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8" r:id="rId3"/>
    <p:sldId id="259" r:id="rId4"/>
    <p:sldId id="266" r:id="rId5"/>
    <p:sldId id="269" r:id="rId6"/>
    <p:sldId id="264" r:id="rId7"/>
    <p:sldId id="267"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p:restoredTop sz="84129"/>
  </p:normalViewPr>
  <p:slideViewPr>
    <p:cSldViewPr snapToGrid="0" snapToObjects="1">
      <p:cViewPr varScale="1">
        <p:scale>
          <a:sx n="122" d="100"/>
          <a:sy n="122" d="100"/>
        </p:scale>
        <p:origin x="232" y="4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C2366-0531-9841-B368-0D57419C55E3}"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5D1A1-9D01-5B47-91AD-977F3ED4C181}" type="slidenum">
              <a:rPr lang="en-US" smtClean="0"/>
              <a:t>‹#›</a:t>
            </a:fld>
            <a:endParaRPr lang="en-US"/>
          </a:p>
        </p:txBody>
      </p:sp>
    </p:spTree>
    <p:extLst>
      <p:ext uri="{BB962C8B-B14F-4D97-AF65-F5344CB8AC3E}">
        <p14:creationId xmlns:p14="http://schemas.microsoft.com/office/powerpoint/2010/main" val="360780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web server's job is basically to accept requests from clients and send responses to those requests. A web server gets a URL, translates it to a filename (for static requests), and sends that file back over the internet from the local disk, or it translates it to a program name (for dynamic requests), executes it, and then sends the output of that program back over the internet to the requesting party. If for any reason, the web server was not able to process and complete the request, it instead returns an error message. The word, web server, can refer to the machine (computer/hardware) itself, or the software that receives requests and sends out responses.</a:t>
            </a:r>
            <a:br>
              <a:rPr lang="en-US" dirty="0"/>
            </a:br>
            <a:br>
              <a:rPr lang="en-US" dirty="0"/>
            </a:br>
            <a:r>
              <a:rPr lang="en-US" dirty="0"/>
              <a:t>Servers </a:t>
            </a:r>
            <a:r>
              <a:rPr lang="en-US" dirty="0" err="1"/>
              <a:t>worb</a:t>
            </a:r>
            <a:r>
              <a:rPr lang="en-US" dirty="0"/>
              <a:t> by using various protocols through different ports, and include: hypertext transfer protocol (HTTP), typically through port 80, simple mail transfer protocol (SMTP), typically through port 25, domain name service (DNS) for mapping domain names to their corresponding IP addresses, </a:t>
            </a:r>
            <a:r>
              <a:rPr lang="en-US" dirty="0" err="1"/>
              <a:t>genearlly</a:t>
            </a:r>
            <a:r>
              <a:rPr lang="en-US" dirty="0"/>
              <a:t> through port 53, and file transfer protocol (FTP) for uploading and downloading files, usually through port 21.</a:t>
            </a:r>
            <a:br>
              <a:rPr lang="en-US" dirty="0"/>
            </a:br>
            <a:r>
              <a:rPr lang="en-US" dirty="0"/>
              <a:t>Types of Load balancing </a:t>
            </a:r>
            <a:r>
              <a:rPr lang="en-US" dirty="0" err="1"/>
              <a:t>Softwares</a:t>
            </a:r>
            <a:br>
              <a:rPr lang="en-US" dirty="0"/>
            </a:br>
            <a:br>
              <a:rPr lang="en-US" dirty="0"/>
            </a:br>
            <a:r>
              <a:rPr lang="en-US" dirty="0"/>
              <a:t>But one server can host many websites, not just one - though, to the outside world, they seem separate from one another. To achieve this, every one of those websites has to be assigned a different name, even if those all map eventually to the same machine. This is accomplished by using what is known as virtual hosts.</a:t>
            </a:r>
            <a:br>
              <a:rPr lang="en-US" dirty="0"/>
            </a:br>
            <a:br>
              <a:rPr lang="en-US" dirty="0"/>
            </a:br>
            <a:r>
              <a:rPr lang="en-US" dirty="0"/>
              <a:t>Since IP addresses are difficult to remember, we, as visitors to specific sites, usually type in their respective domain names into the URL address box on our browsers. The browser then connects to a DNS server, which translates the domain names to their IP addresses. The browser then takes the returned IP address and connects to it. The browser also sends a Host header with the request so that, if the server is hosting multiple sites, it will know which one to serve back.</a:t>
            </a:r>
            <a:br>
              <a:rPr lang="en-US" dirty="0"/>
            </a:br>
            <a:br>
              <a:rPr lang="en-US" dirty="0"/>
            </a:br>
            <a:r>
              <a:rPr lang="en-US" dirty="0"/>
              <a:t>For example, typing in </a:t>
            </a:r>
            <a:r>
              <a:rPr lang="en-US" dirty="0" err="1"/>
              <a:t>www.google.com</a:t>
            </a:r>
            <a:r>
              <a:rPr lang="en-US" dirty="0"/>
              <a:t> into your browser's address field might send the following request to the server at that IP address:</a:t>
            </a:r>
            <a:br>
              <a:rPr lang="en-US" dirty="0"/>
            </a:br>
            <a:br>
              <a:rPr lang="en-US" dirty="0"/>
            </a:br>
            <a:r>
              <a:rPr lang="en-US" dirty="0"/>
              <a:t>The client (usually but not necessarily a web browser) makes a request, the server sends back a response, and communication stops. The server doesn't look forward for more communication as is the case with other protocols that stay at a waiting state after the request is over.</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87A5D1A1-9D01-5B47-91AD-977F3ED4C181}" type="slidenum">
              <a:rPr lang="en-US" smtClean="0"/>
              <a:t>2</a:t>
            </a:fld>
            <a:endParaRPr lang="en-US"/>
          </a:p>
        </p:txBody>
      </p:sp>
    </p:spTree>
    <p:extLst>
      <p:ext uri="{BB962C8B-B14F-4D97-AF65-F5344CB8AC3E}">
        <p14:creationId xmlns:p14="http://schemas.microsoft.com/office/powerpoint/2010/main" val="351799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 </a:t>
            </a:r>
            <a:r>
              <a:rPr lang="en-US" dirty="0"/>
              <a:t>Round Robin - Requests are routed in a rotation for all the servers</a:t>
            </a:r>
          </a:p>
          <a:p>
            <a:r>
              <a:rPr lang="en-US" dirty="0"/>
              <a:t>Weighted Round Robin - Same as Round Robin but servers are given points and higher traffic is diverted to servers with higher points </a:t>
            </a:r>
          </a:p>
          <a:p>
            <a:r>
              <a:rPr lang="en-US" dirty="0"/>
              <a:t>Least Connection - Takes in to </a:t>
            </a:r>
            <a:r>
              <a:rPr lang="en-US" dirty="0" err="1"/>
              <a:t>accoint</a:t>
            </a:r>
            <a:r>
              <a:rPr lang="en-US" dirty="0"/>
              <a:t> the current server load and requests are routed to the server with the least number of active sessions at the current time.</a:t>
            </a:r>
            <a:br>
              <a:rPr lang="en-US" dirty="0"/>
            </a:br>
            <a:endParaRPr lang="en-US" dirty="0"/>
          </a:p>
          <a:p>
            <a:r>
              <a:rPr lang="en-US" dirty="0"/>
              <a:t>Weighted Least Connection - Like in the Weighted Round Robin method each server is given a numerical value. The load balancer uses this when allocating requests to servers. If two servers have the same number of active connections then the server with the higher weighting will be allocated the new request.</a:t>
            </a:r>
          </a:p>
          <a:p>
            <a:r>
              <a:rPr lang="en-US" dirty="0"/>
              <a:t>Chained Failover (Fixed Weighted)</a:t>
            </a:r>
            <a:br>
              <a:rPr lang="en-US" dirty="0"/>
            </a:br>
            <a:r>
              <a:rPr lang="en-US" dirty="0"/>
              <a:t>In this method a predetermined order of servers is configured in a chain. All requests are sent to the first server in the chain. If it can’t accept any more requests the next server in the chain is sent all requests, then the third server. And so on</a:t>
            </a:r>
          </a:p>
          <a:p>
            <a:r>
              <a:rPr lang="en-US" dirty="0"/>
              <a:t>Weighted Response Time</a:t>
            </a:r>
            <a:br>
              <a:rPr lang="en-US" dirty="0"/>
            </a:br>
            <a:r>
              <a:rPr lang="en-US" dirty="0"/>
              <a:t>This method uses the response information from a server health check to determine the server that is responding fastest at a particular time. The next server access request is then sent to that server. This ensures that any servers that are under heavy load, and which will respond more slowly, are not sent new requests. This allows the load to even out on the available server pool over time.</a:t>
            </a:r>
          </a:p>
          <a:p>
            <a:r>
              <a:rPr lang="en-US" dirty="0"/>
              <a:t>Agent Based Adaptive Load Balancing</a:t>
            </a:r>
            <a:br>
              <a:rPr lang="en-US" dirty="0"/>
            </a:br>
            <a:r>
              <a:rPr lang="en-US" dirty="0"/>
              <a:t>Each server in the pool has an agent that reports on its current load to the load balancer. This real time information is used when deciding which server is best placed to handle a request. This is used in conjunction with other techniques such as Weighted Round Robin and Weighted Least Connection.</a:t>
            </a:r>
          </a:p>
          <a:p>
            <a:r>
              <a:rPr lang="en-US" dirty="0"/>
              <a:t>Source IP Hash</a:t>
            </a:r>
            <a:br>
              <a:rPr lang="en-US" dirty="0"/>
            </a:br>
            <a:r>
              <a:rPr lang="en-US" dirty="0"/>
              <a:t>Source IP Hash load balancing uses an algorithm that takes the source and destination IP address of the client and server and combines them to generate a unique hash key. This key is used to allocate the client to a particular server. As the key can be regenerated if the session is broken this method of load balancing can ensure that the client request is directed to the same server that it was using previously. This is useful if it’s important that a client should connect to a session that is still active after a disconnection. For example, to retain items in a shopping cart between sessions.</a:t>
            </a:r>
          </a:p>
          <a:p>
            <a:r>
              <a:rPr lang="en-US" dirty="0"/>
              <a:t>Software Defined Networking (SDN) Adaptive</a:t>
            </a:r>
            <a:br>
              <a:rPr lang="en-US" dirty="0"/>
            </a:br>
            <a:r>
              <a:rPr lang="en-US" dirty="0"/>
              <a:t>SDN Adaptive combines knowledge of upper networking layers, with information about the state of the network at lower layers. Information about data from Layers 4 &amp; 7 of the network, and information about the network from layers 2 &amp; 3 is combined when deciding how to allocate requests. This allows information about the status of the servers, the status of the applications running on them, the health of the network infrastructure, and the level of congestion on the network to all play a part in the load balancing decision making.</a:t>
            </a:r>
          </a:p>
          <a:p>
            <a:endParaRPr lang="en-US" dirty="0"/>
          </a:p>
        </p:txBody>
      </p:sp>
      <p:sp>
        <p:nvSpPr>
          <p:cNvPr id="4" name="Slide Number Placeholder 3"/>
          <p:cNvSpPr>
            <a:spLocks noGrp="1"/>
          </p:cNvSpPr>
          <p:nvPr>
            <p:ph type="sldNum" sz="quarter" idx="5"/>
          </p:nvPr>
        </p:nvSpPr>
        <p:spPr/>
        <p:txBody>
          <a:bodyPr/>
          <a:lstStyle/>
          <a:p>
            <a:fld id="{87A5D1A1-9D01-5B47-91AD-977F3ED4C181}" type="slidenum">
              <a:rPr lang="en-US" smtClean="0"/>
              <a:t>3</a:t>
            </a:fld>
            <a:endParaRPr lang="en-US"/>
          </a:p>
        </p:txBody>
      </p:sp>
    </p:spTree>
    <p:extLst>
      <p:ext uri="{BB962C8B-B14F-4D97-AF65-F5344CB8AC3E}">
        <p14:creationId xmlns:p14="http://schemas.microsoft.com/office/powerpoint/2010/main" val="15288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input</a:t>
            </a:r>
            <a:br>
              <a:rPr lang="en-US" dirty="0"/>
            </a:br>
            <a:r>
              <a:rPr lang="en-US" dirty="0"/>
              <a:t>    number of servers</a:t>
            </a:r>
            <a:br>
              <a:rPr lang="en-US" dirty="0"/>
            </a:br>
            <a:r>
              <a:rPr lang="en-US" dirty="0"/>
              <a:t>        - Each servers mem rating</a:t>
            </a:r>
            <a:br>
              <a:rPr lang="en-US" dirty="0"/>
            </a:br>
            <a:r>
              <a:rPr lang="en-US" dirty="0"/>
              <a:t>        - Each servers </a:t>
            </a:r>
            <a:r>
              <a:rPr lang="en-US" dirty="0" err="1"/>
              <a:t>wight</a:t>
            </a:r>
            <a:r>
              <a:rPr lang="en-US" dirty="0"/>
              <a:t> rating</a:t>
            </a:r>
            <a:br>
              <a:rPr lang="en-US" dirty="0"/>
            </a:br>
            <a:r>
              <a:rPr lang="en-US" dirty="0"/>
              <a:t>    requests per sec</a:t>
            </a:r>
            <a:br>
              <a:rPr lang="en-US" dirty="0"/>
            </a:br>
            <a:r>
              <a:rPr lang="en-US" dirty="0"/>
              <a:t>    type load of the requests</a:t>
            </a:r>
            <a:br>
              <a:rPr lang="en-US" dirty="0"/>
            </a:br>
            <a:r>
              <a:rPr lang="en-US" dirty="0"/>
              <a:t>        - just output some thing - text</a:t>
            </a:r>
            <a:br>
              <a:rPr lang="en-US" dirty="0"/>
            </a:br>
            <a:r>
              <a:rPr lang="en-US" dirty="0"/>
              <a:t>        - have lot of computing with in it</a:t>
            </a:r>
            <a:br>
              <a:rPr lang="en-US" dirty="0"/>
            </a:br>
            <a:r>
              <a:rPr lang="en-US" dirty="0"/>
              <a:t>        </a:t>
            </a:r>
            <a:br>
              <a:rPr lang="en-US" dirty="0"/>
            </a:br>
            <a:r>
              <a:rPr lang="en-US" dirty="0"/>
              <a:t>models</a:t>
            </a:r>
            <a:br>
              <a:rPr lang="en-US" dirty="0"/>
            </a:br>
            <a:r>
              <a:rPr lang="en-US" dirty="0"/>
              <a:t>    servers with in the </a:t>
            </a:r>
            <a:r>
              <a:rPr lang="en-US" dirty="0" err="1"/>
              <a:t>loadbalancer</a:t>
            </a:r>
            <a:r>
              <a:rPr lang="en-US" dirty="0"/>
              <a:t> - computation power for each</a:t>
            </a:r>
            <a:br>
              <a:rPr lang="en-US" dirty="0"/>
            </a:br>
            <a:r>
              <a:rPr lang="en-US" dirty="0"/>
              <a:t>    number of requests per sec and type of requests</a:t>
            </a:r>
            <a:br>
              <a:rPr lang="en-US" dirty="0"/>
            </a:br>
            <a:r>
              <a:rPr lang="en-US" dirty="0"/>
              <a:t>    algorithm calculation models</a:t>
            </a:r>
            <a:br>
              <a:rPr lang="en-US" dirty="0"/>
            </a:br>
            <a:r>
              <a:rPr lang="en-US" dirty="0"/>
              <a:t>    output models</a:t>
            </a:r>
            <a:br>
              <a:rPr lang="en-US" dirty="0"/>
            </a:br>
            <a:r>
              <a:rPr lang="en-US" dirty="0"/>
              <a:t>     -  percentage memory usage consumption of each server vs time</a:t>
            </a:r>
            <a:br>
              <a:rPr lang="en-US" dirty="0"/>
            </a:br>
            <a:r>
              <a:rPr lang="en-US" dirty="0"/>
              <a:t>     -  waiting connections for each server</a:t>
            </a:r>
            <a:br>
              <a:rPr lang="en-US" dirty="0"/>
            </a:br>
            <a:r>
              <a:rPr lang="en-US" dirty="0"/>
              <a:t>     -  cumulative number of requests dropped due to over busy per server</a:t>
            </a:r>
            <a:br>
              <a:rPr lang="en-US" dirty="0"/>
            </a:br>
            <a:br>
              <a:rPr lang="en-US" dirty="0"/>
            </a:br>
            <a:r>
              <a:rPr lang="en-US" dirty="0"/>
              <a:t>visualization component</a:t>
            </a:r>
            <a:br>
              <a:rPr lang="en-US" dirty="0"/>
            </a:br>
            <a:r>
              <a:rPr lang="en-US" dirty="0"/>
              <a:t>    using </a:t>
            </a:r>
            <a:r>
              <a:rPr lang="en-US" dirty="0" err="1"/>
              <a:t>tkinter</a:t>
            </a:r>
            <a:r>
              <a:rPr lang="en-US" dirty="0"/>
              <a:t>, panda and </a:t>
            </a:r>
            <a:r>
              <a:rPr lang="en-US" dirty="0" err="1"/>
              <a:t>matlab</a:t>
            </a:r>
            <a:r>
              <a:rPr lang="en-US" dirty="0"/>
              <a:t> plot library</a:t>
            </a:r>
            <a:br>
              <a:rPr lang="en-US" dirty="0"/>
            </a:br>
            <a:r>
              <a:rPr lang="en-US" dirty="0"/>
              <a:t>    -   a bar graph of present memory consumption refreshed every second</a:t>
            </a:r>
            <a:br>
              <a:rPr lang="en-US" dirty="0"/>
            </a:br>
            <a:r>
              <a:rPr lang="en-US" dirty="0"/>
              <a:t>    -   a scatter plot of waiting connections each sec</a:t>
            </a:r>
            <a:br>
              <a:rPr lang="en-US" dirty="0"/>
            </a:br>
            <a:br>
              <a:rPr lang="en-US" dirty="0"/>
            </a:br>
            <a:r>
              <a:rPr lang="en-US" dirty="0"/>
              <a:t>models will hold the logic and state of each of the factor to be graphed</a:t>
            </a:r>
            <a:br>
              <a:rPr lang="en-US" dirty="0"/>
            </a:br>
            <a:br>
              <a:rPr lang="en-US" dirty="0"/>
            </a:br>
            <a:r>
              <a:rPr lang="en-US" dirty="0"/>
              <a:t>536,870,912 max length of python array so can run the simulation for 536,870,912/5 sec </a:t>
            </a:r>
            <a:br>
              <a:rPr lang="en-US" dirty="0"/>
            </a:br>
            <a:r>
              <a:rPr lang="en-US" dirty="0"/>
              <a:t>@  1 every 200 </a:t>
            </a:r>
            <a:r>
              <a:rPr lang="en-US" dirty="0" err="1"/>
              <a:t>ms</a:t>
            </a:r>
            <a:br>
              <a:rPr lang="en-US" dirty="0"/>
            </a:br>
            <a:br>
              <a:rPr lang="en-US" dirty="0"/>
            </a:br>
            <a:r>
              <a:rPr lang="en-US" dirty="0"/>
              <a:t>server matrix would be displayed would be the active server connections</a:t>
            </a:r>
            <a:br>
              <a:rPr lang="en-US" dirty="0"/>
            </a:br>
            <a:r>
              <a:rPr lang="en-US" dirty="0"/>
              <a:t>and if they are above 5 times the memory we will put them as rejected connections</a:t>
            </a:r>
            <a:br>
              <a:rPr lang="en-US" dirty="0"/>
            </a:br>
            <a:r>
              <a:rPr lang="en-US" dirty="0"/>
              <a:t>to </a:t>
            </a:r>
            <a:r>
              <a:rPr lang="en-US" dirty="0" err="1"/>
              <a:t>accomodate</a:t>
            </a:r>
            <a:r>
              <a:rPr lang="en-US" dirty="0"/>
              <a:t> for a 5 sec wait time any thing that is waiting for more then 5 secs is not </a:t>
            </a:r>
            <a:br>
              <a:rPr lang="en-US" dirty="0"/>
            </a:br>
            <a:r>
              <a:rPr lang="en-US" dirty="0"/>
              <a:t>useful</a:t>
            </a:r>
            <a:br>
              <a:rPr lang="en-US" dirty="0"/>
            </a:br>
            <a:r>
              <a:rPr lang="en-US" dirty="0"/>
              <a:t>    - active connections</a:t>
            </a:r>
            <a:br>
              <a:rPr lang="en-US" dirty="0"/>
            </a:br>
            <a:r>
              <a:rPr lang="en-US" dirty="0"/>
              <a:t>    - dropped connections</a:t>
            </a:r>
            <a:br>
              <a:rPr lang="en-US" dirty="0"/>
            </a:br>
            <a:r>
              <a:rPr lang="en-US" dirty="0"/>
              <a:t> both will be represented as numbers</a:t>
            </a:r>
          </a:p>
        </p:txBody>
      </p:sp>
      <p:sp>
        <p:nvSpPr>
          <p:cNvPr id="4" name="Slide Number Placeholder 3"/>
          <p:cNvSpPr>
            <a:spLocks noGrp="1"/>
          </p:cNvSpPr>
          <p:nvPr>
            <p:ph type="sldNum" sz="quarter" idx="5"/>
          </p:nvPr>
        </p:nvSpPr>
        <p:spPr/>
        <p:txBody>
          <a:bodyPr/>
          <a:lstStyle/>
          <a:p>
            <a:fld id="{87A5D1A1-9D01-5B47-91AD-977F3ED4C181}" type="slidenum">
              <a:rPr lang="en-US" smtClean="0"/>
              <a:t>5</a:t>
            </a:fld>
            <a:endParaRPr lang="en-US"/>
          </a:p>
        </p:txBody>
      </p:sp>
    </p:spTree>
    <p:extLst>
      <p:ext uri="{BB962C8B-B14F-4D97-AF65-F5344CB8AC3E}">
        <p14:creationId xmlns:p14="http://schemas.microsoft.com/office/powerpoint/2010/main" val="274790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A5D1A1-9D01-5B47-91AD-977F3ED4C181}" type="slidenum">
              <a:rPr lang="en-US" smtClean="0"/>
              <a:t>8</a:t>
            </a:fld>
            <a:endParaRPr lang="en-US"/>
          </a:p>
        </p:txBody>
      </p:sp>
    </p:spTree>
    <p:extLst>
      <p:ext uri="{BB962C8B-B14F-4D97-AF65-F5344CB8AC3E}">
        <p14:creationId xmlns:p14="http://schemas.microsoft.com/office/powerpoint/2010/main" val="291068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12/12/18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12/12/18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458E-0E38-964C-81EC-73EABB8F73B3}"/>
              </a:ext>
            </a:extLst>
          </p:cNvPr>
          <p:cNvSpPr>
            <a:spLocks noGrp="1"/>
          </p:cNvSpPr>
          <p:nvPr>
            <p:ph type="ctrTitle"/>
          </p:nvPr>
        </p:nvSpPr>
        <p:spPr/>
        <p:txBody>
          <a:bodyPr/>
          <a:lstStyle/>
          <a:p>
            <a:r>
              <a:rPr lang="en-US" dirty="0"/>
              <a:t>Term Project</a:t>
            </a:r>
            <a:br>
              <a:rPr lang="en-US" dirty="0"/>
            </a:br>
            <a:r>
              <a:rPr lang="en-US" dirty="0"/>
              <a:t>Load Balancer Simulation</a:t>
            </a:r>
          </a:p>
        </p:txBody>
      </p:sp>
      <p:sp>
        <p:nvSpPr>
          <p:cNvPr id="3" name="Subtitle 2">
            <a:extLst>
              <a:ext uri="{FF2B5EF4-FFF2-40B4-BE49-F238E27FC236}">
                <a16:creationId xmlns:a16="http://schemas.microsoft.com/office/drawing/2014/main" id="{AE454070-B618-674D-A52A-888C152EF080}"/>
              </a:ext>
            </a:extLst>
          </p:cNvPr>
          <p:cNvSpPr>
            <a:spLocks noGrp="1"/>
          </p:cNvSpPr>
          <p:nvPr>
            <p:ph type="subTitle" idx="1"/>
          </p:nvPr>
        </p:nvSpPr>
        <p:spPr/>
        <p:txBody>
          <a:bodyPr/>
          <a:lstStyle/>
          <a:p>
            <a:r>
              <a:rPr lang="en-US" dirty="0" err="1"/>
              <a:t>Bhavneet</a:t>
            </a:r>
            <a:r>
              <a:rPr lang="en-US" dirty="0"/>
              <a:t> </a:t>
            </a:r>
            <a:r>
              <a:rPr lang="en-US" dirty="0" err="1"/>
              <a:t>Soni</a:t>
            </a:r>
            <a:endParaRPr lang="en-US" dirty="0"/>
          </a:p>
        </p:txBody>
      </p:sp>
      <p:sp>
        <p:nvSpPr>
          <p:cNvPr id="4" name="TextBox 3">
            <a:extLst>
              <a:ext uri="{FF2B5EF4-FFF2-40B4-BE49-F238E27FC236}">
                <a16:creationId xmlns:a16="http://schemas.microsoft.com/office/drawing/2014/main" id="{8B613009-6F6D-034A-8EF0-7EC78C148EDD}"/>
              </a:ext>
            </a:extLst>
          </p:cNvPr>
          <p:cNvSpPr txBox="1"/>
          <p:nvPr/>
        </p:nvSpPr>
        <p:spPr>
          <a:xfrm>
            <a:off x="6617970" y="13601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0292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074F-B6E7-AD44-9DF2-AB5EBBABDD33}"/>
              </a:ext>
            </a:extLst>
          </p:cNvPr>
          <p:cNvSpPr>
            <a:spLocks noGrp="1"/>
          </p:cNvSpPr>
          <p:nvPr>
            <p:ph type="title"/>
          </p:nvPr>
        </p:nvSpPr>
        <p:spPr>
          <a:xfrm>
            <a:off x="1141413" y="0"/>
            <a:ext cx="9905998" cy="868680"/>
          </a:xfrm>
        </p:spPr>
        <p:txBody>
          <a:bodyPr/>
          <a:lstStyle/>
          <a:p>
            <a:r>
              <a:rPr lang="en-US" dirty="0"/>
              <a:t>Load balancing</a:t>
            </a:r>
          </a:p>
        </p:txBody>
      </p:sp>
      <p:sp>
        <p:nvSpPr>
          <p:cNvPr id="3" name="Content Placeholder 2">
            <a:extLst>
              <a:ext uri="{FF2B5EF4-FFF2-40B4-BE49-F238E27FC236}">
                <a16:creationId xmlns:a16="http://schemas.microsoft.com/office/drawing/2014/main" id="{2EBB54A1-0596-924E-9D46-F16521E8DC57}"/>
              </a:ext>
            </a:extLst>
          </p:cNvPr>
          <p:cNvSpPr>
            <a:spLocks noGrp="1"/>
          </p:cNvSpPr>
          <p:nvPr>
            <p:ph idx="1"/>
          </p:nvPr>
        </p:nvSpPr>
        <p:spPr>
          <a:xfrm>
            <a:off x="1141413" y="697231"/>
            <a:ext cx="9905998" cy="5093970"/>
          </a:xfrm>
        </p:spPr>
        <p:txBody>
          <a:bodyPr>
            <a:normAutofit/>
          </a:bodyPr>
          <a:lstStyle/>
          <a:p>
            <a:r>
              <a:rPr lang="en-US" dirty="0"/>
              <a:t>Brief Over View of Web Architecture</a:t>
            </a:r>
          </a:p>
          <a:p>
            <a:endParaRPr lang="en-US" dirty="0"/>
          </a:p>
          <a:p>
            <a:pPr lvl="1"/>
            <a:r>
              <a:rPr lang="en-US" dirty="0"/>
              <a:t>Web Server</a:t>
            </a:r>
          </a:p>
          <a:p>
            <a:pPr lvl="1"/>
            <a:r>
              <a:rPr lang="en-US" dirty="0"/>
              <a:t>Load Balancer -  in Web Architecture</a:t>
            </a:r>
          </a:p>
          <a:p>
            <a:endParaRPr lang="en-US" dirty="0"/>
          </a:p>
        </p:txBody>
      </p:sp>
      <p:pic>
        <p:nvPicPr>
          <p:cNvPr id="4" name="Picture 3">
            <a:extLst>
              <a:ext uri="{FF2B5EF4-FFF2-40B4-BE49-F238E27FC236}">
                <a16:creationId xmlns:a16="http://schemas.microsoft.com/office/drawing/2014/main" id="{0B9D7732-5D8C-ED4A-817A-89C12FF80E9E}"/>
              </a:ext>
            </a:extLst>
          </p:cNvPr>
          <p:cNvPicPr/>
          <p:nvPr/>
        </p:nvPicPr>
        <p:blipFill>
          <a:blip r:embed="rId3">
            <a:extLst>
              <a:ext uri="{28A0092B-C50C-407E-A947-70E740481C1C}">
                <a14:useLocalDpi xmlns:a14="http://schemas.microsoft.com/office/drawing/2010/main" val="0"/>
              </a:ext>
            </a:extLst>
          </a:blip>
          <a:stretch>
            <a:fillRect/>
          </a:stretch>
        </p:blipFill>
        <p:spPr>
          <a:xfrm>
            <a:off x="6139543" y="2062713"/>
            <a:ext cx="5768132" cy="2714560"/>
          </a:xfrm>
          <a:prstGeom prst="rect">
            <a:avLst/>
          </a:prstGeom>
        </p:spPr>
      </p:pic>
    </p:spTree>
    <p:extLst>
      <p:ext uri="{BB962C8B-B14F-4D97-AF65-F5344CB8AC3E}">
        <p14:creationId xmlns:p14="http://schemas.microsoft.com/office/powerpoint/2010/main" val="214769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865C-6935-F64C-A2F9-AC35F46A9265}"/>
              </a:ext>
            </a:extLst>
          </p:cNvPr>
          <p:cNvSpPr>
            <a:spLocks noGrp="1"/>
          </p:cNvSpPr>
          <p:nvPr>
            <p:ph type="title"/>
          </p:nvPr>
        </p:nvSpPr>
        <p:spPr>
          <a:xfrm>
            <a:off x="1141413" y="0"/>
            <a:ext cx="9905998" cy="914400"/>
          </a:xfrm>
        </p:spPr>
        <p:txBody>
          <a:bodyPr/>
          <a:lstStyle/>
          <a:p>
            <a:r>
              <a:rPr lang="en-US" dirty="0"/>
              <a:t>Load Balancing Algorithms</a:t>
            </a:r>
          </a:p>
        </p:txBody>
      </p:sp>
      <p:sp>
        <p:nvSpPr>
          <p:cNvPr id="3" name="Content Placeholder 2">
            <a:extLst>
              <a:ext uri="{FF2B5EF4-FFF2-40B4-BE49-F238E27FC236}">
                <a16:creationId xmlns:a16="http://schemas.microsoft.com/office/drawing/2014/main" id="{0880A4C6-C25A-A340-8F13-04EDF17D289B}"/>
              </a:ext>
            </a:extLst>
          </p:cNvPr>
          <p:cNvSpPr>
            <a:spLocks noGrp="1"/>
          </p:cNvSpPr>
          <p:nvPr>
            <p:ph idx="1"/>
          </p:nvPr>
        </p:nvSpPr>
        <p:spPr>
          <a:xfrm>
            <a:off x="1141413" y="657923"/>
            <a:ext cx="9905998" cy="6200078"/>
          </a:xfrm>
        </p:spPr>
        <p:txBody>
          <a:bodyPr>
            <a:normAutofit/>
          </a:bodyPr>
          <a:lstStyle/>
          <a:p>
            <a:r>
              <a:rPr lang="en-US" dirty="0"/>
              <a:t>Round Robin</a:t>
            </a:r>
          </a:p>
          <a:p>
            <a:r>
              <a:rPr lang="en-US" dirty="0"/>
              <a:t>Weighted Round Robin</a:t>
            </a:r>
          </a:p>
          <a:p>
            <a:r>
              <a:rPr lang="en-US" dirty="0"/>
              <a:t>Least Connection</a:t>
            </a:r>
          </a:p>
          <a:p>
            <a:r>
              <a:rPr lang="en-US" dirty="0"/>
              <a:t>Weighted Least Connection</a:t>
            </a:r>
          </a:p>
          <a:p>
            <a:r>
              <a:rPr lang="en-US" dirty="0"/>
              <a:t>Chained Failover (fixed Weighted)</a:t>
            </a:r>
          </a:p>
          <a:p>
            <a:r>
              <a:rPr lang="en-US" dirty="0"/>
              <a:t>Weighted Response Time (Not covered)</a:t>
            </a:r>
          </a:p>
          <a:p>
            <a:r>
              <a:rPr lang="en-US" dirty="0"/>
              <a:t>Agent Based Adaptive (Not Covered)</a:t>
            </a:r>
          </a:p>
          <a:p>
            <a:r>
              <a:rPr lang="en-US" dirty="0"/>
              <a:t>Source IP hash (Not covered – Anti Net Neutrality)</a:t>
            </a:r>
          </a:p>
          <a:p>
            <a:r>
              <a:rPr lang="en-US" dirty="0"/>
              <a:t>SDN – Software Defined Networking - Adaptive</a:t>
            </a:r>
          </a:p>
        </p:txBody>
      </p:sp>
    </p:spTree>
    <p:extLst>
      <p:ext uri="{BB962C8B-B14F-4D97-AF65-F5344CB8AC3E}">
        <p14:creationId xmlns:p14="http://schemas.microsoft.com/office/powerpoint/2010/main" val="21057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1552-110F-D247-9A66-EB0BF545CFA8}"/>
              </a:ext>
            </a:extLst>
          </p:cNvPr>
          <p:cNvSpPr>
            <a:spLocks noGrp="1"/>
          </p:cNvSpPr>
          <p:nvPr>
            <p:ph type="title"/>
          </p:nvPr>
        </p:nvSpPr>
        <p:spPr>
          <a:xfrm>
            <a:off x="1141413" y="609600"/>
            <a:ext cx="9454197" cy="1905000"/>
          </a:xfrm>
        </p:spPr>
        <p:txBody>
          <a:bodyPr/>
          <a:lstStyle/>
          <a:p>
            <a:r>
              <a:rPr lang="en-US" dirty="0"/>
              <a:t>Tools used for Simulation</a:t>
            </a:r>
          </a:p>
        </p:txBody>
      </p:sp>
      <p:sp>
        <p:nvSpPr>
          <p:cNvPr id="3" name="Content Placeholder 2">
            <a:extLst>
              <a:ext uri="{FF2B5EF4-FFF2-40B4-BE49-F238E27FC236}">
                <a16:creationId xmlns:a16="http://schemas.microsoft.com/office/drawing/2014/main" id="{1A64544B-CD93-9A46-A869-83325308405A}"/>
              </a:ext>
            </a:extLst>
          </p:cNvPr>
          <p:cNvSpPr>
            <a:spLocks noGrp="1"/>
          </p:cNvSpPr>
          <p:nvPr>
            <p:ph idx="1"/>
          </p:nvPr>
        </p:nvSpPr>
        <p:spPr>
          <a:xfrm>
            <a:off x="1141413" y="2244089"/>
            <a:ext cx="9905998" cy="2785111"/>
          </a:xfrm>
        </p:spPr>
        <p:txBody>
          <a:bodyPr/>
          <a:lstStyle/>
          <a:p>
            <a:r>
              <a:rPr lang="en-US" dirty="0"/>
              <a:t>Python </a:t>
            </a:r>
          </a:p>
          <a:p>
            <a:r>
              <a:rPr lang="en-US" dirty="0"/>
              <a:t>MATLAB</a:t>
            </a:r>
          </a:p>
          <a:p>
            <a:r>
              <a:rPr lang="en-US" dirty="0" err="1"/>
              <a:t>Num</a:t>
            </a:r>
            <a:r>
              <a:rPr lang="en-US" dirty="0"/>
              <a:t> </a:t>
            </a:r>
            <a:r>
              <a:rPr lang="en-US" dirty="0" err="1"/>
              <a:t>Py</a:t>
            </a:r>
            <a:endParaRPr lang="en-US" dirty="0"/>
          </a:p>
          <a:p>
            <a:pPr lvl="1"/>
            <a:endParaRPr lang="en-US" dirty="0"/>
          </a:p>
        </p:txBody>
      </p:sp>
    </p:spTree>
    <p:extLst>
      <p:ext uri="{BB962C8B-B14F-4D97-AF65-F5344CB8AC3E}">
        <p14:creationId xmlns:p14="http://schemas.microsoft.com/office/powerpoint/2010/main" val="412372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77DE-D704-654F-8F8F-9C4368A524B1}"/>
              </a:ext>
            </a:extLst>
          </p:cNvPr>
          <p:cNvSpPr>
            <a:spLocks noGrp="1"/>
          </p:cNvSpPr>
          <p:nvPr>
            <p:ph type="title"/>
          </p:nvPr>
        </p:nvSpPr>
        <p:spPr>
          <a:xfrm>
            <a:off x="1141413" y="18393"/>
            <a:ext cx="9905998" cy="1905000"/>
          </a:xfrm>
        </p:spPr>
        <p:txBody>
          <a:bodyPr/>
          <a:lstStyle/>
          <a:p>
            <a:r>
              <a:rPr lang="en-US" dirty="0"/>
              <a:t>implementation</a:t>
            </a:r>
          </a:p>
        </p:txBody>
      </p:sp>
      <p:sp>
        <p:nvSpPr>
          <p:cNvPr id="3" name="Content Placeholder 2">
            <a:extLst>
              <a:ext uri="{FF2B5EF4-FFF2-40B4-BE49-F238E27FC236}">
                <a16:creationId xmlns:a16="http://schemas.microsoft.com/office/drawing/2014/main" id="{9676A76D-9816-944B-802F-D1A5646216EC}"/>
              </a:ext>
            </a:extLst>
          </p:cNvPr>
          <p:cNvSpPr>
            <a:spLocks noGrp="1"/>
          </p:cNvSpPr>
          <p:nvPr>
            <p:ph idx="1"/>
          </p:nvPr>
        </p:nvSpPr>
        <p:spPr>
          <a:xfrm>
            <a:off x="1141413" y="1923393"/>
            <a:ext cx="9905998" cy="3867807"/>
          </a:xfrm>
        </p:spPr>
        <p:txBody>
          <a:bodyPr>
            <a:normAutofit fontScale="92500" lnSpcReduction="10000"/>
          </a:bodyPr>
          <a:lstStyle/>
          <a:p>
            <a:r>
              <a:rPr lang="en-US" dirty="0"/>
              <a:t>User Inputs</a:t>
            </a:r>
          </a:p>
          <a:p>
            <a:pPr lvl="1"/>
            <a:r>
              <a:rPr lang="en-US" dirty="0"/>
              <a:t>Anticipated Requests</a:t>
            </a:r>
          </a:p>
          <a:p>
            <a:pPr lvl="1"/>
            <a:r>
              <a:rPr lang="en-US" dirty="0"/>
              <a:t>Type of Requests</a:t>
            </a:r>
          </a:p>
          <a:p>
            <a:pPr lvl="1"/>
            <a:r>
              <a:rPr lang="en-US" dirty="0"/>
              <a:t>Severs and sever details</a:t>
            </a:r>
          </a:p>
          <a:p>
            <a:pPr lvl="1"/>
            <a:r>
              <a:rPr lang="en-US" dirty="0"/>
              <a:t>Algorithm </a:t>
            </a:r>
          </a:p>
          <a:p>
            <a:r>
              <a:rPr lang="en-US" dirty="0"/>
              <a:t>Models</a:t>
            </a:r>
          </a:p>
          <a:p>
            <a:pPr lvl="1"/>
            <a:r>
              <a:rPr lang="en-US" dirty="0"/>
              <a:t>Load Generation Model</a:t>
            </a:r>
          </a:p>
          <a:p>
            <a:pPr lvl="1"/>
            <a:r>
              <a:rPr lang="en-US" dirty="0"/>
              <a:t>Sever Model</a:t>
            </a:r>
          </a:p>
          <a:p>
            <a:pPr lvl="1"/>
            <a:r>
              <a:rPr lang="en-US" dirty="0"/>
              <a:t>Algorithmic model</a:t>
            </a:r>
          </a:p>
          <a:p>
            <a:pPr lvl="1"/>
            <a:r>
              <a:rPr lang="en-US" dirty="0"/>
              <a:t>Output and </a:t>
            </a:r>
            <a:r>
              <a:rPr lang="en-US" dirty="0" err="1"/>
              <a:t>Visualizaiton</a:t>
            </a:r>
            <a:r>
              <a:rPr lang="en-US" dirty="0"/>
              <a:t> Models </a:t>
            </a:r>
          </a:p>
        </p:txBody>
      </p:sp>
    </p:spTree>
    <p:extLst>
      <p:ext uri="{BB962C8B-B14F-4D97-AF65-F5344CB8AC3E}">
        <p14:creationId xmlns:p14="http://schemas.microsoft.com/office/powerpoint/2010/main" val="14421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2AC9-20CC-CE41-91C0-EF9F1076440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56B3EF3-2159-AD43-AF26-51C5A64B3AF0}"/>
              </a:ext>
            </a:extLst>
          </p:cNvPr>
          <p:cNvSpPr>
            <a:spLocks noGrp="1"/>
          </p:cNvSpPr>
          <p:nvPr>
            <p:ph idx="1"/>
          </p:nvPr>
        </p:nvSpPr>
        <p:spPr>
          <a:xfrm>
            <a:off x="1141413" y="2013584"/>
            <a:ext cx="5316537" cy="1002031"/>
          </a:xfrm>
        </p:spPr>
        <p:txBody>
          <a:bodyPr/>
          <a:lstStyle/>
          <a:p>
            <a:r>
              <a:rPr lang="en-US" dirty="0"/>
              <a:t>Server Performance Matrix</a:t>
            </a:r>
          </a:p>
          <a:p>
            <a:pPr marL="0" indent="0">
              <a:buNone/>
            </a:pPr>
            <a:endParaRPr lang="en-US" dirty="0"/>
          </a:p>
          <a:p>
            <a:endParaRPr lang="en-US" dirty="0"/>
          </a:p>
        </p:txBody>
      </p:sp>
      <p:pic>
        <p:nvPicPr>
          <p:cNvPr id="5" name="Picture 4">
            <a:extLst>
              <a:ext uri="{FF2B5EF4-FFF2-40B4-BE49-F238E27FC236}">
                <a16:creationId xmlns:a16="http://schemas.microsoft.com/office/drawing/2014/main" id="{ED03BA5D-0117-8043-B881-955E477C3371}"/>
              </a:ext>
            </a:extLst>
          </p:cNvPr>
          <p:cNvPicPr>
            <a:picLocks noChangeAspect="1"/>
          </p:cNvPicPr>
          <p:nvPr/>
        </p:nvPicPr>
        <p:blipFill>
          <a:blip r:embed="rId2"/>
          <a:stretch>
            <a:fillRect/>
          </a:stretch>
        </p:blipFill>
        <p:spPr>
          <a:xfrm>
            <a:off x="3966970" y="873456"/>
            <a:ext cx="8099733" cy="5629701"/>
          </a:xfrm>
          <a:prstGeom prst="rect">
            <a:avLst/>
          </a:prstGeom>
        </p:spPr>
      </p:pic>
    </p:spTree>
    <p:extLst>
      <p:ext uri="{BB962C8B-B14F-4D97-AF65-F5344CB8AC3E}">
        <p14:creationId xmlns:p14="http://schemas.microsoft.com/office/powerpoint/2010/main" val="382818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414-21F6-3D40-B137-4A5C429E69F5}"/>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A20C53AD-D409-F044-877B-C699CF842021}"/>
              </a:ext>
            </a:extLst>
          </p:cNvPr>
          <p:cNvSpPr>
            <a:spLocks noGrp="1"/>
          </p:cNvSpPr>
          <p:nvPr>
            <p:ph idx="1"/>
          </p:nvPr>
        </p:nvSpPr>
        <p:spPr>
          <a:xfrm>
            <a:off x="1061403" y="2118359"/>
            <a:ext cx="9905998" cy="1230631"/>
          </a:xfrm>
        </p:spPr>
        <p:txBody>
          <a:bodyPr/>
          <a:lstStyle/>
          <a:p>
            <a:r>
              <a:rPr lang="en-US" dirty="0"/>
              <a:t>Visualizing Techniques and challenges with it</a:t>
            </a:r>
          </a:p>
          <a:p>
            <a:r>
              <a:rPr lang="en-US" dirty="0"/>
              <a:t>Managing Model data and Data structures</a:t>
            </a:r>
          </a:p>
        </p:txBody>
      </p:sp>
    </p:spTree>
    <p:extLst>
      <p:ext uri="{BB962C8B-B14F-4D97-AF65-F5344CB8AC3E}">
        <p14:creationId xmlns:p14="http://schemas.microsoft.com/office/powerpoint/2010/main" val="383167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848C-7577-5F4C-8F87-5A55DD06414E}"/>
              </a:ext>
            </a:extLst>
          </p:cNvPr>
          <p:cNvSpPr>
            <a:spLocks noGrp="1"/>
          </p:cNvSpPr>
          <p:nvPr>
            <p:ph type="title"/>
          </p:nvPr>
        </p:nvSpPr>
        <p:spPr/>
        <p:txBody>
          <a:bodyPr/>
          <a:lstStyle/>
          <a:p>
            <a:r>
              <a:rPr lang="en-US" dirty="0"/>
              <a:t>Future scope for work</a:t>
            </a:r>
          </a:p>
        </p:txBody>
      </p:sp>
      <p:sp>
        <p:nvSpPr>
          <p:cNvPr id="3" name="Content Placeholder 2">
            <a:extLst>
              <a:ext uri="{FF2B5EF4-FFF2-40B4-BE49-F238E27FC236}">
                <a16:creationId xmlns:a16="http://schemas.microsoft.com/office/drawing/2014/main" id="{AB78A547-2103-9046-B014-2F7C9FFB53F6}"/>
              </a:ext>
            </a:extLst>
          </p:cNvPr>
          <p:cNvSpPr>
            <a:spLocks noGrp="1"/>
          </p:cNvSpPr>
          <p:nvPr>
            <p:ph idx="1"/>
          </p:nvPr>
        </p:nvSpPr>
        <p:spPr>
          <a:xfrm>
            <a:off x="1141413" y="2106929"/>
            <a:ext cx="9905998" cy="2929095"/>
          </a:xfrm>
        </p:spPr>
        <p:txBody>
          <a:bodyPr/>
          <a:lstStyle/>
          <a:p>
            <a:r>
              <a:rPr lang="en-US" dirty="0"/>
              <a:t>Integrate with the Real time Network data</a:t>
            </a:r>
          </a:p>
          <a:p>
            <a:r>
              <a:rPr lang="en-US" dirty="0"/>
              <a:t>Include more Algorithms for Load Balancing</a:t>
            </a:r>
          </a:p>
          <a:p>
            <a:r>
              <a:rPr lang="en-US" dirty="0"/>
              <a:t>Optimize performance</a:t>
            </a:r>
          </a:p>
          <a:p>
            <a:r>
              <a:rPr lang="en-US" dirty="0"/>
              <a:t>More interactive UI</a:t>
            </a:r>
          </a:p>
          <a:p>
            <a:endParaRPr lang="en-US" dirty="0"/>
          </a:p>
        </p:txBody>
      </p:sp>
    </p:spTree>
    <p:extLst>
      <p:ext uri="{BB962C8B-B14F-4D97-AF65-F5344CB8AC3E}">
        <p14:creationId xmlns:p14="http://schemas.microsoft.com/office/powerpoint/2010/main" val="4217239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14746</TotalTime>
  <Words>351</Words>
  <Application>Microsoft Macintosh PowerPoint</Application>
  <PresentationFormat>Widescreen</PresentationFormat>
  <Paragraphs>57</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Mesh</vt:lpstr>
      <vt:lpstr>Term Project Load Balancer Simulation</vt:lpstr>
      <vt:lpstr>Load balancing</vt:lpstr>
      <vt:lpstr>Load Balancing Algorithms</vt:lpstr>
      <vt:lpstr>Tools used for Simulation</vt:lpstr>
      <vt:lpstr>implementation</vt:lpstr>
      <vt:lpstr>results</vt:lpstr>
      <vt:lpstr>Learnings</vt:lpstr>
      <vt:lpstr>Future scope for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 Bhavneet</dc:creator>
  <cp:lastModifiedBy>Soni, Bhavneet</cp:lastModifiedBy>
  <cp:revision>74</cp:revision>
  <dcterms:created xsi:type="dcterms:W3CDTF">2018-05-23T03:05:00Z</dcterms:created>
  <dcterms:modified xsi:type="dcterms:W3CDTF">2018-12-13T04:40:45Z</dcterms:modified>
</cp:coreProperties>
</file>