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530" r:id="rId5"/>
    <p:sldId id="531" r:id="rId6"/>
    <p:sldId id="538" r:id="rId7"/>
    <p:sldId id="545" r:id="rId8"/>
    <p:sldId id="546" r:id="rId9"/>
    <p:sldId id="547" r:id="rId10"/>
    <p:sldId id="548" r:id="rId11"/>
    <p:sldId id="549" r:id="rId12"/>
    <p:sldId id="550" r:id="rId13"/>
    <p:sldId id="551" r:id="rId14"/>
    <p:sldId id="552" r:id="rId15"/>
    <p:sldId id="554" r:id="rId16"/>
    <p:sldId id="555" r:id="rId17"/>
    <p:sldId id="556" r:id="rId18"/>
    <p:sldId id="543" r:id="rId19"/>
    <p:sldId id="557" r:id="rId20"/>
    <p:sldId id="54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870"/>
    <a:srgbClr val="2B406A"/>
    <a:srgbClr val="102857"/>
    <a:srgbClr val="8822EE"/>
    <a:srgbClr val="F01688"/>
    <a:srgbClr val="2F21F3"/>
    <a:srgbClr val="FEB52B"/>
    <a:srgbClr val="F01689"/>
    <a:srgbClr val="6F22E3"/>
    <a:srgbClr val="E218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ft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133856" y="405428"/>
            <a:ext cx="9921240" cy="1481328"/>
          </a:xfrm>
        </p:spPr>
        <p:txBody>
          <a:bodyPr/>
          <a:lstStyle/>
          <a:p>
            <a:r>
              <a:rPr lang="en-IN" sz="4400" b="1" u="sng">
                <a:effectLst/>
                <a:latin typeface="Inter"/>
                <a:ea typeface="Inter"/>
                <a:cs typeface="Inter"/>
              </a:rPr>
              <a:t>DIGITAL COMMUNICATION</a:t>
            </a:r>
            <a:br>
              <a:rPr lang="en-IN" sz="4400">
                <a:effectLst/>
                <a:latin typeface="Arial" panose="020B0604020202020204" pitchFamily="34" charset="0"/>
                <a:ea typeface="Arial" panose="020B0604020202020204" pitchFamily="34" charset="0"/>
              </a:rPr>
            </a:br>
            <a:r>
              <a:rPr lang="en-IN" sz="4400" u="sng">
                <a:latin typeface="Inter"/>
                <a:ea typeface="Arial" panose="020B0604020202020204" pitchFamily="34" charset="0"/>
              </a:rPr>
              <a:t>end</a:t>
            </a:r>
            <a:r>
              <a:rPr lang="en-IN" sz="4400" b="1" u="sng">
                <a:effectLst/>
                <a:latin typeface="Inter"/>
                <a:ea typeface="Inter"/>
                <a:cs typeface="Inter"/>
              </a:rPr>
              <a:t> SEMESTER PROJECT REPORT</a:t>
            </a:r>
            <a:endParaRPr lang="en-US" sz="440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a:t>Under the guidance of:</a:t>
            </a:r>
            <a:br>
              <a:rPr lang="en-US"/>
            </a:br>
            <a:r>
              <a:rPr lang="en-US"/>
              <a:t>Prof. Vijaykumar Chakka</a:t>
            </a:r>
          </a:p>
        </p:txBody>
      </p:sp>
      <p:sp>
        <p:nvSpPr>
          <p:cNvPr id="4" name="Title 1">
            <a:extLst>
              <a:ext uri="{FF2B5EF4-FFF2-40B4-BE49-F238E27FC236}">
                <a16:creationId xmlns:a16="http://schemas.microsoft.com/office/drawing/2014/main" id="{9392AE29-A193-C1F9-0C29-F49E4FDA586F}"/>
              </a:ext>
            </a:extLst>
          </p:cNvPr>
          <p:cNvSpPr txBox="1">
            <a:spLocks/>
          </p:cNvSpPr>
          <p:nvPr/>
        </p:nvSpPr>
        <p:spPr>
          <a:xfrm>
            <a:off x="1043704" y="2333266"/>
            <a:ext cx="9921240" cy="14813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cap="all" spc="600" baseline="0">
                <a:solidFill>
                  <a:schemeClr val="bg1"/>
                </a:solidFill>
                <a:latin typeface="+mj-lt"/>
                <a:ea typeface="+mj-ea"/>
                <a:cs typeface="+mj-cs"/>
              </a:defRPr>
            </a:lvl1pPr>
          </a:lstStyle>
          <a:p>
            <a:pPr algn="l"/>
            <a:r>
              <a:rPr lang="en-US" sz="1800" b="1" u="sng" spc="0">
                <a:solidFill>
                  <a:schemeClr val="bg1"/>
                </a:solidFill>
                <a:latin typeface="Inter"/>
                <a:ea typeface="+mn-lt"/>
                <a:cs typeface="+mn-lt"/>
              </a:rPr>
              <a:t>Project Details:</a:t>
            </a:r>
            <a:endParaRPr lang="en-US" sz="1800" spc="0">
              <a:solidFill>
                <a:schemeClr val="bg1"/>
              </a:solidFill>
              <a:latin typeface="Inter"/>
            </a:endParaRPr>
          </a:p>
          <a:p>
            <a:pPr algn="l"/>
            <a:r>
              <a:rPr lang="en-US" sz="1800" b="1" u="sng" spc="0">
                <a:solidFill>
                  <a:schemeClr val="bg1"/>
                </a:solidFill>
                <a:latin typeface="Inter"/>
                <a:ea typeface="+mn-lt"/>
                <a:cs typeface="+mn-lt"/>
              </a:rPr>
              <a:t>Project Title:</a:t>
            </a:r>
            <a:r>
              <a:rPr lang="en-US" sz="1800" b="1" spc="0">
                <a:solidFill>
                  <a:schemeClr val="bg1"/>
                </a:solidFill>
                <a:latin typeface="Inter"/>
                <a:ea typeface="+mn-lt"/>
                <a:cs typeface="+mn-lt"/>
              </a:rPr>
              <a:t> </a:t>
            </a:r>
            <a:r>
              <a:rPr lang="en" sz="1800" b="1" spc="0">
                <a:solidFill>
                  <a:schemeClr val="bg1"/>
                </a:solidFill>
                <a:latin typeface="Inter"/>
                <a:ea typeface="+mn-lt"/>
                <a:cs typeface="+mn-lt"/>
              </a:rPr>
              <a:t>Noise Learning-Based Denoising Autoencoder</a:t>
            </a:r>
            <a:endParaRPr lang="en-US" sz="1800" b="1" spc="0">
              <a:solidFill>
                <a:schemeClr val="bg1"/>
              </a:solidFill>
              <a:latin typeface="Inter"/>
            </a:endParaRPr>
          </a:p>
          <a:p>
            <a:pPr algn="l"/>
            <a:r>
              <a:rPr lang="en-US" sz="1800" b="1" u="sng" spc="0">
                <a:solidFill>
                  <a:schemeClr val="bg1"/>
                </a:solidFill>
                <a:effectLst/>
                <a:latin typeface="Inter"/>
                <a:ea typeface="+mn-lt"/>
                <a:cs typeface="+mn-lt"/>
              </a:rPr>
              <a:t>Paper Details (Year</a:t>
            </a:r>
            <a:r>
              <a:rPr lang="en-US" sz="1800" b="1" u="sng" spc="0">
                <a:solidFill>
                  <a:schemeClr val="bg1"/>
                </a:solidFill>
                <a:latin typeface="Inter"/>
                <a:ea typeface="+mn-lt"/>
                <a:cs typeface="+mn-lt"/>
              </a:rPr>
              <a:t>):</a:t>
            </a:r>
            <a:r>
              <a:rPr lang="en-US" sz="1800" b="1" spc="0">
                <a:solidFill>
                  <a:schemeClr val="bg1"/>
                </a:solidFill>
                <a:latin typeface="Inter"/>
                <a:ea typeface="+mn-lt"/>
                <a:cs typeface="+mn-lt"/>
              </a:rPr>
              <a:t> 2021</a:t>
            </a:r>
            <a:endParaRPr lang="en-US" sz="1800" spc="0">
              <a:solidFill>
                <a:schemeClr val="bg1"/>
              </a:solidFill>
              <a:latin typeface="Inter"/>
              <a:ea typeface="+mn-lt"/>
              <a:cs typeface="+mn-lt"/>
            </a:endParaRPr>
          </a:p>
          <a:p>
            <a:pPr algn="l"/>
            <a:r>
              <a:rPr lang="en-US" sz="1800" b="1" u="sng" spc="0">
                <a:solidFill>
                  <a:schemeClr val="bg1"/>
                </a:solidFill>
                <a:latin typeface="Inter"/>
                <a:ea typeface="+mn-lt"/>
                <a:cs typeface="+mn-lt"/>
              </a:rPr>
              <a:t>Volume:</a:t>
            </a:r>
            <a:r>
              <a:rPr lang="en-US" sz="1800" b="1" spc="0">
                <a:solidFill>
                  <a:schemeClr val="bg1"/>
                </a:solidFill>
                <a:latin typeface="Inter"/>
                <a:ea typeface="+mn-lt"/>
                <a:cs typeface="+mn-lt"/>
              </a:rPr>
              <a:t> 25 , Issue: 9</a:t>
            </a:r>
            <a:endParaRPr lang="en-US" sz="1800" spc="0">
              <a:solidFill>
                <a:schemeClr val="bg1"/>
              </a:solidFill>
              <a:latin typeface="Inter"/>
            </a:endParaRPr>
          </a:p>
          <a:p>
            <a:pPr algn="l"/>
            <a:endParaRPr lang="en-US" sz="1200" spc="0">
              <a:latin typeface="Inter"/>
            </a:endParaRP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10</a:t>
            </a:fld>
            <a:endParaRPr lang="en-US"/>
          </a:p>
        </p:txBody>
      </p:sp>
      <p:pic>
        <p:nvPicPr>
          <p:cNvPr id="4" name="Picture 3">
            <a:extLst>
              <a:ext uri="{FF2B5EF4-FFF2-40B4-BE49-F238E27FC236}">
                <a16:creationId xmlns:a16="http://schemas.microsoft.com/office/drawing/2014/main" id="{53A4D8E5-CEA3-9E04-02B7-25991454CBB5}"/>
              </a:ext>
            </a:extLst>
          </p:cNvPr>
          <p:cNvPicPr>
            <a:picLocks noChangeAspect="1"/>
          </p:cNvPicPr>
          <p:nvPr/>
        </p:nvPicPr>
        <p:blipFill>
          <a:blip r:embed="rId2"/>
          <a:stretch>
            <a:fillRect/>
          </a:stretch>
        </p:blipFill>
        <p:spPr>
          <a:xfrm>
            <a:off x="772732" y="631065"/>
            <a:ext cx="9603952" cy="5943600"/>
          </a:xfrm>
          <a:prstGeom prst="rect">
            <a:avLst/>
          </a:prstGeom>
        </p:spPr>
      </p:pic>
    </p:spTree>
    <p:extLst>
      <p:ext uri="{BB962C8B-B14F-4D97-AF65-F5344CB8AC3E}">
        <p14:creationId xmlns:p14="http://schemas.microsoft.com/office/powerpoint/2010/main" val="2319124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11</a:t>
            </a:fld>
            <a:endParaRPr lang="en-US"/>
          </a:p>
        </p:txBody>
      </p:sp>
      <p:pic>
        <p:nvPicPr>
          <p:cNvPr id="6" name="Picture 5">
            <a:extLst>
              <a:ext uri="{FF2B5EF4-FFF2-40B4-BE49-F238E27FC236}">
                <a16:creationId xmlns:a16="http://schemas.microsoft.com/office/drawing/2014/main" id="{D48B9122-7E2C-16D9-2F2F-CF2695FCA8E1}"/>
              </a:ext>
            </a:extLst>
          </p:cNvPr>
          <p:cNvPicPr>
            <a:picLocks noChangeAspect="1"/>
          </p:cNvPicPr>
          <p:nvPr/>
        </p:nvPicPr>
        <p:blipFill>
          <a:blip r:embed="rId2"/>
          <a:stretch>
            <a:fillRect/>
          </a:stretch>
        </p:blipFill>
        <p:spPr>
          <a:xfrm>
            <a:off x="850392" y="2000994"/>
            <a:ext cx="6783310" cy="1235075"/>
          </a:xfrm>
          <a:prstGeom prst="rect">
            <a:avLst/>
          </a:prstGeom>
        </p:spPr>
      </p:pic>
    </p:spTree>
    <p:extLst>
      <p:ext uri="{BB962C8B-B14F-4D97-AF65-F5344CB8AC3E}">
        <p14:creationId xmlns:p14="http://schemas.microsoft.com/office/powerpoint/2010/main" val="129252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E8EC00-F0AD-017F-84D4-184566045CC4}"/>
              </a:ext>
            </a:extLst>
          </p:cNvPr>
          <p:cNvPicPr>
            <a:picLocks noChangeAspect="1"/>
          </p:cNvPicPr>
          <p:nvPr/>
        </p:nvPicPr>
        <p:blipFill rotWithShape="1">
          <a:blip r:embed="rId2"/>
          <a:srcRect l="27978" t="4162" r="28244" b="2003"/>
          <a:stretch/>
        </p:blipFill>
        <p:spPr>
          <a:xfrm>
            <a:off x="167425" y="1275009"/>
            <a:ext cx="1571224" cy="4900411"/>
          </a:xfrm>
          <a:prstGeom prst="rect">
            <a:avLst/>
          </a:prstGeom>
        </p:spPr>
      </p:pic>
      <p:sp>
        <p:nvSpPr>
          <p:cNvPr id="11" name="Rectangle 10">
            <a:extLst>
              <a:ext uri="{FF2B5EF4-FFF2-40B4-BE49-F238E27FC236}">
                <a16:creationId xmlns:a16="http://schemas.microsoft.com/office/drawing/2014/main" id="{A221F583-FB2A-DE3B-D518-ACCA5A4AF8BC}"/>
              </a:ext>
            </a:extLst>
          </p:cNvPr>
          <p:cNvSpPr/>
          <p:nvPr/>
        </p:nvSpPr>
        <p:spPr>
          <a:xfrm>
            <a:off x="6684135" y="3000777"/>
            <a:ext cx="1783724" cy="193184"/>
          </a:xfrm>
          <a:prstGeom prst="rect">
            <a:avLst/>
          </a:prstGeom>
          <a:solidFill>
            <a:srgbClr val="1028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B826887-0188-5E43-B4F5-A81ECC02BA5D}"/>
              </a:ext>
            </a:extLst>
          </p:cNvPr>
          <p:cNvSpPr txBox="1"/>
          <p:nvPr/>
        </p:nvSpPr>
        <p:spPr>
          <a:xfrm>
            <a:off x="1738649" y="825054"/>
            <a:ext cx="10337442" cy="6555641"/>
          </a:xfrm>
          <a:prstGeom prst="rect">
            <a:avLst/>
          </a:prstGeom>
          <a:noFill/>
        </p:spPr>
        <p:txBody>
          <a:bodyPr wrap="square" rtlCol="0">
            <a:spAutoFit/>
          </a:bodyPr>
          <a:lstStyle/>
          <a:p>
            <a:r>
              <a:rPr lang="en-GB" sz="1450">
                <a:solidFill>
                  <a:schemeClr val="bg1"/>
                </a:solidFill>
                <a:latin typeface="Inter"/>
              </a:rPr>
              <a:t>The image we can observe illustrates the architecture of an autoencoder, which is a type of artificial neural network used for unsupervised learning of efficient </a:t>
            </a:r>
            <a:r>
              <a:rPr lang="en-GB" sz="1450" err="1">
                <a:solidFill>
                  <a:schemeClr val="bg1"/>
                </a:solidFill>
                <a:latin typeface="Inter"/>
              </a:rPr>
              <a:t>codings</a:t>
            </a:r>
            <a:r>
              <a:rPr lang="en-GB" sz="1450">
                <a:solidFill>
                  <a:schemeClr val="bg1"/>
                </a:solidFill>
                <a:latin typeface="Inter"/>
              </a:rPr>
              <a:t>. The purpose of an autoencoder is to learn a representation (encoding) for a set of data, typically for the purpose of dimensionality reduction. Here's a breakdown of the components and how they function:</a:t>
            </a:r>
          </a:p>
          <a:p>
            <a:endParaRPr lang="en-GB" sz="1450">
              <a:solidFill>
                <a:schemeClr val="bg1"/>
              </a:solidFill>
              <a:latin typeface="Inter"/>
            </a:endParaRPr>
          </a:p>
          <a:p>
            <a:r>
              <a:rPr lang="en-GB" sz="1450">
                <a:solidFill>
                  <a:schemeClr val="bg1"/>
                </a:solidFill>
                <a:latin typeface="Inter"/>
              </a:rPr>
              <a:t>1. </a:t>
            </a:r>
            <a:r>
              <a:rPr lang="en-GB" sz="1450" b="1">
                <a:solidFill>
                  <a:schemeClr val="bg1"/>
                </a:solidFill>
                <a:latin typeface="Inter"/>
              </a:rPr>
              <a:t>Input Layer</a:t>
            </a:r>
            <a:r>
              <a:rPr lang="en-GB" sz="1450">
                <a:solidFill>
                  <a:schemeClr val="bg1"/>
                </a:solidFill>
                <a:latin typeface="Inter"/>
              </a:rPr>
              <a:t>: This is where the input data is fed into the model. In the image, it shows an input dimension of 3072. This could represent an input feature vector with 3072 features.</a:t>
            </a:r>
          </a:p>
          <a:p>
            <a:endParaRPr lang="en-GB" sz="1450">
              <a:solidFill>
                <a:schemeClr val="bg1"/>
              </a:solidFill>
              <a:latin typeface="Inter"/>
            </a:endParaRPr>
          </a:p>
          <a:p>
            <a:r>
              <a:rPr lang="en-GB" sz="1450">
                <a:solidFill>
                  <a:schemeClr val="bg1"/>
                </a:solidFill>
                <a:latin typeface="Inter"/>
              </a:rPr>
              <a:t>2. </a:t>
            </a:r>
            <a:r>
              <a:rPr lang="en-GB" sz="1450" b="1">
                <a:solidFill>
                  <a:schemeClr val="bg1"/>
                </a:solidFill>
                <a:latin typeface="Inter"/>
              </a:rPr>
              <a:t>Encoder</a:t>
            </a:r>
            <a:r>
              <a:rPr lang="en-GB" sz="1450">
                <a:solidFill>
                  <a:schemeClr val="bg1"/>
                </a:solidFill>
                <a:latin typeface="Inter"/>
              </a:rPr>
              <a:t>: </a:t>
            </a:r>
          </a:p>
          <a:p>
            <a:pPr marL="285750" indent="-285750">
              <a:buFont typeface="Arial" panose="020B0604020202020204" pitchFamily="34" charset="0"/>
              <a:buChar char="•"/>
            </a:pPr>
            <a:r>
              <a:rPr lang="en-GB" sz="1450">
                <a:solidFill>
                  <a:schemeClr val="bg1"/>
                </a:solidFill>
                <a:latin typeface="Inter"/>
              </a:rPr>
              <a:t>The encoder part of the autoencoder attempts to compress the input data into a smaller representation. The diagram shows a neural network layer (represented as "W" for the weights matrix of the layer and "b" for the bias) followed by an activation function (the plus and slash symbol often represents this). </a:t>
            </a:r>
          </a:p>
          <a:p>
            <a:pPr marL="285750" indent="-285750">
              <a:buFont typeface="Arial" panose="020B0604020202020204" pitchFamily="34" charset="0"/>
              <a:buChar char="•"/>
            </a:pPr>
            <a:r>
              <a:rPr lang="en-GB" sz="1450">
                <a:solidFill>
                  <a:schemeClr val="bg1"/>
                </a:solidFill>
                <a:latin typeface="Inter"/>
              </a:rPr>
              <a:t>This layer reduces the dimensionality from 3072 to 400, which means it attempts to capture the most important features of the input data in a compressed form.</a:t>
            </a:r>
          </a:p>
          <a:p>
            <a:endParaRPr lang="en-GB" sz="1450">
              <a:solidFill>
                <a:schemeClr val="bg1"/>
              </a:solidFill>
              <a:latin typeface="Inter"/>
            </a:endParaRPr>
          </a:p>
          <a:p>
            <a:r>
              <a:rPr lang="en-GB" sz="1450">
                <a:solidFill>
                  <a:schemeClr val="bg1"/>
                </a:solidFill>
                <a:latin typeface="Inter"/>
              </a:rPr>
              <a:t>3. </a:t>
            </a:r>
            <a:r>
              <a:rPr lang="en-GB" sz="1450" b="1">
                <a:solidFill>
                  <a:schemeClr val="bg1"/>
                </a:solidFill>
                <a:latin typeface="Inter"/>
              </a:rPr>
              <a:t>Decoder</a:t>
            </a:r>
            <a:r>
              <a:rPr lang="en-GB" sz="1450">
                <a:solidFill>
                  <a:schemeClr val="bg1"/>
                </a:solidFill>
                <a:latin typeface="Inter"/>
              </a:rPr>
              <a:t>: </a:t>
            </a:r>
          </a:p>
          <a:p>
            <a:pPr marL="285750" indent="-285750">
              <a:buFont typeface="Arial" panose="020B0604020202020204" pitchFamily="34" charset="0"/>
              <a:buChar char="•"/>
            </a:pPr>
            <a:r>
              <a:rPr lang="en-GB" sz="1450">
                <a:solidFill>
                  <a:schemeClr val="bg1"/>
                </a:solidFill>
                <a:latin typeface="Inter"/>
              </a:rPr>
              <a:t>The decoder's role is to reconstruct the input data from the encoded representation. It uses a similar structure to the encoder (a weights matrix "W" and a bias "b", followed by an activation function).</a:t>
            </a:r>
          </a:p>
          <a:p>
            <a:pPr marL="285750" indent="-285750">
              <a:buFont typeface="Arial" panose="020B0604020202020204" pitchFamily="34" charset="0"/>
              <a:buChar char="•"/>
            </a:pPr>
            <a:r>
              <a:rPr lang="en-GB" sz="1450">
                <a:solidFill>
                  <a:schemeClr val="bg1"/>
                </a:solidFill>
                <a:latin typeface="Inter"/>
              </a:rPr>
              <a:t>The decoder attempts to expand the representation from 400 back to 3072, reconstructing the data as closely as possible to the original input.</a:t>
            </a:r>
          </a:p>
          <a:p>
            <a:endParaRPr lang="en-GB" sz="1450">
              <a:solidFill>
                <a:schemeClr val="bg1"/>
              </a:solidFill>
              <a:latin typeface="Inter"/>
            </a:endParaRPr>
          </a:p>
          <a:p>
            <a:r>
              <a:rPr lang="en-GB" sz="1450">
                <a:solidFill>
                  <a:schemeClr val="bg1"/>
                </a:solidFill>
                <a:latin typeface="Inter"/>
              </a:rPr>
              <a:t>4. </a:t>
            </a:r>
            <a:r>
              <a:rPr lang="en-GB" sz="1450" b="1">
                <a:solidFill>
                  <a:schemeClr val="bg1"/>
                </a:solidFill>
                <a:latin typeface="Inter"/>
              </a:rPr>
              <a:t>Output Layer</a:t>
            </a:r>
            <a:r>
              <a:rPr lang="en-GB" sz="1450">
                <a:solidFill>
                  <a:schemeClr val="bg1"/>
                </a:solidFill>
                <a:latin typeface="Inter"/>
              </a:rPr>
              <a:t>:- This is the final output of the autoencoder where the reconstructed data is presented. It has the same dimension as the input layer, which is 3072 in this case.</a:t>
            </a:r>
          </a:p>
          <a:p>
            <a:endParaRPr lang="en-GB" sz="1450">
              <a:solidFill>
                <a:schemeClr val="bg1"/>
              </a:solidFill>
              <a:latin typeface="Inter"/>
            </a:endParaRPr>
          </a:p>
          <a:p>
            <a:r>
              <a:rPr lang="en-GB" sz="1450">
                <a:solidFill>
                  <a:schemeClr val="bg1"/>
                </a:solidFill>
                <a:latin typeface="Inter"/>
              </a:rPr>
              <a:t>The goal of an autoencoder is often to learn a compressed form of the data that still contains critical information for reconstruction. It can be used for various purposes like noise reduction, dimensionality reduction, and feature extraction. The performance of an autoencoder is typically measured by how well the output can replicate the input data, implying how effective the learned encodings are in capturing the essential features of the data.</a:t>
            </a:r>
          </a:p>
          <a:p>
            <a:endParaRPr lang="en-IN" sz="1450">
              <a:solidFill>
                <a:schemeClr val="bg1"/>
              </a:solidFill>
              <a:latin typeface="Inter"/>
            </a:endParaRPr>
          </a:p>
        </p:txBody>
      </p:sp>
      <p:sp>
        <p:nvSpPr>
          <p:cNvPr id="10" name="Title 1">
            <a:extLst>
              <a:ext uri="{FF2B5EF4-FFF2-40B4-BE49-F238E27FC236}">
                <a16:creationId xmlns:a16="http://schemas.microsoft.com/office/drawing/2014/main" id="{E1DBC1F2-5732-90AA-5635-6018BF06C380}"/>
              </a:ext>
            </a:extLst>
          </p:cNvPr>
          <p:cNvSpPr>
            <a:spLocks noGrp="1"/>
          </p:cNvSpPr>
          <p:nvPr>
            <p:ph type="title"/>
          </p:nvPr>
        </p:nvSpPr>
        <p:spPr>
          <a:xfrm>
            <a:off x="4610637" y="-128080"/>
            <a:ext cx="8878824" cy="1069848"/>
          </a:xfrm>
        </p:spPr>
        <p:txBody>
          <a:bodyPr/>
          <a:lstStyle/>
          <a:p>
            <a:r>
              <a:rPr lang="en-US"/>
              <a:t>OUTPUT</a:t>
            </a:r>
          </a:p>
        </p:txBody>
      </p:sp>
    </p:spTree>
    <p:extLst>
      <p:ext uri="{BB962C8B-B14F-4D97-AF65-F5344CB8AC3E}">
        <p14:creationId xmlns:p14="http://schemas.microsoft.com/office/powerpoint/2010/main" val="351359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221F583-FB2A-DE3B-D518-ACCA5A4AF8BC}"/>
              </a:ext>
            </a:extLst>
          </p:cNvPr>
          <p:cNvSpPr/>
          <p:nvPr/>
        </p:nvSpPr>
        <p:spPr>
          <a:xfrm>
            <a:off x="6684135" y="3000777"/>
            <a:ext cx="1783724" cy="193184"/>
          </a:xfrm>
          <a:prstGeom prst="rect">
            <a:avLst/>
          </a:prstGeom>
          <a:solidFill>
            <a:srgbClr val="1028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a:extLst>
              <a:ext uri="{FF2B5EF4-FFF2-40B4-BE49-F238E27FC236}">
                <a16:creationId xmlns:a16="http://schemas.microsoft.com/office/drawing/2014/main" id="{E1DBC1F2-5732-90AA-5635-6018BF06C380}"/>
              </a:ext>
            </a:extLst>
          </p:cNvPr>
          <p:cNvSpPr>
            <a:spLocks noGrp="1"/>
          </p:cNvSpPr>
          <p:nvPr>
            <p:ph type="title"/>
          </p:nvPr>
        </p:nvSpPr>
        <p:spPr>
          <a:xfrm>
            <a:off x="4610637" y="-128080"/>
            <a:ext cx="8878824" cy="1069848"/>
          </a:xfrm>
        </p:spPr>
        <p:txBody>
          <a:bodyPr/>
          <a:lstStyle/>
          <a:p>
            <a:r>
              <a:rPr lang="en-US"/>
              <a:t>OUTPUT</a:t>
            </a:r>
          </a:p>
        </p:txBody>
      </p:sp>
      <p:pic>
        <p:nvPicPr>
          <p:cNvPr id="3" name="Picture 2">
            <a:extLst>
              <a:ext uri="{FF2B5EF4-FFF2-40B4-BE49-F238E27FC236}">
                <a16:creationId xmlns:a16="http://schemas.microsoft.com/office/drawing/2014/main" id="{B3BA5A9A-7178-2516-80E3-FF9A642C26D1}"/>
              </a:ext>
            </a:extLst>
          </p:cNvPr>
          <p:cNvPicPr>
            <a:picLocks noChangeAspect="1"/>
          </p:cNvPicPr>
          <p:nvPr/>
        </p:nvPicPr>
        <p:blipFill rotWithShape="1">
          <a:blip r:embed="rId2"/>
          <a:srcRect t="12781" b="30892"/>
          <a:stretch/>
        </p:blipFill>
        <p:spPr>
          <a:xfrm>
            <a:off x="26082" y="1803848"/>
            <a:ext cx="3689581" cy="3412096"/>
          </a:xfrm>
          <a:prstGeom prst="rect">
            <a:avLst/>
          </a:prstGeom>
        </p:spPr>
      </p:pic>
      <p:sp>
        <p:nvSpPr>
          <p:cNvPr id="6" name="Rectangle 2">
            <a:extLst>
              <a:ext uri="{FF2B5EF4-FFF2-40B4-BE49-F238E27FC236}">
                <a16:creationId xmlns:a16="http://schemas.microsoft.com/office/drawing/2014/main" id="{3F79CEE2-4246-9A58-AF29-D3340E597BA9}"/>
              </a:ext>
            </a:extLst>
          </p:cNvPr>
          <p:cNvSpPr>
            <a:spLocks noChangeArrowheads="1"/>
          </p:cNvSpPr>
          <p:nvPr/>
        </p:nvSpPr>
        <p:spPr bwMode="auto">
          <a:xfrm>
            <a:off x="0" y="-138499"/>
            <a:ext cx="65" cy="276999"/>
          </a:xfrm>
          <a:prstGeom prst="rect">
            <a:avLst/>
          </a:prstGeom>
          <a:solidFill>
            <a:srgbClr val="1F1F1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03D565E-C493-2BB6-FD31-F456AC457846}"/>
              </a:ext>
            </a:extLst>
          </p:cNvPr>
          <p:cNvSpPr txBox="1"/>
          <p:nvPr/>
        </p:nvSpPr>
        <p:spPr>
          <a:xfrm>
            <a:off x="3715663" y="1041478"/>
            <a:ext cx="8358257" cy="563231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500" b="0" i="0" u="none" strike="noStrike" cap="none" normalizeH="0" baseline="0">
                <a:ln>
                  <a:noFill/>
                </a:ln>
                <a:solidFill>
                  <a:schemeClr val="bg1"/>
                </a:solidFill>
                <a:effectLst/>
                <a:latin typeface="Inter"/>
              </a:rPr>
              <a:t>Epoch: Indicates that the training started at epoch 0 and was stopped at epoch 50, with the target value also being 50.</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altLang="en-US" sz="1500">
                <a:solidFill>
                  <a:schemeClr val="bg1"/>
                </a:solidFill>
                <a:latin typeface="Inter"/>
              </a:rPr>
              <a:t>“E</a:t>
            </a:r>
            <a:r>
              <a:rPr kumimoji="0" lang="en-GB" altLang="en-US" sz="1500" b="0" i="0" u="none" strike="noStrike" cap="none" normalizeH="0" baseline="0">
                <a:ln>
                  <a:noFill/>
                </a:ln>
                <a:solidFill>
                  <a:schemeClr val="bg1"/>
                </a:solidFill>
                <a:effectLst/>
                <a:latin typeface="Inter"/>
              </a:rPr>
              <a:t>poch</a:t>
            </a:r>
            <a:r>
              <a:rPr lang="en-GB" altLang="en-US" sz="1500">
                <a:solidFill>
                  <a:schemeClr val="bg1"/>
                </a:solidFill>
                <a:latin typeface="Inter"/>
              </a:rPr>
              <a:t>”</a:t>
            </a:r>
            <a:r>
              <a:rPr kumimoji="0" lang="en-GB" altLang="en-US" sz="1500" b="0" i="0" u="none" strike="noStrike" cap="none" normalizeH="0" baseline="0">
                <a:ln>
                  <a:noFill/>
                </a:ln>
                <a:solidFill>
                  <a:schemeClr val="bg1"/>
                </a:solidFill>
                <a:effectLst/>
                <a:latin typeface="Inter"/>
              </a:rPr>
              <a:t> refers to one complete pass through the entire training dataset. For one epoch, every sample in the training dataset is fed forward through the neural network, allowing the model to learn from the data.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500" b="0" i="0" u="none" strike="noStrike" cap="none" normalizeH="0" baseline="0">
                <a:ln>
                  <a:noFill/>
                </a:ln>
                <a:solidFill>
                  <a:schemeClr val="bg1"/>
                </a:solidFill>
                <a:effectLst/>
                <a:latin typeface="Inter"/>
              </a:rPr>
              <a:t>Initial Value: Starting values for various metrics at the beginning of training.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500" b="0" i="0" u="none" strike="noStrike" cap="none" normalizeH="0" baseline="0">
                <a:ln>
                  <a:noFill/>
                </a:ln>
                <a:solidFill>
                  <a:schemeClr val="bg1"/>
                </a:solidFill>
                <a:effectLst/>
                <a:latin typeface="Inter"/>
              </a:rPr>
              <a:t>Stopped Value: Values of metrics when training was stopped.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500" b="0" i="0" u="none" strike="noStrike" cap="none" normalizeH="0" baseline="0">
                <a:ln>
                  <a:noFill/>
                </a:ln>
                <a:solidFill>
                  <a:schemeClr val="bg1"/>
                </a:solidFill>
                <a:effectLst/>
                <a:latin typeface="Inter"/>
              </a:rPr>
              <a:t>Target Value: The intended or goal values for various metrics.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500" b="0" i="0" u="none" strike="noStrike" cap="none" normalizeH="0" baseline="0">
                <a:ln>
                  <a:noFill/>
                </a:ln>
                <a:solidFill>
                  <a:schemeClr val="bg1"/>
                </a:solidFill>
                <a:effectLst/>
                <a:latin typeface="Inter"/>
              </a:rPr>
              <a:t>Elapsed Time: The amount of time taken for the training, which in this case was 11 minutes and 13 seconds.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500" b="0" i="0" u="none" strike="noStrike" cap="none" normalizeH="0" baseline="0">
                <a:ln>
                  <a:noFill/>
                </a:ln>
                <a:solidFill>
                  <a:schemeClr val="bg1"/>
                </a:solidFill>
                <a:effectLst/>
                <a:latin typeface="Inter"/>
              </a:rPr>
              <a:t>Gradient: Initial, stopped, and target values for the gradient (measures the change in all weights with respect to a change in error). Initial value is 0.2, and it stopped at approximately 0.0533.</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500" b="0" i="0" u="none" strike="noStrike" cap="none" normalizeH="0" baseline="0">
                <a:ln>
                  <a:noFill/>
                </a:ln>
                <a:solidFill>
                  <a:schemeClr val="bg1"/>
                </a:solidFill>
                <a:effectLst/>
                <a:latin typeface="Inter"/>
              </a:rPr>
              <a:t>Performance: Started at 0.15 and reduced to around 0.00249, aiming for a performance metric (likely loss or error) close to zero.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500" b="0" i="0" u="none" strike="noStrike" cap="none" normalizeH="0" baseline="0">
                <a:ln>
                  <a:noFill/>
                </a:ln>
                <a:solidFill>
                  <a:schemeClr val="bg1"/>
                </a:solidFill>
                <a:effectLst/>
                <a:latin typeface="Inter"/>
              </a:rPr>
              <a:t>Validation Checks: Number of validation checks performed, starting from initial 0 and stopping at 6, with a target of 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500" b="0" i="0" u="none" strike="noStrike" cap="none" normalizeH="0" baseline="0">
              <a:ln>
                <a:noFill/>
              </a:ln>
              <a:solidFill>
                <a:schemeClr val="bg1"/>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500" b="0" i="0" u="none" strike="noStrike" cap="none" normalizeH="0" baseline="0">
                <a:ln>
                  <a:noFill/>
                </a:ln>
                <a:solidFill>
                  <a:schemeClr val="bg1"/>
                </a:solidFill>
                <a:effectLst/>
                <a:latin typeface="Inter"/>
              </a:rPr>
              <a:t>Training Details: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500" b="0" i="0" u="none" strike="noStrike" cap="none" normalizeH="0" baseline="0">
              <a:ln>
                <a:noFill/>
              </a:ln>
              <a:solidFill>
                <a:schemeClr val="bg1"/>
              </a:solidFill>
              <a:effectLst/>
              <a:latin typeface="Inter"/>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500" b="0" i="0" u="none" strike="noStrike" cap="none" normalizeH="0" baseline="0">
                <a:ln>
                  <a:noFill/>
                </a:ln>
                <a:solidFill>
                  <a:schemeClr val="bg1"/>
                </a:solidFill>
                <a:effectLst/>
                <a:latin typeface="Inter"/>
              </a:rPr>
              <a:t>Training Division: The data division for training is exclusively using the </a:t>
            </a:r>
            <a:r>
              <a:rPr kumimoji="0" lang="en-GB" altLang="en-US" sz="1500" b="0" i="0" u="none" strike="noStrike" cap="none" normalizeH="0" baseline="0" err="1">
                <a:ln>
                  <a:noFill/>
                </a:ln>
                <a:solidFill>
                  <a:schemeClr val="bg1"/>
                </a:solidFill>
                <a:effectLst/>
                <a:latin typeface="Inter"/>
              </a:rPr>
              <a:t>dividetrain</a:t>
            </a:r>
            <a:r>
              <a:rPr kumimoji="0" lang="en-GB" altLang="en-US" sz="1500" b="0" i="0" u="none" strike="noStrike" cap="none" normalizeH="0" baseline="0">
                <a:ln>
                  <a:noFill/>
                </a:ln>
                <a:solidFill>
                  <a:schemeClr val="bg1"/>
                </a:solidFill>
                <a:effectLst/>
                <a:latin typeface="Inter"/>
              </a:rPr>
              <a:t> 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500" b="0" i="0" u="none" strike="noStrike" cap="none" normalizeH="0" baseline="0">
                <a:ln>
                  <a:noFill/>
                </a:ln>
                <a:solidFill>
                  <a:schemeClr val="bg1"/>
                </a:solidFill>
                <a:effectLst/>
                <a:latin typeface="Inter"/>
              </a:rPr>
              <a:t>Training: Lists the algorithms used - Scaled Conjugate Gradient and also mentions </a:t>
            </a:r>
            <a:r>
              <a:rPr kumimoji="0" lang="en-GB" altLang="en-US" sz="1500" b="0" i="0" u="none" strike="noStrike" cap="none" normalizeH="0" baseline="0" err="1">
                <a:ln>
                  <a:noFill/>
                </a:ln>
                <a:solidFill>
                  <a:schemeClr val="bg1"/>
                </a:solidFill>
                <a:effectLst/>
                <a:latin typeface="Inter"/>
              </a:rPr>
              <a:t>MinMax</a:t>
            </a:r>
            <a:r>
              <a:rPr kumimoji="0" lang="en-GB" altLang="en-US" sz="1500" b="0" i="0" u="none" strike="noStrike" cap="none" normalizeH="0" baseline="0">
                <a:ln>
                  <a:noFill/>
                </a:ln>
                <a:solidFill>
                  <a:schemeClr val="bg1"/>
                </a:solidFill>
                <a:effectLst/>
                <a:latin typeface="Inter"/>
              </a:rPr>
              <a:t> Scaler and Sparsity </a:t>
            </a:r>
            <a:r>
              <a:rPr kumimoji="0" lang="en-GB" altLang="en-US" sz="1500" b="0" i="0" u="none" strike="noStrike" cap="none" normalizeH="0" baseline="0" err="1">
                <a:ln>
                  <a:noFill/>
                </a:ln>
                <a:solidFill>
                  <a:schemeClr val="bg1"/>
                </a:solidFill>
                <a:effectLst/>
                <a:latin typeface="Inter"/>
              </a:rPr>
              <a:t>Regularizers</a:t>
            </a:r>
            <a:r>
              <a:rPr kumimoji="0" lang="en-GB" altLang="en-US" sz="1500" b="0" i="0" u="none" strike="noStrike" cap="none" normalizeH="0" baseline="0">
                <a:ln>
                  <a:noFill/>
                </a:ln>
                <a:solidFill>
                  <a:schemeClr val="bg1"/>
                </a:solidFill>
                <a:effectLst/>
                <a:latin typeface="Inter"/>
              </a:rPr>
              <a:t> which are techniques used to optimize the training process.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500" b="0" i="0" u="none" strike="noStrike" cap="none" normalizeH="0" baseline="0">
                <a:ln>
                  <a:noFill/>
                </a:ln>
                <a:solidFill>
                  <a:schemeClr val="bg1"/>
                </a:solidFill>
                <a:effectLst/>
                <a:latin typeface="Inter"/>
              </a:rPr>
              <a:t>Performance Target: Optimizing to keep the error below 1e-06 = 0.000001 which indicates high precision targeting.</a:t>
            </a:r>
            <a:endParaRPr kumimoji="0" lang="en-US" altLang="en-US" sz="1500" b="0" i="0" u="none" strike="noStrike" cap="none" normalizeH="0" baseline="0">
              <a:ln>
                <a:noFill/>
              </a:ln>
              <a:solidFill>
                <a:schemeClr val="bg1"/>
              </a:solidFill>
              <a:effectLst/>
              <a:latin typeface="Inter"/>
            </a:endParaRPr>
          </a:p>
        </p:txBody>
      </p:sp>
    </p:spTree>
    <p:extLst>
      <p:ext uri="{BB962C8B-B14F-4D97-AF65-F5344CB8AC3E}">
        <p14:creationId xmlns:p14="http://schemas.microsoft.com/office/powerpoint/2010/main" val="2867790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221F583-FB2A-DE3B-D518-ACCA5A4AF8BC}"/>
              </a:ext>
            </a:extLst>
          </p:cNvPr>
          <p:cNvSpPr/>
          <p:nvPr/>
        </p:nvSpPr>
        <p:spPr>
          <a:xfrm>
            <a:off x="6684135" y="3000777"/>
            <a:ext cx="1783724" cy="193184"/>
          </a:xfrm>
          <a:prstGeom prst="rect">
            <a:avLst/>
          </a:prstGeom>
          <a:solidFill>
            <a:srgbClr val="1028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a:extLst>
              <a:ext uri="{FF2B5EF4-FFF2-40B4-BE49-F238E27FC236}">
                <a16:creationId xmlns:a16="http://schemas.microsoft.com/office/drawing/2014/main" id="{E1DBC1F2-5732-90AA-5635-6018BF06C380}"/>
              </a:ext>
            </a:extLst>
          </p:cNvPr>
          <p:cNvSpPr>
            <a:spLocks noGrp="1"/>
          </p:cNvSpPr>
          <p:nvPr>
            <p:ph type="title"/>
          </p:nvPr>
        </p:nvSpPr>
        <p:spPr>
          <a:xfrm>
            <a:off x="4610637" y="-128080"/>
            <a:ext cx="8878824" cy="1069848"/>
          </a:xfrm>
        </p:spPr>
        <p:txBody>
          <a:bodyPr/>
          <a:lstStyle/>
          <a:p>
            <a:r>
              <a:rPr lang="en-US"/>
              <a:t>OUTPUT</a:t>
            </a:r>
          </a:p>
        </p:txBody>
      </p:sp>
      <p:sp>
        <p:nvSpPr>
          <p:cNvPr id="6" name="Rectangle 2">
            <a:extLst>
              <a:ext uri="{FF2B5EF4-FFF2-40B4-BE49-F238E27FC236}">
                <a16:creationId xmlns:a16="http://schemas.microsoft.com/office/drawing/2014/main" id="{3F79CEE2-4246-9A58-AF29-D3340E597BA9}"/>
              </a:ext>
            </a:extLst>
          </p:cNvPr>
          <p:cNvSpPr>
            <a:spLocks noChangeArrowheads="1"/>
          </p:cNvSpPr>
          <p:nvPr/>
        </p:nvSpPr>
        <p:spPr bwMode="auto">
          <a:xfrm>
            <a:off x="0" y="-138499"/>
            <a:ext cx="65" cy="276999"/>
          </a:xfrm>
          <a:prstGeom prst="rect">
            <a:avLst/>
          </a:prstGeom>
          <a:solidFill>
            <a:srgbClr val="1F1F1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03D565E-C493-2BB6-FD31-F456AC457846}"/>
              </a:ext>
            </a:extLst>
          </p:cNvPr>
          <p:cNvSpPr txBox="1"/>
          <p:nvPr/>
        </p:nvSpPr>
        <p:spPr>
          <a:xfrm>
            <a:off x="5469253" y="1878216"/>
            <a:ext cx="6651914" cy="3323987"/>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500" b="0" i="0" u="none" strike="noStrike" cap="none" normalizeH="0" baseline="0">
                <a:ln>
                  <a:noFill/>
                </a:ln>
                <a:solidFill>
                  <a:schemeClr val="bg1"/>
                </a:solidFill>
                <a:effectLst/>
                <a:latin typeface="Inter"/>
              </a:rPr>
              <a:t>The image depicts a graph showing the training performance of a neural network over 50 epochs.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500" b="0" i="0" u="none" strike="noStrike" cap="none" normalizeH="0" baseline="0">
                <a:ln>
                  <a:noFill/>
                </a:ln>
                <a:solidFill>
                  <a:schemeClr val="bg1"/>
                </a:solidFill>
                <a:effectLst/>
                <a:latin typeface="Inter"/>
              </a:rPr>
              <a:t>The graph has a title "Best Training Performance (</a:t>
            </a:r>
            <a:r>
              <a:rPr kumimoji="0" lang="en-GB" altLang="en-US" sz="1500" b="0" i="0" u="none" strike="noStrike" cap="none" normalizeH="0" baseline="0" err="1">
                <a:ln>
                  <a:noFill/>
                </a:ln>
                <a:solidFill>
                  <a:schemeClr val="bg1"/>
                </a:solidFill>
                <a:effectLst/>
                <a:latin typeface="Inter"/>
              </a:rPr>
              <a:t>plotperform</a:t>
            </a:r>
            <a:r>
              <a:rPr kumimoji="0" lang="en-GB" altLang="en-US" sz="1500" b="0" i="0" u="none" strike="noStrike" cap="none" normalizeH="0" baseline="0">
                <a:ln>
                  <a:noFill/>
                </a:ln>
                <a:solidFill>
                  <a:schemeClr val="bg1"/>
                </a:solidFill>
                <a:effectLst/>
                <a:latin typeface="Inter"/>
              </a:rPr>
              <a:t>), Epoch 50, Training finished: Reached maximum number of epochs." It shows a single blue line representing the training performance, which is plotted as mean squared error (y-axis) against the number of epochs (x-axis).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500" b="0" i="0" u="none" strike="noStrike" cap="none" normalizeH="0" baseline="0">
                <a:ln>
                  <a:noFill/>
                </a:ln>
                <a:solidFill>
                  <a:schemeClr val="bg1"/>
                </a:solidFill>
                <a:effectLst/>
                <a:latin typeface="Inter"/>
              </a:rPr>
              <a:t>The performance metric here, mean squared error, decreases sharply in the initial epochs and then stabilizes, flattening out as it approaches the 50th epoch.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500" b="0" i="0" u="none" strike="noStrike" cap="none" normalizeH="0" baseline="0">
                <a:ln>
                  <a:noFill/>
                </a:ln>
                <a:solidFill>
                  <a:schemeClr val="bg1"/>
                </a:solidFill>
                <a:effectLst/>
                <a:latin typeface="Inter"/>
              </a:rPr>
              <a:t>A marker at the end of the line indicates that the best training performance in terms of mean squared error is approximately 0.053266, achieved at the 50th epoch.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500" b="0" i="0" u="none" strike="noStrike" cap="none" normalizeH="0" baseline="0">
                <a:ln>
                  <a:noFill/>
                </a:ln>
                <a:solidFill>
                  <a:schemeClr val="bg1"/>
                </a:solidFill>
                <a:effectLst/>
                <a:latin typeface="Inter"/>
              </a:rPr>
              <a:t>There are no values shown for the validation or test sets in this graph; it records only the training set performance.</a:t>
            </a:r>
            <a:endParaRPr kumimoji="0" lang="en-US" altLang="en-US" sz="1500" b="0" i="0" u="none" strike="noStrike" cap="none" normalizeH="0" baseline="0">
              <a:ln>
                <a:noFill/>
              </a:ln>
              <a:solidFill>
                <a:schemeClr val="bg1"/>
              </a:solidFill>
              <a:effectLst/>
              <a:latin typeface="Inter"/>
            </a:endParaRPr>
          </a:p>
        </p:txBody>
      </p:sp>
      <p:pic>
        <p:nvPicPr>
          <p:cNvPr id="4" name="Picture 3">
            <a:extLst>
              <a:ext uri="{FF2B5EF4-FFF2-40B4-BE49-F238E27FC236}">
                <a16:creationId xmlns:a16="http://schemas.microsoft.com/office/drawing/2014/main" id="{A1C5AF2B-62AB-8D76-75FC-3F530EF735D2}"/>
              </a:ext>
            </a:extLst>
          </p:cNvPr>
          <p:cNvPicPr>
            <a:picLocks noChangeAspect="1"/>
          </p:cNvPicPr>
          <p:nvPr/>
        </p:nvPicPr>
        <p:blipFill rotWithShape="1">
          <a:blip r:embed="rId2"/>
          <a:srcRect l="6414" t="8582" r="7883" b="1650"/>
          <a:stretch/>
        </p:blipFill>
        <p:spPr>
          <a:xfrm>
            <a:off x="70833" y="1667813"/>
            <a:ext cx="5248142" cy="3884713"/>
          </a:xfrm>
          <a:prstGeom prst="rect">
            <a:avLst/>
          </a:prstGeom>
        </p:spPr>
      </p:pic>
    </p:spTree>
    <p:extLst>
      <p:ext uri="{BB962C8B-B14F-4D97-AF65-F5344CB8AC3E}">
        <p14:creationId xmlns:p14="http://schemas.microsoft.com/office/powerpoint/2010/main" val="2650978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2228088" y="676914"/>
            <a:ext cx="7735824" cy="1069848"/>
          </a:xfrm>
        </p:spPr>
        <p:txBody>
          <a:bodyPr/>
          <a:lstStyle/>
          <a:p>
            <a:r>
              <a:rPr lang="en-US" sz="4000" b="1" spc="60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CONCLUSION</a:t>
            </a:r>
            <a:endParaRPr lang="en-US"/>
          </a:p>
        </p:txBody>
      </p:sp>
      <p:sp>
        <p:nvSpPr>
          <p:cNvPr id="4" name="Rectangle 3">
            <a:extLst>
              <a:ext uri="{FF2B5EF4-FFF2-40B4-BE49-F238E27FC236}">
                <a16:creationId xmlns:a16="http://schemas.microsoft.com/office/drawing/2014/main" id="{08D9CD44-91F0-23F4-4237-A62F3827570B}"/>
              </a:ext>
            </a:extLst>
          </p:cNvPr>
          <p:cNvSpPr/>
          <p:nvPr/>
        </p:nvSpPr>
        <p:spPr>
          <a:xfrm>
            <a:off x="5222383" y="3380704"/>
            <a:ext cx="1764406" cy="122350"/>
          </a:xfrm>
          <a:prstGeom prst="rect">
            <a:avLst/>
          </a:prstGeom>
          <a:solidFill>
            <a:srgbClr val="3448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1700011" y="1861319"/>
            <a:ext cx="8815589" cy="4030766"/>
          </a:xfrm>
        </p:spPr>
        <p:txBody>
          <a:bodyPr/>
          <a:lstStyle/>
          <a:p>
            <a:r>
              <a:rPr lang="en-GB"/>
              <a:t>We understood about a new denoiser framework based on the neural network, namely </a:t>
            </a:r>
            <a:r>
              <a:rPr lang="en-GB" err="1"/>
              <a:t>nlDAE</a:t>
            </a:r>
            <a:r>
              <a:rPr lang="en-GB"/>
              <a:t>. This is a modification of DAE in that it learns the noise instead of the original data. The fundamental idea of </a:t>
            </a:r>
            <a:r>
              <a:rPr lang="en-GB" err="1"/>
              <a:t>nlDAE</a:t>
            </a:r>
            <a:r>
              <a:rPr lang="en-GB"/>
              <a:t> is that learning noise can provide a better performance depending on the stochastic characteristics (e.g., standard deviation) of the original data and noise. We applied the proposed mechanism to the practical problems for IoT devices such as signal restoration, symbol demodulation, and precise localization. The numerical results support that </a:t>
            </a:r>
            <a:r>
              <a:rPr lang="en-GB" err="1"/>
              <a:t>nlDAE</a:t>
            </a:r>
            <a:r>
              <a:rPr lang="en-GB"/>
              <a:t> is more efficient than DAE in terms of the required dimension of the latent space and the size of training dataset, thus rendering it more suitable for capability constrained conditions. Applicability of </a:t>
            </a:r>
            <a:r>
              <a:rPr lang="en-GB" err="1"/>
              <a:t>nlDAE</a:t>
            </a:r>
            <a:r>
              <a:rPr lang="en-GB"/>
              <a:t> to other domains, e.g., image inpainting, remains as a future work. Furthermore, information theoretical criteria of decision making for the selection between or a combination of DAE and </a:t>
            </a:r>
            <a:r>
              <a:rPr lang="en-GB" err="1"/>
              <a:t>nlDAE</a:t>
            </a:r>
            <a:r>
              <a:rPr lang="en-GB"/>
              <a:t> is an interesting further research.</a:t>
            </a:r>
            <a:endParaRPr lang="en-US"/>
          </a:p>
        </p:txBody>
      </p:sp>
    </p:spTree>
    <p:extLst>
      <p:ext uri="{BB962C8B-B14F-4D97-AF65-F5344CB8AC3E}">
        <p14:creationId xmlns:p14="http://schemas.microsoft.com/office/powerpoint/2010/main" val="1958759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2228088" y="676914"/>
            <a:ext cx="7735824" cy="1069848"/>
          </a:xfrm>
        </p:spPr>
        <p:txBody>
          <a:bodyPr/>
          <a:lstStyle/>
          <a:p>
            <a:r>
              <a:rPr lang="en-US" sz="4000" b="1" spc="60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REFERENCES</a:t>
            </a:r>
            <a:endParaRPr lang="en-US"/>
          </a:p>
        </p:txBody>
      </p:sp>
      <p:sp>
        <p:nvSpPr>
          <p:cNvPr id="4" name="Rectangle 3">
            <a:extLst>
              <a:ext uri="{FF2B5EF4-FFF2-40B4-BE49-F238E27FC236}">
                <a16:creationId xmlns:a16="http://schemas.microsoft.com/office/drawing/2014/main" id="{08D9CD44-91F0-23F4-4237-A62F3827570B}"/>
              </a:ext>
            </a:extLst>
          </p:cNvPr>
          <p:cNvSpPr/>
          <p:nvPr/>
        </p:nvSpPr>
        <p:spPr>
          <a:xfrm>
            <a:off x="5222383" y="3380704"/>
            <a:ext cx="1764406" cy="122350"/>
          </a:xfrm>
          <a:prstGeom prst="rect">
            <a:avLst/>
          </a:prstGeom>
          <a:solidFill>
            <a:srgbClr val="3448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1700011" y="1861319"/>
            <a:ext cx="8815589" cy="4030766"/>
          </a:xfrm>
        </p:spPr>
        <p:txBody>
          <a:bodyPr/>
          <a:lstStyle/>
          <a:p>
            <a:pPr marL="457200" algn="l">
              <a:lnSpc>
                <a:spcPct val="115000"/>
              </a:lnSpc>
            </a:pPr>
            <a:endParaRPr lang="en-GB" sz="1800">
              <a:solidFill>
                <a:srgbClr val="333333"/>
              </a:solidFill>
              <a:effectLst/>
              <a:latin typeface="Inter"/>
              <a:ea typeface="Inter"/>
              <a:cs typeface="Inter"/>
            </a:endParaRPr>
          </a:p>
          <a:p>
            <a:pPr marL="800100" indent="-342900" algn="l">
              <a:lnSpc>
                <a:spcPct val="115000"/>
              </a:lnSpc>
              <a:buFont typeface="+mj-lt"/>
              <a:buAutoNum type="arabicPeriod"/>
            </a:pPr>
            <a:r>
              <a:rPr lang="en-GB" sz="1800">
                <a:effectLst/>
                <a:latin typeface="Inter"/>
                <a:ea typeface="Inter"/>
                <a:cs typeface="Inter"/>
              </a:rPr>
              <a:t>Arthur, J. H. and Sexton, M. R., “</a:t>
            </a:r>
            <a:r>
              <a:rPr lang="en-GB" sz="1800" err="1">
                <a:effectLst/>
                <a:latin typeface="Inter"/>
                <a:ea typeface="Inter"/>
                <a:cs typeface="Inter"/>
              </a:rPr>
              <a:t>Labview</a:t>
            </a:r>
            <a:r>
              <a:rPr lang="en-GB" sz="1800">
                <a:effectLst/>
                <a:latin typeface="Inter"/>
                <a:ea typeface="Inter"/>
                <a:cs typeface="Inter"/>
              </a:rPr>
              <a:t> Application: Energy Laboratory Upgrade,” Proceedings of ASEE Annual Conference, 2002. </a:t>
            </a:r>
          </a:p>
          <a:p>
            <a:pPr marL="800100" indent="-342900" algn="l">
              <a:lnSpc>
                <a:spcPct val="115000"/>
              </a:lnSpc>
              <a:buFont typeface="+mj-lt"/>
              <a:buAutoNum type="arabicPeriod"/>
            </a:pPr>
            <a:r>
              <a:rPr lang="en-GB" sz="1800" err="1">
                <a:effectLst/>
                <a:latin typeface="Inter"/>
                <a:ea typeface="Inter"/>
                <a:cs typeface="Inter"/>
              </a:rPr>
              <a:t>Akinwale</a:t>
            </a:r>
            <a:r>
              <a:rPr lang="en-GB" sz="1800">
                <a:effectLst/>
                <a:latin typeface="Inter"/>
                <a:ea typeface="Inter"/>
                <a:cs typeface="Inter"/>
              </a:rPr>
              <a:t>, O., Kehinde, L., </a:t>
            </a:r>
            <a:r>
              <a:rPr lang="en-GB" sz="1800" err="1">
                <a:effectLst/>
                <a:latin typeface="Inter"/>
                <a:ea typeface="Inter"/>
                <a:cs typeface="Inter"/>
              </a:rPr>
              <a:t>Ayodele,K</a:t>
            </a:r>
            <a:r>
              <a:rPr lang="en-GB" sz="1800">
                <a:effectLst/>
                <a:latin typeface="Inter"/>
                <a:ea typeface="Inter"/>
                <a:cs typeface="Inter"/>
              </a:rPr>
              <a:t>. P., </a:t>
            </a:r>
            <a:r>
              <a:rPr lang="en-GB" sz="1800" err="1">
                <a:effectLst/>
                <a:latin typeface="Inter"/>
                <a:ea typeface="Inter"/>
                <a:cs typeface="Inter"/>
              </a:rPr>
              <a:t>Jubril</a:t>
            </a:r>
            <a:r>
              <a:rPr lang="en-GB" sz="1800">
                <a:effectLst/>
                <a:latin typeface="Inter"/>
                <a:ea typeface="Inter"/>
                <a:cs typeface="Inter"/>
              </a:rPr>
              <a:t>, A. M., </a:t>
            </a:r>
            <a:r>
              <a:rPr lang="en-GB" sz="1800" err="1">
                <a:effectLst/>
                <a:latin typeface="Inter"/>
                <a:ea typeface="Inter"/>
                <a:cs typeface="Inter"/>
              </a:rPr>
              <a:t>Jonah,O</a:t>
            </a:r>
            <a:r>
              <a:rPr lang="en-GB" sz="1800">
                <a:effectLst/>
                <a:latin typeface="Inter"/>
                <a:ea typeface="Inter"/>
                <a:cs typeface="Inter"/>
              </a:rPr>
              <a:t>. P., </a:t>
            </a:r>
            <a:r>
              <a:rPr lang="en-GB" sz="1800" err="1">
                <a:effectLst/>
                <a:latin typeface="Inter"/>
                <a:ea typeface="Inter"/>
                <a:cs typeface="Inter"/>
              </a:rPr>
              <a:t>Ilori</a:t>
            </a:r>
            <a:r>
              <a:rPr lang="en-GB" sz="1800">
                <a:effectLst/>
                <a:latin typeface="Inter"/>
                <a:ea typeface="Inter"/>
                <a:cs typeface="Inter"/>
              </a:rPr>
              <a:t>, S., and Chen, X., “A </a:t>
            </a:r>
            <a:r>
              <a:rPr lang="en-GB" sz="1800" err="1">
                <a:effectLst/>
                <a:latin typeface="Inter"/>
                <a:ea typeface="Inter"/>
                <a:cs typeface="Inter"/>
              </a:rPr>
              <a:t>Labview</a:t>
            </a:r>
            <a:r>
              <a:rPr lang="en-GB" sz="1800">
                <a:effectLst/>
                <a:latin typeface="Inter"/>
                <a:ea typeface="Inter"/>
                <a:cs typeface="Inter"/>
              </a:rPr>
              <a:t>-Based On-Line Robotic Arm for Students' Laboratory,” Proceedings of ASEE Annual Conference, 2009.</a:t>
            </a:r>
          </a:p>
          <a:p>
            <a:pPr marL="800100" indent="-342900" algn="l">
              <a:lnSpc>
                <a:spcPct val="115000"/>
              </a:lnSpc>
              <a:buFont typeface="+mj-lt"/>
              <a:buAutoNum type="arabicPeriod"/>
            </a:pPr>
            <a:r>
              <a:rPr lang="en-GB" sz="1800" err="1">
                <a:effectLst/>
                <a:latin typeface="Inter"/>
                <a:ea typeface="Inter"/>
                <a:cs typeface="Inter"/>
              </a:rPr>
              <a:t>Feisel</a:t>
            </a:r>
            <a:r>
              <a:rPr lang="en-GB" sz="1800">
                <a:effectLst/>
                <a:latin typeface="Inter"/>
                <a:ea typeface="Inter"/>
                <a:cs typeface="Inter"/>
              </a:rPr>
              <a:t>, L. D. and Rosa, A. J., “The Role of the Laboratory in Undergraduate Engineering Education,” Journal of Engineering Education, 2005, pp. 121-130.</a:t>
            </a:r>
          </a:p>
          <a:p>
            <a:pPr marL="457200" algn="l">
              <a:lnSpc>
                <a:spcPct val="115000"/>
              </a:lnSpc>
            </a:pPr>
            <a:endParaRPr lang="en-GB" sz="1800">
              <a:solidFill>
                <a:srgbClr val="333333"/>
              </a:solidFill>
              <a:effectLst/>
              <a:latin typeface="Inter"/>
              <a:ea typeface="Inter"/>
              <a:cs typeface="Inter"/>
            </a:endParaRPr>
          </a:p>
        </p:txBody>
      </p:sp>
    </p:spTree>
    <p:extLst>
      <p:ext uri="{BB962C8B-B14F-4D97-AF65-F5344CB8AC3E}">
        <p14:creationId xmlns:p14="http://schemas.microsoft.com/office/powerpoint/2010/main" val="1253942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a:ln w="28575">
                  <a:noFill/>
                  <a:prstDash val="solid"/>
                </a:ln>
                <a:solidFill>
                  <a:schemeClr val="bg1"/>
                </a:solidFill>
                <a:latin typeface="Tw Cen MT" panose="020B0602020104020603" pitchFamily="34" charset="77"/>
              </a:rPr>
              <a:t>THANK YOU</a:t>
            </a:r>
            <a:endParaRPr lang="en-US"/>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478237" y="277604"/>
            <a:ext cx="8878824" cy="1069848"/>
          </a:xfrm>
        </p:spPr>
        <p:txBody>
          <a:bodyPr>
            <a:normAutofit/>
          </a:bodyPr>
          <a:lstStyle/>
          <a:p>
            <a:r>
              <a:rPr lang="en-US" sz="4000" b="1" spc="600">
                <a:ln w="28575">
                  <a:noFill/>
                  <a:prstDash val="solid"/>
                </a:ln>
                <a:solidFill>
                  <a:schemeClr val="bg1"/>
                </a:solidFill>
                <a:latin typeface="Tw Cen MT" panose="020B0602020104020603" pitchFamily="34" charset="77"/>
              </a:rPr>
              <a:t>CONTENTS</a:t>
            </a:r>
            <a:endParaRPr lang="en-US"/>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478237" y="1579980"/>
            <a:ext cx="6422136" cy="3282696"/>
          </a:xfrm>
        </p:spPr>
        <p:txBody>
          <a:bodyPr/>
          <a:lstStyle/>
          <a:p>
            <a:pPr marL="342900" indent="-342900">
              <a:buAutoNum type="arabicPeriod"/>
            </a:pPr>
            <a:r>
              <a:rPr lang="en-US" sz="1600"/>
              <a:t>Abstract</a:t>
            </a:r>
          </a:p>
          <a:p>
            <a:pPr marL="342900" indent="-342900">
              <a:buAutoNum type="arabicPeriod"/>
            </a:pPr>
            <a:r>
              <a:rPr lang="en-US" sz="1600"/>
              <a:t>Introduction</a:t>
            </a:r>
          </a:p>
          <a:p>
            <a:pPr marL="342900" indent="-342900">
              <a:buAutoNum type="arabicPeriod"/>
            </a:pPr>
            <a:r>
              <a:rPr lang="en-US" sz="1600"/>
              <a:t>Proposed Method</a:t>
            </a:r>
          </a:p>
          <a:p>
            <a:pPr marL="342900" indent="-342900">
              <a:buAutoNum type="arabicPeriod"/>
            </a:pPr>
            <a:r>
              <a:rPr lang="en-US" sz="1600"/>
              <a:t>Project 1 Explanation</a:t>
            </a:r>
          </a:p>
          <a:p>
            <a:pPr marL="342900" indent="-342900">
              <a:buAutoNum type="arabicPeriod"/>
            </a:pPr>
            <a:r>
              <a:rPr lang="en-US" sz="1600"/>
              <a:t>MATLAB Code</a:t>
            </a:r>
          </a:p>
          <a:p>
            <a:pPr marL="342900" indent="-342900">
              <a:buAutoNum type="arabicPeriod"/>
            </a:pPr>
            <a:r>
              <a:rPr lang="en-US" sz="1600"/>
              <a:t>Output</a:t>
            </a:r>
          </a:p>
          <a:p>
            <a:pPr marL="342900" indent="-342900">
              <a:buAutoNum type="arabicPeriod"/>
            </a:pPr>
            <a:r>
              <a:rPr lang="en-US" sz="1600"/>
              <a:t>Conclusion</a:t>
            </a:r>
          </a:p>
          <a:p>
            <a:pPr marL="342900" indent="-342900">
              <a:buAutoNum type="arabicPeriod"/>
            </a:pPr>
            <a:r>
              <a:rPr lang="en-US" sz="1600">
                <a:ea typeface="+mj-lt"/>
                <a:cs typeface="+mj-lt"/>
              </a:rPr>
              <a:t>References</a:t>
            </a:r>
          </a:p>
          <a:p>
            <a:endParaRPr lang="en-US" sz="1600"/>
          </a:p>
          <a:p>
            <a:pPr marL="0" indent="0">
              <a:buNone/>
            </a:pPr>
            <a:endParaRPr lang="en-IN" sz="1200"/>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474502" y="187452"/>
            <a:ext cx="8878824" cy="1069848"/>
          </a:xfrm>
        </p:spPr>
        <p:txBody>
          <a:bodyPr/>
          <a:lstStyle/>
          <a:p>
            <a:r>
              <a:rPr lang="en-US"/>
              <a:t>ABSTRACT</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3</a:t>
            </a:fld>
            <a:endParaRPr lang="en-US"/>
          </a:p>
        </p:txBody>
      </p:sp>
      <p:sp>
        <p:nvSpPr>
          <p:cNvPr id="14" name="TextBox 13">
            <a:extLst>
              <a:ext uri="{FF2B5EF4-FFF2-40B4-BE49-F238E27FC236}">
                <a16:creationId xmlns:a16="http://schemas.microsoft.com/office/drawing/2014/main" id="{EACC6F26-4178-DE3F-3959-DDE2C16E39BB}"/>
              </a:ext>
            </a:extLst>
          </p:cNvPr>
          <p:cNvSpPr txBox="1"/>
          <p:nvPr/>
        </p:nvSpPr>
        <p:spPr>
          <a:xfrm>
            <a:off x="1474502" y="1495559"/>
            <a:ext cx="7759650" cy="4323941"/>
          </a:xfrm>
          <a:prstGeom prst="rect">
            <a:avLst/>
          </a:prstGeom>
          <a:noFill/>
        </p:spPr>
        <p:txBody>
          <a:bodyPr wrap="square">
            <a:spAutoFit/>
          </a:bodyPr>
          <a:lstStyle/>
          <a:p>
            <a:pPr marR="0" lvl="0" algn="l" defTabSz="914400" rtl="0" eaLnBrk="1" fontAlgn="auto" latinLnBrk="0" hangingPunct="1">
              <a:lnSpc>
                <a:spcPct val="150000"/>
              </a:lnSpc>
              <a:spcBef>
                <a:spcPts val="1000"/>
              </a:spcBef>
              <a:spcAft>
                <a:spcPts val="0"/>
              </a:spcAft>
              <a:buClr>
                <a:srgbClr val="F6A6F4"/>
              </a:buClr>
              <a:buSzTx/>
              <a:tabLst/>
              <a:defRPr/>
            </a:pPr>
            <a:r>
              <a:rPr kumimoji="0" lang="en-GB"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This letter introduces a new denoiser that modifies the structure of denoising autoencoder (DAE), namely noise learning based DAE (</a:t>
            </a:r>
            <a:r>
              <a:rPr kumimoji="0" lang="en-GB" b="0"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nlDAE</a:t>
            </a:r>
            <a:r>
              <a:rPr kumimoji="0" lang="en-GB"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The proposed </a:t>
            </a:r>
            <a:r>
              <a:rPr kumimoji="0" lang="en-GB" b="0"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nlDAE</a:t>
            </a:r>
            <a:r>
              <a:rPr kumimoji="0" lang="en-GB"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learns the noise of the input data. Then, the denoising is performed by subtracting the regenerated noise from the noisy input. Hence, </a:t>
            </a:r>
            <a:r>
              <a:rPr kumimoji="0" lang="en-GB" b="0"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nlDAE</a:t>
            </a:r>
            <a:r>
              <a:rPr kumimoji="0" lang="en-GB"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is more effective than DAE when the noise is simpler to regenerate than the original data. To validate the performance of </a:t>
            </a:r>
            <a:r>
              <a:rPr kumimoji="0" lang="en-GB" b="0"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nlDAE</a:t>
            </a:r>
            <a:r>
              <a:rPr kumimoji="0" lang="en-GB"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we provide three case studies: signal restoration, symbol demodulation, and precise localization. Numerical results suggest that </a:t>
            </a:r>
            <a:r>
              <a:rPr kumimoji="0" lang="en-GB" b="0"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nlDAE</a:t>
            </a:r>
            <a:r>
              <a:rPr kumimoji="0" lang="en-GB"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requires smaller latent space dimensions and smaller training dataset compared to DAE.</a:t>
            </a:r>
          </a:p>
          <a:p>
            <a:pPr marL="342900" marR="0" lvl="0" indent="-342900" algn="l" defTabSz="914400" rtl="0" eaLnBrk="1" fontAlgn="auto" latinLnBrk="0" hangingPunct="1">
              <a:lnSpc>
                <a:spcPct val="150000"/>
              </a:lnSpc>
              <a:spcBef>
                <a:spcPts val="1000"/>
              </a:spcBef>
              <a:spcAft>
                <a:spcPts val="0"/>
              </a:spcAft>
              <a:buClr>
                <a:srgbClr val="F6A6F4"/>
              </a:buClr>
              <a:buSzTx/>
              <a:buFont typeface="Courier New" panose="02070309020205020404" pitchFamily="49" charset="0"/>
              <a:buAutoNum type="arabicPeriod"/>
              <a:tabLst/>
              <a:defRPr/>
            </a:pPr>
            <a:endParaRPr kumimoji="0" lang="en-GB"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endParaRPr>
          </a:p>
        </p:txBody>
      </p:sp>
    </p:spTree>
    <p:extLst>
      <p:ext uri="{BB962C8B-B14F-4D97-AF65-F5344CB8AC3E}">
        <p14:creationId xmlns:p14="http://schemas.microsoft.com/office/powerpoint/2010/main" val="76521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474502" y="187452"/>
            <a:ext cx="8878824" cy="1069848"/>
          </a:xfrm>
        </p:spPr>
        <p:txBody>
          <a:bodyPr/>
          <a:lstStyle/>
          <a:p>
            <a:r>
              <a:rPr lang="en-US"/>
              <a:t>Introduction</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4</a:t>
            </a:fld>
            <a:endParaRPr lang="en-US"/>
          </a:p>
        </p:txBody>
      </p:sp>
      <p:sp>
        <p:nvSpPr>
          <p:cNvPr id="14" name="TextBox 13">
            <a:extLst>
              <a:ext uri="{FF2B5EF4-FFF2-40B4-BE49-F238E27FC236}">
                <a16:creationId xmlns:a16="http://schemas.microsoft.com/office/drawing/2014/main" id="{EACC6F26-4178-DE3F-3959-DDE2C16E39BB}"/>
              </a:ext>
            </a:extLst>
          </p:cNvPr>
          <p:cNvSpPr txBox="1"/>
          <p:nvPr/>
        </p:nvSpPr>
        <p:spPr>
          <a:xfrm>
            <a:off x="1474502" y="1495559"/>
            <a:ext cx="7759650" cy="4478470"/>
          </a:xfrm>
          <a:prstGeom prst="rect">
            <a:avLst/>
          </a:prstGeom>
          <a:noFill/>
        </p:spPr>
        <p:txBody>
          <a:bodyPr wrap="square">
            <a:spAutoFit/>
          </a:bodyPr>
          <a:lstStyle/>
          <a:p>
            <a:pPr marR="0" lvl="0" algn="l" defTabSz="914400" rtl="0" eaLnBrk="1" fontAlgn="auto" latinLnBrk="0" hangingPunct="1">
              <a:lnSpc>
                <a:spcPct val="150000"/>
              </a:lnSpc>
              <a:spcBef>
                <a:spcPts val="1000"/>
              </a:spcBef>
              <a:spcAft>
                <a:spcPts val="0"/>
              </a:spcAft>
              <a:buClr>
                <a:srgbClr val="F6A6F4"/>
              </a:buClr>
              <a:buSzTx/>
              <a:tabLst/>
              <a:defRPr/>
            </a:pPr>
            <a:r>
              <a:rPr kumimoji="0" lang="en-GB" sz="16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Noise Learning-Based Denoising Autoencoder" presents a compelling overview of the role of machine learning in wireless communications, focusing on the challenges faced by IoT devices with limited computational resources. It introduces the denoising autoencoder (DAE) as a valuable tool for improving the performance of IoT applications by removing noise from observed data. To address the complexity of restoring stochastic features in the original data, the paper proposes a novel denoising framework, noise learning based DAE (</a:t>
            </a:r>
            <a:r>
              <a:rPr kumimoji="0" lang="en-GB" sz="1600" b="0"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nlDAE</a:t>
            </a:r>
            <a:r>
              <a:rPr kumimoji="0" lang="en-GB" sz="16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which learns and subtracts the noise component from the input data for enhanced denoising efficiency. The introduction highlights the advantages of </a:t>
            </a:r>
            <a:r>
              <a:rPr kumimoji="0" lang="en-GB" sz="1600" b="0"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nlDAE</a:t>
            </a:r>
            <a:r>
              <a:rPr kumimoji="0" lang="en-GB" sz="16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in maximizing the effectiveness of machine learning approaches for capability-constrained devices like IoT, showcasing its superiority over traditional DAE through practical applications such as signal restoration, symbol demodulation, and precise localization.</a:t>
            </a:r>
          </a:p>
        </p:txBody>
      </p:sp>
    </p:spTree>
    <p:extLst>
      <p:ext uri="{BB962C8B-B14F-4D97-AF65-F5344CB8AC3E}">
        <p14:creationId xmlns:p14="http://schemas.microsoft.com/office/powerpoint/2010/main" val="54351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474502" y="187452"/>
            <a:ext cx="8878824" cy="1069848"/>
          </a:xfrm>
        </p:spPr>
        <p:txBody>
          <a:bodyPr/>
          <a:lstStyle/>
          <a:p>
            <a:r>
              <a:rPr lang="en-US"/>
              <a:t>PROPOSED METHOD</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5</a:t>
            </a:fld>
            <a:endParaRPr lang="en-US"/>
          </a:p>
        </p:txBody>
      </p:sp>
      <p:sp>
        <p:nvSpPr>
          <p:cNvPr id="14" name="TextBox 13">
            <a:extLst>
              <a:ext uri="{FF2B5EF4-FFF2-40B4-BE49-F238E27FC236}">
                <a16:creationId xmlns:a16="http://schemas.microsoft.com/office/drawing/2014/main" id="{EACC6F26-4178-DE3F-3959-DDE2C16E39BB}"/>
              </a:ext>
            </a:extLst>
          </p:cNvPr>
          <p:cNvSpPr txBox="1"/>
          <p:nvPr/>
        </p:nvSpPr>
        <p:spPr>
          <a:xfrm>
            <a:off x="689020" y="1495559"/>
            <a:ext cx="9227712" cy="4929555"/>
          </a:xfrm>
          <a:prstGeom prst="rect">
            <a:avLst/>
          </a:prstGeom>
          <a:noFill/>
        </p:spPr>
        <p:txBody>
          <a:bodyPr wrap="square">
            <a:spAutoFit/>
          </a:bodyPr>
          <a:lstStyle/>
          <a:p>
            <a:pPr marR="0" lvl="0" algn="l" defTabSz="914400" rtl="0" eaLnBrk="1" fontAlgn="auto" latinLnBrk="0" hangingPunct="1">
              <a:spcBef>
                <a:spcPts val="1000"/>
              </a:spcBef>
              <a:spcAft>
                <a:spcPts val="0"/>
              </a:spcAft>
              <a:buClr>
                <a:srgbClr val="F6A6F4"/>
              </a:buClr>
              <a:buSzTx/>
              <a:tabLst/>
              <a:defRPr/>
            </a:pP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1. </a:t>
            </a:r>
            <a:r>
              <a:rPr kumimoji="0" lang="en-GB" sz="1600" b="1"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Modeling</a:t>
            </a: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the Noisy Input Data: </a:t>
            </a:r>
            <a:r>
              <a:rPr kumimoji="0" lang="en-GB" sz="16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The input data Y is </a:t>
            </a:r>
            <a:r>
              <a:rPr kumimoji="0" lang="en-GB" sz="1600" b="0"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modeled</a:t>
            </a:r>
            <a:r>
              <a:rPr kumimoji="0" lang="en-GB" sz="16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as a combination of the original data X and noise N, i.e., Y = X + N. This </a:t>
            </a:r>
            <a:r>
              <a:rPr kumimoji="0" lang="en-GB" sz="1600" b="0"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modeling</a:t>
            </a:r>
            <a:r>
              <a:rPr kumimoji="0" lang="en-GB" sz="16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assumption forms the basis for the denoising process using </a:t>
            </a:r>
            <a:r>
              <a:rPr kumimoji="0" lang="en-GB" sz="1600" b="0"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nlDAE</a:t>
            </a:r>
            <a:r>
              <a:rPr kumimoji="0" lang="en-GB" sz="16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a:t>
            </a:r>
          </a:p>
          <a:p>
            <a:pPr marR="0" lvl="0" algn="l" defTabSz="914400" rtl="0" eaLnBrk="1" fontAlgn="auto" latinLnBrk="0" hangingPunct="1">
              <a:spcBef>
                <a:spcPts val="1000"/>
              </a:spcBef>
              <a:spcAft>
                <a:spcPts val="0"/>
              </a:spcAft>
              <a:buClr>
                <a:srgbClr val="F6A6F4"/>
              </a:buClr>
              <a:buSzTx/>
              <a:tabLst/>
              <a:defRPr/>
            </a:pPr>
            <a:endParaRPr kumimoji="0" lang="en-GB" sz="16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endParaRPr>
          </a:p>
          <a:p>
            <a:pPr marR="0" lvl="0" algn="l" defTabSz="914400" rtl="0" eaLnBrk="1" fontAlgn="auto" latinLnBrk="0" hangingPunct="1">
              <a:spcBef>
                <a:spcPts val="1000"/>
              </a:spcBef>
              <a:spcAft>
                <a:spcPts val="0"/>
              </a:spcAft>
              <a:buClr>
                <a:srgbClr val="F6A6F4"/>
              </a:buClr>
              <a:buSzTx/>
              <a:tabLst/>
              <a:defRPr/>
            </a:pP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2.Training the Neural Network: </a:t>
            </a:r>
            <a:r>
              <a:rPr kumimoji="0" lang="en-GB" sz="16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The denoising autoencoder (DAE) model is trained to regenerate the original data x from the noisy observation y by optimizing the model parameters. This is achieved by minimizing the average reconstruction error during the training phase.</a:t>
            </a:r>
          </a:p>
          <a:p>
            <a:pPr marR="0" lvl="0" algn="l" defTabSz="914400" rtl="0" eaLnBrk="1" fontAlgn="auto" latinLnBrk="0" hangingPunct="1">
              <a:spcBef>
                <a:spcPts val="1000"/>
              </a:spcBef>
              <a:spcAft>
                <a:spcPts val="0"/>
              </a:spcAft>
              <a:buClr>
                <a:srgbClr val="F6A6F4"/>
              </a:buClr>
              <a:buSzTx/>
              <a:tabLst/>
              <a:defRPr/>
            </a:pPr>
            <a:endParaRPr kumimoji="0" lang="en-GB" sz="16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endParaRPr>
          </a:p>
          <a:p>
            <a:pPr marR="0" lvl="0" algn="l" defTabSz="914400" rtl="0" eaLnBrk="1" fontAlgn="auto" latinLnBrk="0" hangingPunct="1">
              <a:spcBef>
                <a:spcPts val="1000"/>
              </a:spcBef>
              <a:spcAft>
                <a:spcPts val="0"/>
              </a:spcAft>
              <a:buClr>
                <a:srgbClr val="F6A6F4"/>
              </a:buClr>
              <a:buSzTx/>
              <a:tabLst/>
              <a:defRPr/>
            </a:pP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3.Implementing </a:t>
            </a:r>
            <a:r>
              <a:rPr kumimoji="0" lang="en-GB" sz="1600" b="1"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nlDAE</a:t>
            </a: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Structure: </a:t>
            </a:r>
            <a:r>
              <a:rPr kumimoji="0" lang="en-GB" sz="16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The main contribution of the study is the modification of the DAE structure to improve efficiency and performance. The </a:t>
            </a:r>
            <a:r>
              <a:rPr kumimoji="0" lang="en-GB" sz="1600" b="0"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nlDAE</a:t>
            </a:r>
            <a:r>
              <a:rPr kumimoji="0" lang="en-GB" sz="16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is designed to learn the noise characteristics of the input data and enhance denoising capabilities by subtracting the regenerated noise.</a:t>
            </a:r>
          </a:p>
          <a:p>
            <a:pPr marR="0" lvl="0" algn="l" defTabSz="914400" rtl="0" eaLnBrk="1" fontAlgn="auto" latinLnBrk="0" hangingPunct="1">
              <a:spcBef>
                <a:spcPts val="1000"/>
              </a:spcBef>
              <a:spcAft>
                <a:spcPts val="0"/>
              </a:spcAft>
              <a:buClr>
                <a:srgbClr val="F6A6F4"/>
              </a:buClr>
              <a:buSzTx/>
              <a:tabLst/>
              <a:defRPr/>
            </a:pPr>
            <a:endParaRPr kumimoji="0" lang="en-GB" sz="16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endParaRPr>
          </a:p>
          <a:p>
            <a:pPr marR="0" lvl="0" algn="l" defTabSz="914400" rtl="0" eaLnBrk="1" fontAlgn="auto" latinLnBrk="0" hangingPunct="1">
              <a:spcBef>
                <a:spcPts val="1000"/>
              </a:spcBef>
              <a:spcAft>
                <a:spcPts val="0"/>
              </a:spcAft>
              <a:buClr>
                <a:srgbClr val="F6A6F4"/>
              </a:buClr>
              <a:buSzTx/>
              <a:tabLst/>
              <a:defRPr/>
            </a:pP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4.Objective Function Optimization: </a:t>
            </a:r>
            <a:r>
              <a:rPr kumimoji="0" lang="en-GB" sz="16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The parameters of the </a:t>
            </a:r>
            <a:r>
              <a:rPr kumimoji="0" lang="en-GB" sz="1600" b="0"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nlDAE</a:t>
            </a:r>
            <a:r>
              <a:rPr kumimoji="0" lang="en-GB" sz="16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model are optimized by maximizing a lower bound on mutual information I(X; Y). This objective function aims to minimize the expected reconstruction error, ensuring that the denoised output captures as much information from the original input as possible 1.</a:t>
            </a:r>
          </a:p>
          <a:p>
            <a:pPr marR="0" lvl="0" algn="l" defTabSz="914400" rtl="0" eaLnBrk="1" fontAlgn="auto" latinLnBrk="0" hangingPunct="1">
              <a:spcBef>
                <a:spcPts val="1000"/>
              </a:spcBef>
              <a:spcAft>
                <a:spcPts val="0"/>
              </a:spcAft>
              <a:buClr>
                <a:srgbClr val="F6A6F4"/>
              </a:buClr>
              <a:buSzTx/>
              <a:tabLst/>
              <a:defRPr/>
            </a:pPr>
            <a:endParaRPr kumimoji="0" lang="en-GB" sz="16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endParaRPr>
          </a:p>
        </p:txBody>
      </p:sp>
    </p:spTree>
    <p:extLst>
      <p:ext uri="{BB962C8B-B14F-4D97-AF65-F5344CB8AC3E}">
        <p14:creationId xmlns:p14="http://schemas.microsoft.com/office/powerpoint/2010/main" val="248734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474502" y="187452"/>
            <a:ext cx="8878824" cy="1069848"/>
          </a:xfrm>
        </p:spPr>
        <p:txBody>
          <a:bodyPr/>
          <a:lstStyle/>
          <a:p>
            <a:r>
              <a:rPr lang="en-US"/>
              <a:t>PROPOSED METHOD</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6</a:t>
            </a:fld>
            <a:endParaRPr lang="en-US"/>
          </a:p>
        </p:txBody>
      </p:sp>
      <p:sp>
        <p:nvSpPr>
          <p:cNvPr id="14" name="TextBox 13">
            <a:extLst>
              <a:ext uri="{FF2B5EF4-FFF2-40B4-BE49-F238E27FC236}">
                <a16:creationId xmlns:a16="http://schemas.microsoft.com/office/drawing/2014/main" id="{EACC6F26-4178-DE3F-3959-DDE2C16E39BB}"/>
              </a:ext>
            </a:extLst>
          </p:cNvPr>
          <p:cNvSpPr txBox="1"/>
          <p:nvPr/>
        </p:nvSpPr>
        <p:spPr>
          <a:xfrm>
            <a:off x="689020" y="1495559"/>
            <a:ext cx="9227712" cy="1826141"/>
          </a:xfrm>
          <a:prstGeom prst="rect">
            <a:avLst/>
          </a:prstGeom>
          <a:noFill/>
        </p:spPr>
        <p:txBody>
          <a:bodyPr wrap="square">
            <a:spAutoFit/>
          </a:bodyPr>
          <a:lstStyle/>
          <a:p>
            <a:pPr marR="0" lvl="0" algn="l" defTabSz="914400" rtl="0" eaLnBrk="1" fontAlgn="auto" latinLnBrk="0" hangingPunct="1">
              <a:spcBef>
                <a:spcPts val="1000"/>
              </a:spcBef>
              <a:spcAft>
                <a:spcPts val="0"/>
              </a:spcAft>
              <a:buClr>
                <a:srgbClr val="F6A6F4"/>
              </a:buClr>
              <a:buSzTx/>
              <a:tabLst/>
              <a:defRPr/>
            </a:pPr>
            <a:r>
              <a:rPr lang="en-GB" sz="1600" b="1" dirty="0">
                <a:solidFill>
                  <a:srgbClr val="FFFFFF"/>
                </a:solidFill>
                <a:latin typeface="Segoe UI Light"/>
                <a:cs typeface="Segoe UI" panose="020B0502040204020203" pitchFamily="34" charset="0"/>
              </a:rPr>
              <a:t>5</a:t>
            </a:r>
            <a:r>
              <a:rPr kumimoji="0" lang="en-GB" sz="1600" b="1" i="0" u="none" strike="noStrike" kern="1200" cap="none" spc="0" normalizeH="0" baseline="0" noProof="0" dirty="0">
                <a:ln>
                  <a:noFill/>
                </a:ln>
                <a:solidFill>
                  <a:srgbClr val="FFFFFF"/>
                </a:solidFill>
                <a:effectLst/>
                <a:uLnTx/>
                <a:uFillTx/>
                <a:latin typeface="Segoe UI Light"/>
                <a:ea typeface="+mn-ea"/>
                <a:cs typeface="Segoe UI" panose="020B0502040204020203" pitchFamily="34" charset="0"/>
              </a:rPr>
              <a:t>. Experimental Evaluation: The performance of </a:t>
            </a:r>
            <a:r>
              <a:rPr kumimoji="0" lang="en-GB" sz="1600" b="1" i="0" u="none" strike="noStrike" kern="1200" cap="none" spc="0" normalizeH="0" baseline="0" noProof="0" dirty="0" err="1">
                <a:ln>
                  <a:noFill/>
                </a:ln>
                <a:solidFill>
                  <a:srgbClr val="FFFFFF"/>
                </a:solidFill>
                <a:effectLst/>
                <a:uLnTx/>
                <a:uFillTx/>
                <a:latin typeface="Segoe UI Light"/>
                <a:ea typeface="+mn-ea"/>
                <a:cs typeface="Segoe UI" panose="020B0502040204020203" pitchFamily="34" charset="0"/>
              </a:rPr>
              <a:t>nlDAE</a:t>
            </a:r>
            <a:r>
              <a:rPr kumimoji="0" lang="en-GB" sz="1600" b="1" i="0" u="none" strike="noStrike" kern="1200" cap="none" spc="0" normalizeH="0" baseline="0" noProof="0" dirty="0">
                <a:ln>
                  <a:noFill/>
                </a:ln>
                <a:solidFill>
                  <a:srgbClr val="FFFFFF"/>
                </a:solidFill>
                <a:effectLst/>
                <a:uLnTx/>
                <a:uFillTx/>
                <a:latin typeface="Segoe UI Light"/>
                <a:ea typeface="+mn-ea"/>
                <a:cs typeface="Segoe UI" panose="020B0502040204020203" pitchFamily="34" charset="0"/>
              </a:rPr>
              <a:t> is compared with conventional DAE in various scenarios, including noise following Bernoulli and normal distributions. Experimental results are discussed to showcase the advantages of </a:t>
            </a:r>
            <a:r>
              <a:rPr kumimoji="0" lang="en-GB" sz="1600" b="1" i="0" u="none" strike="noStrike" kern="1200" cap="none" spc="0" normalizeH="0" baseline="0" noProof="0" dirty="0" err="1">
                <a:ln>
                  <a:noFill/>
                </a:ln>
                <a:solidFill>
                  <a:srgbClr val="FFFFFF"/>
                </a:solidFill>
                <a:effectLst/>
                <a:uLnTx/>
                <a:uFillTx/>
                <a:latin typeface="Segoe UI Light"/>
                <a:ea typeface="+mn-ea"/>
                <a:cs typeface="Segoe UI" panose="020B0502040204020203" pitchFamily="34" charset="0"/>
              </a:rPr>
              <a:t>nlDAE</a:t>
            </a:r>
            <a:r>
              <a:rPr kumimoji="0" lang="en-GB" sz="1600" b="1" i="0" u="none" strike="noStrike" kern="1200" cap="none" spc="0" normalizeH="0" baseline="0" noProof="0" dirty="0">
                <a:ln>
                  <a:noFill/>
                </a:ln>
                <a:solidFill>
                  <a:srgbClr val="FFFFFF"/>
                </a:solidFill>
                <a:effectLst/>
                <a:uLnTx/>
                <a:uFillTx/>
                <a:latin typeface="Segoe UI Light"/>
                <a:ea typeface="+mn-ea"/>
                <a:cs typeface="Segoe UI" panose="020B0502040204020203" pitchFamily="34" charset="0"/>
              </a:rPr>
              <a:t> over traditional denoising methods 3.</a:t>
            </a:r>
          </a:p>
          <a:p>
            <a:pPr marR="0" lvl="0" algn="l" defTabSz="914400" rtl="0" eaLnBrk="1" fontAlgn="auto" latinLnBrk="0" hangingPunct="1">
              <a:spcBef>
                <a:spcPts val="1000"/>
              </a:spcBef>
              <a:spcAft>
                <a:spcPts val="0"/>
              </a:spcAft>
              <a:buClr>
                <a:srgbClr val="F6A6F4"/>
              </a:buClr>
              <a:buSzTx/>
              <a:tabLst/>
              <a:defRPr/>
            </a:pPr>
            <a:r>
              <a:rPr kumimoji="0" lang="en-GB" sz="1600" b="1" i="0" u="none" strike="noStrike" kern="1200" cap="none" spc="0" normalizeH="0" baseline="0" noProof="0" dirty="0">
                <a:ln>
                  <a:noFill/>
                </a:ln>
                <a:solidFill>
                  <a:srgbClr val="FFFFFF"/>
                </a:solidFill>
                <a:effectLst/>
                <a:uLnTx/>
                <a:uFillTx/>
                <a:latin typeface="Segoe UI Light"/>
                <a:ea typeface="+mn-ea"/>
                <a:cs typeface="Segoe UI" panose="020B0502040204020203" pitchFamily="34" charset="0"/>
              </a:rPr>
              <a:t>By following these steps and methodologies, the study demonstrates the efficacy of </a:t>
            </a:r>
            <a:r>
              <a:rPr kumimoji="0" lang="en-GB" sz="1600" b="1" i="0" u="none" strike="noStrike" kern="1200" cap="none" spc="0" normalizeH="0" baseline="0" noProof="0" dirty="0" err="1">
                <a:ln>
                  <a:noFill/>
                </a:ln>
                <a:solidFill>
                  <a:srgbClr val="FFFFFF"/>
                </a:solidFill>
                <a:effectLst/>
                <a:uLnTx/>
                <a:uFillTx/>
                <a:latin typeface="Segoe UI Light"/>
                <a:ea typeface="+mn-ea"/>
                <a:cs typeface="Segoe UI" panose="020B0502040204020203" pitchFamily="34" charset="0"/>
              </a:rPr>
              <a:t>nlDAE</a:t>
            </a:r>
            <a:r>
              <a:rPr kumimoji="0" lang="en-GB" sz="1600" b="1" i="0" u="none" strike="noStrike" kern="1200" cap="none" spc="0" normalizeH="0" baseline="0" noProof="0" dirty="0">
                <a:ln>
                  <a:noFill/>
                </a:ln>
                <a:solidFill>
                  <a:srgbClr val="FFFFFF"/>
                </a:solidFill>
                <a:effectLst/>
                <a:uLnTx/>
                <a:uFillTx/>
                <a:latin typeface="Segoe UI Light"/>
                <a:ea typeface="+mn-ea"/>
                <a:cs typeface="Segoe UI" panose="020B0502040204020203" pitchFamily="34" charset="0"/>
              </a:rPr>
              <a:t> in denoising tasks and highlights its potential for improving signal processing applications.</a:t>
            </a:r>
          </a:p>
          <a:p>
            <a:pPr marR="0" lvl="0" algn="l" defTabSz="914400" rtl="0" eaLnBrk="1" fontAlgn="auto" latinLnBrk="0" hangingPunct="1">
              <a:spcBef>
                <a:spcPts val="1000"/>
              </a:spcBef>
              <a:spcAft>
                <a:spcPts val="0"/>
              </a:spcAft>
              <a:buClr>
                <a:srgbClr val="F6A6F4"/>
              </a:buClr>
              <a:buSzTx/>
              <a:tabLst/>
              <a:defRPr/>
            </a:pPr>
            <a:endParaRPr kumimoji="0" lang="en-GB" sz="1600" b="1" i="0" u="none" strike="noStrike" kern="1200" cap="none" spc="0" normalizeH="0" baseline="0" noProof="0" dirty="0">
              <a:ln>
                <a:noFill/>
              </a:ln>
              <a:solidFill>
                <a:srgbClr val="FFFFFF"/>
              </a:solidFill>
              <a:effectLst/>
              <a:uLnTx/>
              <a:uFillTx/>
              <a:latin typeface="Segoe UI Light"/>
              <a:ea typeface="+mn-ea"/>
              <a:cs typeface="Segoe UI" panose="020B0502040204020203" pitchFamily="34" charset="0"/>
            </a:endParaRPr>
          </a:p>
        </p:txBody>
      </p:sp>
      <p:pic>
        <p:nvPicPr>
          <p:cNvPr id="3" name="Picture 2" descr="A diagram of a diagram of a complex structure&#10;&#10;Description automatically generated with medium confidence">
            <a:extLst>
              <a:ext uri="{FF2B5EF4-FFF2-40B4-BE49-F238E27FC236}">
                <a16:creationId xmlns:a16="http://schemas.microsoft.com/office/drawing/2014/main" id="{50C68047-8824-8B3E-078A-78199719AECD}"/>
              </a:ext>
            </a:extLst>
          </p:cNvPr>
          <p:cNvPicPr>
            <a:picLocks noChangeAspect="1"/>
          </p:cNvPicPr>
          <p:nvPr/>
        </p:nvPicPr>
        <p:blipFill rotWithShape="1">
          <a:blip r:embed="rId2"/>
          <a:srcRect t="12359"/>
          <a:stretch/>
        </p:blipFill>
        <p:spPr bwMode="auto">
          <a:xfrm>
            <a:off x="2801863" y="4135561"/>
            <a:ext cx="5943600" cy="22771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975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474502" y="187452"/>
            <a:ext cx="8878824" cy="1069848"/>
          </a:xfrm>
        </p:spPr>
        <p:txBody>
          <a:bodyPr/>
          <a:lstStyle/>
          <a:p>
            <a:r>
              <a:rPr lang="en-US"/>
              <a:t>PROJECT 1</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7</a:t>
            </a:fld>
            <a:endParaRPr lang="en-US"/>
          </a:p>
        </p:txBody>
      </p:sp>
      <p:sp>
        <p:nvSpPr>
          <p:cNvPr id="14" name="TextBox 13">
            <a:extLst>
              <a:ext uri="{FF2B5EF4-FFF2-40B4-BE49-F238E27FC236}">
                <a16:creationId xmlns:a16="http://schemas.microsoft.com/office/drawing/2014/main" id="{EACC6F26-4178-DE3F-3959-DDE2C16E39BB}"/>
              </a:ext>
            </a:extLst>
          </p:cNvPr>
          <p:cNvSpPr txBox="1"/>
          <p:nvPr/>
        </p:nvSpPr>
        <p:spPr>
          <a:xfrm>
            <a:off x="772732" y="1777266"/>
            <a:ext cx="7830355" cy="3795911"/>
          </a:xfrm>
          <a:prstGeom prst="rect">
            <a:avLst/>
          </a:prstGeom>
          <a:noFill/>
        </p:spPr>
        <p:txBody>
          <a:bodyPr wrap="square">
            <a:spAutoFit/>
          </a:bodyPr>
          <a:lstStyle/>
          <a:p>
            <a:pPr marR="0" lvl="0" algn="l" defTabSz="914400" rtl="0" eaLnBrk="1" fontAlgn="auto" latinLnBrk="0" hangingPunct="1">
              <a:spcBef>
                <a:spcPts val="1000"/>
              </a:spcBef>
              <a:spcAft>
                <a:spcPts val="0"/>
              </a:spcAft>
              <a:buClr>
                <a:srgbClr val="F6A6F4"/>
              </a:buClr>
              <a:buSzTx/>
              <a:tabLst/>
              <a:defRPr/>
            </a:pP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Scaling to Larger Datasets: Investigate the scalability of </a:t>
            </a:r>
            <a:r>
              <a:rPr kumimoji="0" lang="en-GB" sz="1600" b="1"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nlDAE</a:t>
            </a: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and DAE by increasing the size of the training dataset significantly. By </a:t>
            </a:r>
            <a:r>
              <a:rPr kumimoji="0" lang="en-GB" sz="1600" b="1"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analyzing</a:t>
            </a: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how the two denoising methods perform with a larger volume of training data, you can assess their efficiency, training times, and denoising accuracy. This experiment can shed light on the computational requirements and performance scalability of </a:t>
            </a:r>
            <a:r>
              <a:rPr kumimoji="0" lang="en-GB" sz="1600" b="1"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nlDAE</a:t>
            </a: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in comparison to DAE.</a:t>
            </a:r>
          </a:p>
          <a:p>
            <a:pPr marR="0" lvl="0" algn="l" defTabSz="914400" rtl="0" eaLnBrk="1" fontAlgn="auto" latinLnBrk="0" hangingPunct="1">
              <a:spcBef>
                <a:spcPts val="1000"/>
              </a:spcBef>
              <a:spcAft>
                <a:spcPts val="0"/>
              </a:spcAft>
              <a:buClr>
                <a:srgbClr val="F6A6F4"/>
              </a:buClr>
              <a:buSzTx/>
              <a:tabLst/>
              <a:defRPr/>
            </a:pPr>
            <a:r>
              <a:rPr lang="en-GB" sz="1600" b="1">
                <a:solidFill>
                  <a:srgbClr val="FFFFFF"/>
                </a:solidFill>
                <a:latin typeface="Segoe UI Light"/>
                <a:cs typeface="Segoe UI" panose="020B0502040204020203" pitchFamily="34" charset="0"/>
              </a:rPr>
              <a:t>We aim to investigate the scalability of two denoising methods, </a:t>
            </a:r>
            <a:r>
              <a:rPr lang="en-GB" sz="1600" b="1" err="1">
                <a:solidFill>
                  <a:srgbClr val="FFFFFF"/>
                </a:solidFill>
                <a:latin typeface="Segoe UI Light"/>
                <a:cs typeface="Segoe UI" panose="020B0502040204020203" pitchFamily="34" charset="0"/>
              </a:rPr>
              <a:t>nlDAE</a:t>
            </a:r>
            <a:r>
              <a:rPr lang="en-GB" sz="1600" b="1">
                <a:solidFill>
                  <a:srgbClr val="FFFFFF"/>
                </a:solidFill>
                <a:latin typeface="Segoe UI Light"/>
                <a:cs typeface="Segoe UI" panose="020B0502040204020203" pitchFamily="34" charset="0"/>
              </a:rPr>
              <a:t> (noise learning Denoising Autoencoder) and DAE (Denoising Autoencoder), by increasing the size of the training dataset significantly. By </a:t>
            </a:r>
            <a:r>
              <a:rPr lang="en-GB" sz="1600" b="1" err="1">
                <a:solidFill>
                  <a:srgbClr val="FFFFFF"/>
                </a:solidFill>
                <a:latin typeface="Segoe UI Light"/>
                <a:cs typeface="Segoe UI" panose="020B0502040204020203" pitchFamily="34" charset="0"/>
              </a:rPr>
              <a:t>analyzing</a:t>
            </a:r>
            <a:r>
              <a:rPr lang="en-GB" sz="1600" b="1">
                <a:solidFill>
                  <a:srgbClr val="FFFFFF"/>
                </a:solidFill>
                <a:latin typeface="Segoe UI Light"/>
                <a:cs typeface="Segoe UI" panose="020B0502040204020203" pitchFamily="34" charset="0"/>
              </a:rPr>
              <a:t> how these two methods perform with a larger volume of training data, the project can assess their efficiency, training times, and denoising accuracy. This comparison can provide insights into the computational requirements and performance scalability of </a:t>
            </a:r>
            <a:r>
              <a:rPr lang="en-GB" sz="1600" b="1" err="1">
                <a:solidFill>
                  <a:srgbClr val="FFFFFF"/>
                </a:solidFill>
                <a:latin typeface="Segoe UI Light"/>
                <a:cs typeface="Segoe UI" panose="020B0502040204020203" pitchFamily="34" charset="0"/>
              </a:rPr>
              <a:t>nlDAE</a:t>
            </a:r>
            <a:r>
              <a:rPr lang="en-GB" sz="1600" b="1">
                <a:solidFill>
                  <a:srgbClr val="FFFFFF"/>
                </a:solidFill>
                <a:latin typeface="Segoe UI Light"/>
                <a:cs typeface="Segoe UI" panose="020B0502040204020203" pitchFamily="34" charset="0"/>
              </a:rPr>
              <a:t> versus DAE, which is important for understanding the practical applications and limitations of these techniques when dealing with large-scale datasets.</a:t>
            </a:r>
          </a:p>
          <a:p>
            <a:pPr marR="0" lvl="0" algn="l" defTabSz="914400" rtl="0" eaLnBrk="1" fontAlgn="auto" latinLnBrk="0" hangingPunct="1">
              <a:spcBef>
                <a:spcPts val="1000"/>
              </a:spcBef>
              <a:spcAft>
                <a:spcPts val="0"/>
              </a:spcAft>
              <a:buClr>
                <a:srgbClr val="F6A6F4"/>
              </a:buClr>
              <a:buSzTx/>
              <a:tabLst/>
              <a:defRPr/>
            </a:pPr>
            <a:endParaRPr lang="en-GB" sz="1600" b="1">
              <a:solidFill>
                <a:srgbClr val="FFFFFF"/>
              </a:solidFill>
              <a:latin typeface="Segoe UI Light"/>
              <a:cs typeface="Segoe UI" panose="020B0502040204020203" pitchFamily="34" charset="0"/>
            </a:endParaRPr>
          </a:p>
        </p:txBody>
      </p:sp>
    </p:spTree>
    <p:extLst>
      <p:ext uri="{BB962C8B-B14F-4D97-AF65-F5344CB8AC3E}">
        <p14:creationId xmlns:p14="http://schemas.microsoft.com/office/powerpoint/2010/main" val="50001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474502" y="187452"/>
            <a:ext cx="8878824" cy="1069848"/>
          </a:xfrm>
        </p:spPr>
        <p:txBody>
          <a:bodyPr/>
          <a:lstStyle/>
          <a:p>
            <a:r>
              <a:rPr lang="en-US"/>
              <a:t>PROJECT 1</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8</a:t>
            </a:fld>
            <a:endParaRPr lang="en-US"/>
          </a:p>
        </p:txBody>
      </p:sp>
      <p:sp>
        <p:nvSpPr>
          <p:cNvPr id="14" name="TextBox 13">
            <a:extLst>
              <a:ext uri="{FF2B5EF4-FFF2-40B4-BE49-F238E27FC236}">
                <a16:creationId xmlns:a16="http://schemas.microsoft.com/office/drawing/2014/main" id="{EACC6F26-4178-DE3F-3959-DDE2C16E39BB}"/>
              </a:ext>
            </a:extLst>
          </p:cNvPr>
          <p:cNvSpPr txBox="1"/>
          <p:nvPr/>
        </p:nvSpPr>
        <p:spPr>
          <a:xfrm>
            <a:off x="772732" y="1777266"/>
            <a:ext cx="8641724" cy="4062651"/>
          </a:xfrm>
          <a:prstGeom prst="rect">
            <a:avLst/>
          </a:prstGeom>
          <a:noFill/>
        </p:spPr>
        <p:txBody>
          <a:bodyPr wrap="square">
            <a:spAutoFit/>
          </a:bodyPr>
          <a:lstStyle/>
          <a:p>
            <a:pPr marR="0" lvl="0" algn="l" defTabSz="914400" rtl="0" eaLnBrk="1" fontAlgn="auto" latinLnBrk="0" hangingPunct="1">
              <a:spcBef>
                <a:spcPts val="1000"/>
              </a:spcBef>
              <a:spcAft>
                <a:spcPts val="0"/>
              </a:spcAft>
              <a:buClr>
                <a:srgbClr val="F6A6F4"/>
              </a:buClr>
              <a:buSzTx/>
              <a:tabLst/>
              <a:defRPr/>
            </a:pP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For this experiment, </a:t>
            </a:r>
            <a:r>
              <a:rPr lang="en-GB" sz="1600" b="1">
                <a:solidFill>
                  <a:srgbClr val="FFFFFF"/>
                </a:solidFill>
                <a:latin typeface="Segoe UI Light"/>
                <a:cs typeface="Segoe UI" panose="020B0502040204020203" pitchFamily="34" charset="0"/>
              </a:rPr>
              <a:t>we would </a:t>
            </a: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use a dataset that is suitable for image denoising, as both </a:t>
            </a:r>
            <a:r>
              <a:rPr kumimoji="0" lang="en-GB" sz="1600" b="1"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nlDAE</a:t>
            </a: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and DAE are often used for image-related tasks. One commonly used dataset for this purpose is the CIFAR-10 dataset, which consists of 60,000 32x32 </a:t>
            </a:r>
            <a:r>
              <a:rPr kumimoji="0" lang="en-GB" sz="1600" b="1" i="0" u="none" strike="noStrike" kern="1200" cap="none" spc="0" normalizeH="0" baseline="0" noProof="0" err="1">
                <a:ln>
                  <a:noFill/>
                </a:ln>
                <a:solidFill>
                  <a:srgbClr val="FFFFFF"/>
                </a:solidFill>
                <a:effectLst/>
                <a:uLnTx/>
                <a:uFillTx/>
                <a:latin typeface="Segoe UI Light"/>
                <a:ea typeface="+mn-ea"/>
                <a:cs typeface="Segoe UI" panose="020B0502040204020203" pitchFamily="34" charset="0"/>
              </a:rPr>
              <a:t>color</a:t>
            </a: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 images in 10 classes, with 6,000 images per class.</a:t>
            </a:r>
          </a:p>
          <a:p>
            <a:pPr marR="0" lvl="0" algn="l" defTabSz="914400" rtl="0" eaLnBrk="1" fontAlgn="auto" latinLnBrk="0" hangingPunct="1">
              <a:spcBef>
                <a:spcPts val="1000"/>
              </a:spcBef>
              <a:spcAft>
                <a:spcPts val="0"/>
              </a:spcAft>
              <a:buClr>
                <a:srgbClr val="F6A6F4"/>
              </a:buClr>
              <a:buSzTx/>
              <a:tabLst/>
              <a:defRPr/>
            </a:pPr>
            <a:endPar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endParaRPr>
          </a:p>
          <a:p>
            <a:pPr marR="0" lvl="0" algn="l" defTabSz="914400" rtl="0" eaLnBrk="1" fontAlgn="auto" latinLnBrk="0" hangingPunct="1">
              <a:spcBef>
                <a:spcPts val="1000"/>
              </a:spcBef>
              <a:spcAft>
                <a:spcPts val="0"/>
              </a:spcAft>
              <a:buClr>
                <a:srgbClr val="F6A6F4"/>
              </a:buClr>
              <a:buSzTx/>
              <a:tabLst/>
              <a:defRPr/>
            </a:pP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The CIFAR-10 dataset is a good choice because:</a:t>
            </a:r>
          </a:p>
          <a:p>
            <a:pPr marR="0" lvl="0" algn="l" defTabSz="914400" rtl="0" eaLnBrk="1" fontAlgn="auto" latinLnBrk="0" hangingPunct="1">
              <a:spcBef>
                <a:spcPts val="1000"/>
              </a:spcBef>
              <a:spcAft>
                <a:spcPts val="0"/>
              </a:spcAft>
              <a:buClr>
                <a:srgbClr val="F6A6F4"/>
              </a:buClr>
              <a:buSzTx/>
              <a:tabLst/>
              <a:defRPr/>
            </a:pPr>
            <a:endPar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endParaRPr>
          </a:p>
          <a:p>
            <a:pPr marR="0" lvl="0" algn="l" defTabSz="914400" rtl="0" eaLnBrk="1" fontAlgn="auto" latinLnBrk="0" hangingPunct="1">
              <a:spcBef>
                <a:spcPts val="1000"/>
              </a:spcBef>
              <a:spcAft>
                <a:spcPts val="0"/>
              </a:spcAft>
              <a:buClr>
                <a:srgbClr val="F6A6F4"/>
              </a:buClr>
              <a:buSzTx/>
              <a:tabLst/>
              <a:defRPr/>
            </a:pP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Size: It provides a sufficiently large dataset with 60,000 images, allowing us to scale up the training data significantly.</a:t>
            </a:r>
          </a:p>
          <a:p>
            <a:pPr marR="0" lvl="0" algn="l" defTabSz="914400" rtl="0" eaLnBrk="1" fontAlgn="auto" latinLnBrk="0" hangingPunct="1">
              <a:spcBef>
                <a:spcPts val="1000"/>
              </a:spcBef>
              <a:spcAft>
                <a:spcPts val="0"/>
              </a:spcAft>
              <a:buClr>
                <a:srgbClr val="F6A6F4"/>
              </a:buClr>
              <a:buSzTx/>
              <a:tabLst/>
              <a:defRPr/>
            </a:pP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Variety: The dataset covers a diverse set of classes, ensuring that the model learns features that generalize well.</a:t>
            </a:r>
          </a:p>
          <a:p>
            <a:pPr marR="0" lvl="0" algn="l" defTabSz="914400" rtl="0" eaLnBrk="1" fontAlgn="auto" latinLnBrk="0" hangingPunct="1">
              <a:spcBef>
                <a:spcPts val="1000"/>
              </a:spcBef>
              <a:spcAft>
                <a:spcPts val="0"/>
              </a:spcAft>
              <a:buClr>
                <a:srgbClr val="F6A6F4"/>
              </a:buClr>
              <a:buSzTx/>
              <a:tabLst/>
              <a:defRPr/>
            </a:pPr>
            <a:r>
              <a:rPr kumimoji="0" lang="en-GB" sz="1600" b="1"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Standardization: CIFAR-10 is a widely used dataset, making it easier to compare our results with existing results.</a:t>
            </a:r>
            <a:endParaRPr lang="en-GB" sz="1600" b="1">
              <a:solidFill>
                <a:srgbClr val="FFFFFF"/>
              </a:solidFill>
              <a:latin typeface="Segoe UI Light"/>
              <a:cs typeface="Segoe UI" panose="020B0502040204020203" pitchFamily="34" charset="0"/>
            </a:endParaRPr>
          </a:p>
        </p:txBody>
      </p:sp>
    </p:spTree>
    <p:extLst>
      <p:ext uri="{BB962C8B-B14F-4D97-AF65-F5344CB8AC3E}">
        <p14:creationId xmlns:p14="http://schemas.microsoft.com/office/powerpoint/2010/main" val="23649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772732" y="290483"/>
            <a:ext cx="8878824" cy="1069848"/>
          </a:xfrm>
        </p:spPr>
        <p:txBody>
          <a:bodyPr/>
          <a:lstStyle/>
          <a:p>
            <a:r>
              <a:rPr lang="en-US"/>
              <a:t>MATLAB CODE</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a:p>
        </p:txBody>
      </p:sp>
      <p:pic>
        <p:nvPicPr>
          <p:cNvPr id="4" name="Picture 3">
            <a:extLst>
              <a:ext uri="{FF2B5EF4-FFF2-40B4-BE49-F238E27FC236}">
                <a16:creationId xmlns:a16="http://schemas.microsoft.com/office/drawing/2014/main" id="{9ABE4DD3-F54B-D3F8-70FA-DA47A5591EF3}"/>
              </a:ext>
            </a:extLst>
          </p:cNvPr>
          <p:cNvPicPr>
            <a:picLocks noChangeAspect="1"/>
          </p:cNvPicPr>
          <p:nvPr/>
        </p:nvPicPr>
        <p:blipFill rotWithShape="1">
          <a:blip r:embed="rId2"/>
          <a:srcRect r="-1883" b="27512"/>
          <a:stretch/>
        </p:blipFill>
        <p:spPr>
          <a:xfrm>
            <a:off x="850392" y="1360331"/>
            <a:ext cx="7667213" cy="4971245"/>
          </a:xfrm>
          <a:prstGeom prst="rect">
            <a:avLst/>
          </a:prstGeom>
        </p:spPr>
      </p:pic>
    </p:spTree>
    <p:extLst>
      <p:ext uri="{BB962C8B-B14F-4D97-AF65-F5344CB8AC3E}">
        <p14:creationId xmlns:p14="http://schemas.microsoft.com/office/powerpoint/2010/main" val="4015273096"/>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0</TotalTime>
  <Words>2010</Words>
  <Application>Microsoft Office PowerPoint</Application>
  <PresentationFormat>Widescreen</PresentationFormat>
  <Paragraphs>98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DIGITAL COMMUNICATION end SEMESTER PROJECT REPORT</vt:lpstr>
      <vt:lpstr>CONTENTS</vt:lpstr>
      <vt:lpstr>ABSTRACT</vt:lpstr>
      <vt:lpstr>Introduction</vt:lpstr>
      <vt:lpstr>PROPOSED METHOD</vt:lpstr>
      <vt:lpstr>PROPOSED METHOD</vt:lpstr>
      <vt:lpstr>PROJECT 1</vt:lpstr>
      <vt:lpstr>PROJECT 1</vt:lpstr>
      <vt:lpstr>MATLAB CODE</vt:lpstr>
      <vt:lpstr>PowerPoint Presentation</vt:lpstr>
      <vt:lpstr>PowerPoint Presentation</vt:lpstr>
      <vt:lpstr>OUTPUT</vt:lpstr>
      <vt:lpstr>OUTPUT</vt:lpstr>
      <vt:lpstr>OUTPUT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end SEMESTER PROJECT REPORT</dc:title>
  <dc:creator>Bhavya Puri</dc:creator>
  <cp:lastModifiedBy>Bhavya Puri</cp:lastModifiedBy>
  <cp:revision>6</cp:revision>
  <dcterms:created xsi:type="dcterms:W3CDTF">2024-05-07T21:25:36Z</dcterms:created>
  <dcterms:modified xsi:type="dcterms:W3CDTF">2024-12-03T10:04:49Z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