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8" r:id="rId10"/>
    <p:sldId id="269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917E1-7EDF-4A25-933C-882BDF011823}" v="294" dt="2024-10-16T18:40:4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10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38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80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66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63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3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56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33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01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2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wagger-ui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dirty="0"/>
              <a:t>Social Media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Bhavna Rana</a:t>
            </a:r>
          </a:p>
        </p:txBody>
      </p:sp>
      <p:pic>
        <p:nvPicPr>
          <p:cNvPr id="58" name="Picture 57" descr="Green dialogue boxes">
            <a:extLst>
              <a:ext uri="{FF2B5EF4-FFF2-40B4-BE49-F238E27FC236}">
                <a16:creationId xmlns:a16="http://schemas.microsoft.com/office/drawing/2014/main" id="{93403FA6-2851-52A2-5C0F-5B612E8C1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864"/>
            <a:ext cx="5850384" cy="487627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ABAE-D4CE-5D26-9B9D-87BB32A9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(Replies on a post)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1A6659-BFC0-B8E7-D0D7-8E21CE80D35D}"/>
              </a:ext>
            </a:extLst>
          </p:cNvPr>
          <p:cNvGrpSpPr/>
          <p:nvPr/>
        </p:nvGrpSpPr>
        <p:grpSpPr>
          <a:xfrm>
            <a:off x="840713" y="1502575"/>
            <a:ext cx="12112624" cy="4537175"/>
            <a:chOff x="906974" y="563879"/>
            <a:chExt cx="12112624" cy="4537175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18854518-CBE9-82AF-D164-F397136E744B}"/>
                </a:ext>
              </a:extLst>
            </p:cNvPr>
            <p:cNvSpPr txBox="1"/>
            <p:nvPr/>
          </p:nvSpPr>
          <p:spPr>
            <a:xfrm>
              <a:off x="906975" y="563879"/>
              <a:ext cx="257907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Anushka's Feed</a:t>
              </a: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A5D6C14-3DC7-605F-7EB2-E0E1E8F7DF5E}"/>
                </a:ext>
              </a:extLst>
            </p:cNvPr>
            <p:cNvSpPr txBox="1"/>
            <p:nvPr/>
          </p:nvSpPr>
          <p:spPr>
            <a:xfrm>
              <a:off x="906974" y="1200832"/>
              <a:ext cx="9833316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Smriti Mandhana </a:t>
              </a:r>
              <a:r>
                <a:rPr lang="en-US" sz="1200" b="1" dirty="0">
                  <a:solidFill>
                    <a:schemeClr val="tx1">
                      <a:lumMod val="49000"/>
                      <a:lumOff val="51000"/>
                    </a:schemeClr>
                  </a:solidFill>
                </a:rPr>
                <a:t>15 minutes ago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 err="1"/>
                <a:t>Heyyyoooo</a:t>
              </a:r>
              <a:r>
                <a:rPr lang="en-US" dirty="0"/>
                <a:t>!!! We won!!! We did it!!! We won the IPL</a:t>
              </a: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C1CBF68E-9BCA-81BB-549E-16F30E41980C}"/>
                </a:ext>
              </a:extLst>
            </p:cNvPr>
            <p:cNvSpPr txBox="1"/>
            <p:nvPr/>
          </p:nvSpPr>
          <p:spPr>
            <a:xfrm>
              <a:off x="1983933" y="1972992"/>
              <a:ext cx="9833316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Meg Lanning </a:t>
              </a:r>
              <a:r>
                <a:rPr lang="en-US" sz="1200" b="1" dirty="0">
                  <a:solidFill>
                    <a:schemeClr val="tx1">
                      <a:lumMod val="49000"/>
                      <a:lumOff val="51000"/>
                    </a:schemeClr>
                  </a:solidFill>
                </a:rPr>
                <a:t> 2 minutes ago</a:t>
              </a:r>
              <a:br>
                <a:rPr lang="en-US" sz="1200" b="1" dirty="0">
                  <a:solidFill>
                    <a:schemeClr val="tx1">
                      <a:lumMod val="49000"/>
                      <a:lumOff val="51000"/>
                    </a:schemeClr>
                  </a:solidFill>
                </a:rPr>
              </a:br>
              <a:r>
                <a:rPr lang="en-US" dirty="0"/>
                <a:t>Congratulations, it was a match to remember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019A89FB-081D-9C14-69D7-9A92359BCE28}"/>
                </a:ext>
              </a:extLst>
            </p:cNvPr>
            <p:cNvSpPr txBox="1"/>
            <p:nvPr/>
          </p:nvSpPr>
          <p:spPr>
            <a:xfrm>
              <a:off x="1983933" y="2765472"/>
              <a:ext cx="9833316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AB De Villiers </a:t>
              </a:r>
              <a:r>
                <a:rPr lang="en-US" sz="1200" b="1" dirty="0">
                  <a:solidFill>
                    <a:schemeClr val="tx1">
                      <a:lumMod val="49000"/>
                      <a:lumOff val="51000"/>
                    </a:schemeClr>
                  </a:solidFill>
                </a:rPr>
                <a:t>3 minutes ago</a:t>
              </a:r>
              <a:br>
                <a:rPr lang="en-US" dirty="0"/>
              </a:br>
              <a:r>
                <a:rPr lang="en-US" dirty="0"/>
                <a:t>Congratulations, girls! We were rooting for you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23B0B2DD-CA4A-2AAD-E666-4DBD0F50BB4A}"/>
                </a:ext>
              </a:extLst>
            </p:cNvPr>
            <p:cNvSpPr txBox="1"/>
            <p:nvPr/>
          </p:nvSpPr>
          <p:spPr>
            <a:xfrm>
              <a:off x="1983933" y="3578272"/>
              <a:ext cx="9833316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Virat Kohli </a:t>
              </a:r>
              <a:r>
                <a:rPr lang="en-US" sz="1200" b="1" dirty="0">
                  <a:solidFill>
                    <a:schemeClr val="tx1">
                      <a:lumMod val="49000"/>
                      <a:lumOff val="51000"/>
                    </a:schemeClr>
                  </a:solidFill>
                </a:rPr>
                <a:t>5 minutes ago</a:t>
              </a:r>
              <a:br>
                <a:rPr lang="en-US" dirty="0"/>
              </a:br>
              <a:r>
                <a:rPr lang="en-US" dirty="0">
                  <a:solidFill>
                    <a:srgbClr val="000000"/>
                  </a:solidFill>
                </a:rPr>
                <a:t>Cherish the moment. The streets of Bengaluru will never forget you!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E41A12-6ED6-EFA7-556A-282C5CF3A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9640" y="1767840"/>
              <a:ext cx="182880" cy="1625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686DB9-396C-4CBE-5145-1657AB2D09A9}"/>
                </a:ext>
              </a:extLst>
            </p:cNvPr>
            <p:cNvSpPr txBox="1"/>
            <p:nvPr/>
          </p:nvSpPr>
          <p:spPr>
            <a:xfrm>
              <a:off x="6090920" y="1714500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Reply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0C80C5-9CAA-6411-C502-1596A767B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7159" y="2509520"/>
              <a:ext cx="182880" cy="1625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00B24F-F7B5-A0D8-7697-560515CF9B59}"/>
                </a:ext>
              </a:extLst>
            </p:cNvPr>
            <p:cNvSpPr txBox="1"/>
            <p:nvPr/>
          </p:nvSpPr>
          <p:spPr>
            <a:xfrm>
              <a:off x="6568439" y="2456180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Reply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B6789B-6870-1C22-1B1E-443451984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8119" y="3312160"/>
              <a:ext cx="182880" cy="162560"/>
            </a:xfrm>
            <a:prstGeom prst="rect">
              <a:avLst/>
            </a:prstGeom>
          </p:spPr>
        </p:pic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41F2F83A-76FF-AE23-41D1-BC9375C6DE12}"/>
                </a:ext>
              </a:extLst>
            </p:cNvPr>
            <p:cNvSpPr txBox="1"/>
            <p:nvPr/>
          </p:nvSpPr>
          <p:spPr>
            <a:xfrm>
              <a:off x="6629399" y="3258819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Reply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533002C-31B1-1C0D-39EC-7F51C27CC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9159" y="4175760"/>
              <a:ext cx="182880" cy="162560"/>
            </a:xfrm>
            <a:prstGeom prst="rect">
              <a:avLst/>
            </a:prstGeom>
          </p:spPr>
        </p:pic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9C5ECD7A-F066-66A7-BB3B-0FB4A2216373}"/>
                </a:ext>
              </a:extLst>
            </p:cNvPr>
            <p:cNvSpPr txBox="1"/>
            <p:nvPr/>
          </p:nvSpPr>
          <p:spPr>
            <a:xfrm>
              <a:off x="8600439" y="4122419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Reply</a:t>
              </a:r>
            </a:p>
          </p:txBody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96ECD7BB-C63F-85E0-3F59-78D3A695E0BA}"/>
                </a:ext>
              </a:extLst>
            </p:cNvPr>
            <p:cNvSpPr txBox="1"/>
            <p:nvPr/>
          </p:nvSpPr>
          <p:spPr>
            <a:xfrm>
              <a:off x="1976120" y="476250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accent6">
                      <a:lumMod val="49000"/>
                    </a:schemeClr>
                  </a:solidFill>
                </a:rPr>
                <a:t>...View more replies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E6B52CC-28EB-4084-59E4-BFDAEF899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4579" y="1757680"/>
              <a:ext cx="233680" cy="172720"/>
            </a:xfrm>
            <a:prstGeom prst="rect">
              <a:avLst/>
            </a:prstGeom>
          </p:spPr>
        </p:pic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1B8C9580-B90E-5DD7-8071-1345C8D535F8}"/>
                </a:ext>
              </a:extLst>
            </p:cNvPr>
            <p:cNvSpPr txBox="1"/>
            <p:nvPr/>
          </p:nvSpPr>
          <p:spPr>
            <a:xfrm>
              <a:off x="6808746" y="1692413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500</a:t>
              </a:r>
              <a:endParaRPr lang="en-US" dirty="0">
                <a:solidFill>
                  <a:schemeClr val="accent1">
                    <a:lumMod val="49000"/>
                  </a:schemeClr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4E5A48B-68A6-34AD-CC19-3EA2417F3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269922" y="1780208"/>
              <a:ext cx="192156" cy="150192"/>
            </a:xfrm>
            <a:prstGeom prst="rect">
              <a:avLst/>
            </a:prstGeom>
          </p:spPr>
        </p:pic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EB656223-988E-49C1-410F-A4254C945A1C}"/>
                </a:ext>
              </a:extLst>
            </p:cNvPr>
            <p:cNvSpPr txBox="1"/>
            <p:nvPr/>
          </p:nvSpPr>
          <p:spPr>
            <a:xfrm>
              <a:off x="7394050" y="1692413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2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98331FB-5642-8E67-1BC9-58E577B61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5035" y="1780209"/>
              <a:ext cx="172279" cy="150192"/>
            </a:xfrm>
            <a:prstGeom prst="rect">
              <a:avLst/>
            </a:prstGeom>
          </p:spPr>
        </p:pic>
        <p:sp>
          <p:nvSpPr>
            <p:cNvPr id="24" name="TextBox 25">
              <a:extLst>
                <a:ext uri="{FF2B5EF4-FFF2-40B4-BE49-F238E27FC236}">
                  <a16:creationId xmlns:a16="http://schemas.microsoft.com/office/drawing/2014/main" id="{C92639D4-A3BA-FD03-AA36-2E2D276E8BCE}"/>
                </a:ext>
              </a:extLst>
            </p:cNvPr>
            <p:cNvSpPr txBox="1"/>
            <p:nvPr/>
          </p:nvSpPr>
          <p:spPr>
            <a:xfrm>
              <a:off x="7791615" y="1703456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Edit</a:t>
              </a:r>
              <a:endParaRPr lang="en-US" dirty="0">
                <a:solidFill>
                  <a:schemeClr val="accent1">
                    <a:lumMod val="49000"/>
                  </a:schemeClr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E6B52CC-28EB-4084-59E4-BFDAEF899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9449" y="2519680"/>
              <a:ext cx="233680" cy="172720"/>
            </a:xfrm>
            <a:prstGeom prst="rect">
              <a:avLst/>
            </a:prstGeom>
          </p:spPr>
        </p:pic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1B8C9580-B90E-5DD7-8071-1345C8D535F8}"/>
                </a:ext>
              </a:extLst>
            </p:cNvPr>
            <p:cNvSpPr txBox="1"/>
            <p:nvPr/>
          </p:nvSpPr>
          <p:spPr>
            <a:xfrm>
              <a:off x="7283616" y="2454413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50</a:t>
              </a:r>
              <a:endParaRPr lang="en-US" dirty="0">
                <a:solidFill>
                  <a:schemeClr val="accent1">
                    <a:lumMod val="49000"/>
                  </a:schemeClr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4E5A48B-68A6-34AD-CC19-3EA2417F3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44792" y="2542208"/>
              <a:ext cx="192156" cy="150192"/>
            </a:xfrm>
            <a:prstGeom prst="rect">
              <a:avLst/>
            </a:prstGeom>
          </p:spPr>
        </p:pic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EB656223-988E-49C1-410F-A4254C945A1C}"/>
                </a:ext>
              </a:extLst>
            </p:cNvPr>
            <p:cNvSpPr txBox="1"/>
            <p:nvPr/>
          </p:nvSpPr>
          <p:spPr>
            <a:xfrm>
              <a:off x="7868920" y="2454413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2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98331FB-5642-8E67-1BC9-58E577B61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79905" y="2542209"/>
              <a:ext cx="172279" cy="150192"/>
            </a:xfrm>
            <a:prstGeom prst="rect">
              <a:avLst/>
            </a:prstGeom>
          </p:spPr>
        </p:pic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C92639D4-A3BA-FD03-AA36-2E2D276E8BCE}"/>
                </a:ext>
              </a:extLst>
            </p:cNvPr>
            <p:cNvSpPr txBox="1"/>
            <p:nvPr/>
          </p:nvSpPr>
          <p:spPr>
            <a:xfrm>
              <a:off x="8266485" y="2465456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Edit</a:t>
              </a:r>
              <a:endParaRPr lang="en-US" dirty="0">
                <a:solidFill>
                  <a:schemeClr val="accent1">
                    <a:lumMod val="49000"/>
                  </a:schemeClr>
                </a:soli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E6B52CC-28EB-4084-59E4-BFDAEF899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3623" y="3292723"/>
              <a:ext cx="233680" cy="172720"/>
            </a:xfrm>
            <a:prstGeom prst="rect">
              <a:avLst/>
            </a:prstGeom>
          </p:spPr>
        </p:pic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1B8C9580-B90E-5DD7-8071-1345C8D535F8}"/>
                </a:ext>
              </a:extLst>
            </p:cNvPr>
            <p:cNvSpPr txBox="1"/>
            <p:nvPr/>
          </p:nvSpPr>
          <p:spPr>
            <a:xfrm>
              <a:off x="7327790" y="3227457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321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4E5A48B-68A6-34AD-CC19-3EA2417F3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88966" y="3315252"/>
              <a:ext cx="192156" cy="150192"/>
            </a:xfrm>
            <a:prstGeom prst="rect">
              <a:avLst/>
            </a:prstGeom>
          </p:spPr>
        </p:pic>
        <p:sp>
          <p:nvSpPr>
            <p:cNvPr id="34" name="TextBox 23">
              <a:extLst>
                <a:ext uri="{FF2B5EF4-FFF2-40B4-BE49-F238E27FC236}">
                  <a16:creationId xmlns:a16="http://schemas.microsoft.com/office/drawing/2014/main" id="{EB656223-988E-49C1-410F-A4254C945A1C}"/>
                </a:ext>
              </a:extLst>
            </p:cNvPr>
            <p:cNvSpPr txBox="1"/>
            <p:nvPr/>
          </p:nvSpPr>
          <p:spPr>
            <a:xfrm>
              <a:off x="7913094" y="3227457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2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98331FB-5642-8E67-1BC9-58E577B61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4079" y="3315253"/>
              <a:ext cx="172279" cy="150192"/>
            </a:xfrm>
            <a:prstGeom prst="rect">
              <a:avLst/>
            </a:prstGeom>
          </p:spPr>
        </p:pic>
        <p:sp>
          <p:nvSpPr>
            <p:cNvPr id="36" name="TextBox 25">
              <a:extLst>
                <a:ext uri="{FF2B5EF4-FFF2-40B4-BE49-F238E27FC236}">
                  <a16:creationId xmlns:a16="http://schemas.microsoft.com/office/drawing/2014/main" id="{C92639D4-A3BA-FD03-AA36-2E2D276E8BCE}"/>
                </a:ext>
              </a:extLst>
            </p:cNvPr>
            <p:cNvSpPr txBox="1"/>
            <p:nvPr/>
          </p:nvSpPr>
          <p:spPr>
            <a:xfrm>
              <a:off x="8310659" y="3238499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Edit</a:t>
              </a:r>
              <a:endParaRPr lang="en-US" dirty="0">
                <a:solidFill>
                  <a:schemeClr val="accent1">
                    <a:lumMod val="49000"/>
                  </a:schemeClr>
                </a:soli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E6B52CC-28EB-4084-59E4-BFDAEF899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9362" y="4187245"/>
              <a:ext cx="233680" cy="172720"/>
            </a:xfrm>
            <a:prstGeom prst="rect">
              <a:avLst/>
            </a:prstGeom>
          </p:spPr>
        </p:pic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1B8C9580-B90E-5DD7-8071-1345C8D535F8}"/>
                </a:ext>
              </a:extLst>
            </p:cNvPr>
            <p:cNvSpPr txBox="1"/>
            <p:nvPr/>
          </p:nvSpPr>
          <p:spPr>
            <a:xfrm>
              <a:off x="9293529" y="4121978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982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E5A48B-68A6-34AD-CC19-3EA2417F3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754705" y="4209773"/>
              <a:ext cx="192156" cy="150192"/>
            </a:xfrm>
            <a:prstGeom prst="rect">
              <a:avLst/>
            </a:prstGeom>
          </p:spPr>
        </p:pic>
        <p:sp>
          <p:nvSpPr>
            <p:cNvPr id="40" name="TextBox 23">
              <a:extLst>
                <a:ext uri="{FF2B5EF4-FFF2-40B4-BE49-F238E27FC236}">
                  <a16:creationId xmlns:a16="http://schemas.microsoft.com/office/drawing/2014/main" id="{EB656223-988E-49C1-410F-A4254C945A1C}"/>
                </a:ext>
              </a:extLst>
            </p:cNvPr>
            <p:cNvSpPr txBox="1"/>
            <p:nvPr/>
          </p:nvSpPr>
          <p:spPr>
            <a:xfrm>
              <a:off x="9878833" y="4121978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2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98331FB-5642-8E67-1BC9-58E577B61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89818" y="4209774"/>
              <a:ext cx="172279" cy="150192"/>
            </a:xfrm>
            <a:prstGeom prst="rect">
              <a:avLst/>
            </a:prstGeom>
          </p:spPr>
        </p:pic>
        <p:sp>
          <p:nvSpPr>
            <p:cNvPr id="42" name="TextBox 25">
              <a:extLst>
                <a:ext uri="{FF2B5EF4-FFF2-40B4-BE49-F238E27FC236}">
                  <a16:creationId xmlns:a16="http://schemas.microsoft.com/office/drawing/2014/main" id="{C92639D4-A3BA-FD03-AA36-2E2D276E8BCE}"/>
                </a:ext>
              </a:extLst>
            </p:cNvPr>
            <p:cNvSpPr txBox="1"/>
            <p:nvPr/>
          </p:nvSpPr>
          <p:spPr>
            <a:xfrm>
              <a:off x="10276398" y="4133021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Edit</a:t>
              </a:r>
              <a:endParaRPr lang="en-US" dirty="0">
                <a:solidFill>
                  <a:schemeClr val="accent1">
                    <a:lumMod val="49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88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3347-9ED7-29E0-1681-EE3948C4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835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List of APIs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5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C4E4-5D1A-3DE0-5CC6-0EABA2869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8048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5C39-E4E3-12E2-823B-4E1FF681D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Questions?!</a:t>
            </a:r>
          </a:p>
        </p:txBody>
      </p:sp>
    </p:spTree>
    <p:extLst>
      <p:ext uri="{BB962C8B-B14F-4D97-AF65-F5344CB8AC3E}">
        <p14:creationId xmlns:p14="http://schemas.microsoft.com/office/powerpoint/2010/main" val="312429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EBE5-7917-BEDC-791F-3ED799CB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Statement/Functional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1426-4CBA-DD4B-708D-E03491BC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Design a comments service for a social media website which can support scalable levels of nesting.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service should return n first level comments. </a:t>
            </a:r>
          </a:p>
          <a:p>
            <a:r>
              <a:rPr lang="en-US" dirty="0">
                <a:ea typeface="+mn-lt"/>
                <a:cs typeface="+mn-lt"/>
              </a:rPr>
              <a:t>On clicking on view replies, the next level of comments should be fetched.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All the comments have associated likes and dislikes.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On clicking on the likes or dislikes the list of the users participating in the like/dislike shall be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1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2058-95BD-2805-233A-2992CC30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1140-6551-7328-625C-40260F91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maximum size of a post, or a reply can be 2500 characters</a:t>
            </a:r>
          </a:p>
          <a:p>
            <a:r>
              <a:rPr lang="en-US" dirty="0"/>
              <a:t>All posts and replies are of type text only. Multimedia is not supported</a:t>
            </a:r>
          </a:p>
          <a:p>
            <a:r>
              <a:rPr lang="en-US" dirty="0"/>
              <a:t>Deletion of comments and replies is not supported</a:t>
            </a:r>
          </a:p>
          <a:p>
            <a:r>
              <a:rPr lang="en-US" dirty="0"/>
              <a:t>For creating a new post, or a comment, idempotency is not guaranteed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0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0DFD-4F72-0EDB-C7F8-B0D38F1B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0CDFDD-E969-3AF0-679F-EF6C776A2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39" y="1279266"/>
            <a:ext cx="10175629" cy="5339321"/>
          </a:xfrm>
        </p:spPr>
      </p:pic>
    </p:spTree>
    <p:extLst>
      <p:ext uri="{BB962C8B-B14F-4D97-AF65-F5344CB8AC3E}">
        <p14:creationId xmlns:p14="http://schemas.microsoft.com/office/powerpoint/2010/main" val="278014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319C-29A8-0E22-B086-7DC016D8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26E8E-F09D-6D40-9C7B-F0F7C0E4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9" y="1694774"/>
            <a:ext cx="10515599" cy="48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6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52B6-B124-9A9E-A29F-AA328301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Design (Create Post Sequence Diagram)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129CA-C1FE-DAB4-DB9B-C6FE14996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6" y="1719943"/>
            <a:ext cx="6729046" cy="44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C08D-34E1-B0CB-198E-77EC12D8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Design (Create Comment Sequence Diagram)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ED7BC-EBE3-6ECB-D959-020E4BCA2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1709181"/>
            <a:ext cx="8253045" cy="48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1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6FC4-9F75-0D9B-AC87-014C6C80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Design (Like Post Activity Diagram)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D17A8-4C66-AA1D-105D-5CA6FBE32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4" y="1814501"/>
            <a:ext cx="9718429" cy="48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DB14-A777-3A5A-6491-8CE1DE76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(User Feed)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4E177B-D3F7-D7B6-8669-CBC0C94DFCBD}"/>
              </a:ext>
            </a:extLst>
          </p:cNvPr>
          <p:cNvGrpSpPr/>
          <p:nvPr/>
        </p:nvGrpSpPr>
        <p:grpSpPr>
          <a:xfrm>
            <a:off x="838200" y="1681479"/>
            <a:ext cx="13644437" cy="4648935"/>
            <a:chOff x="899160" y="563879"/>
            <a:chExt cx="13644437" cy="4648935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18854518-CBE9-82AF-D164-F397136E744B}"/>
                </a:ext>
              </a:extLst>
            </p:cNvPr>
            <p:cNvSpPr txBox="1"/>
            <p:nvPr/>
          </p:nvSpPr>
          <p:spPr>
            <a:xfrm>
              <a:off x="906975" y="563879"/>
              <a:ext cx="2579076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Anushka's Feed</a:t>
              </a: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A5D6C14-3DC7-605F-7EB2-E0E1E8F7DF5E}"/>
                </a:ext>
              </a:extLst>
            </p:cNvPr>
            <p:cNvSpPr txBox="1"/>
            <p:nvPr/>
          </p:nvSpPr>
          <p:spPr>
            <a:xfrm>
              <a:off x="906974" y="1200832"/>
              <a:ext cx="9833316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Smriti Mandhana </a:t>
              </a:r>
              <a:r>
                <a:rPr lang="en-US" sz="1200" b="1" dirty="0">
                  <a:solidFill>
                    <a:schemeClr val="tx1">
                      <a:lumMod val="49000"/>
                      <a:lumOff val="51000"/>
                    </a:schemeClr>
                  </a:solidFill>
                </a:rPr>
                <a:t>15 minutes ago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 err="1"/>
                <a:t>Heyyyoooo</a:t>
              </a:r>
              <a:r>
                <a:rPr lang="en-US" dirty="0"/>
                <a:t>!!! We won!!! We did it!!! We won the IPL</a:t>
              </a: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C1CBF68E-9BCA-81BB-549E-16F30E41980C}"/>
                </a:ext>
              </a:extLst>
            </p:cNvPr>
            <p:cNvSpPr txBox="1"/>
            <p:nvPr/>
          </p:nvSpPr>
          <p:spPr>
            <a:xfrm>
              <a:off x="906973" y="1983152"/>
              <a:ext cx="9833316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Meg Lanning </a:t>
              </a:r>
              <a:r>
                <a:rPr lang="en-US" sz="1200" b="1" dirty="0">
                  <a:solidFill>
                    <a:schemeClr val="tx1">
                      <a:lumMod val="49000"/>
                      <a:lumOff val="51000"/>
                    </a:schemeClr>
                  </a:solidFill>
                </a:rPr>
                <a:t>16 minutes ago</a:t>
              </a:r>
              <a:br>
                <a:rPr lang="en-US" sz="1200" b="1" dirty="0">
                  <a:solidFill>
                    <a:schemeClr val="tx1">
                      <a:lumMod val="49000"/>
                      <a:lumOff val="51000"/>
                    </a:schemeClr>
                  </a:solidFill>
                </a:rPr>
              </a:br>
              <a:r>
                <a:rPr lang="en-US" dirty="0"/>
                <a:t>A tough night, but proud of the girls. Congrats RCB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019A89FB-081D-9C14-69D7-9A92359BCE28}"/>
                </a:ext>
              </a:extLst>
            </p:cNvPr>
            <p:cNvSpPr txBox="1"/>
            <p:nvPr/>
          </p:nvSpPr>
          <p:spPr>
            <a:xfrm>
              <a:off x="906973" y="2775632"/>
              <a:ext cx="9833316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Mr Nags </a:t>
              </a:r>
              <a:r>
                <a:rPr lang="en-US" sz="1200" b="1" dirty="0">
                  <a:solidFill>
                    <a:schemeClr val="tx1">
                      <a:lumMod val="49000"/>
                      <a:lumOff val="51000"/>
                    </a:schemeClr>
                  </a:solidFill>
                </a:rPr>
                <a:t>30 minutes ago</a:t>
              </a:r>
              <a:br>
                <a:rPr lang="en-US" dirty="0"/>
              </a:br>
              <a:r>
                <a:rPr lang="en-US" dirty="0"/>
                <a:t>And it's the women who do it!!! Let the celebrations begin!!! Boys, you have your task cut out!!!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23B0B2DD-CA4A-2AAD-E666-4DBD0F50BB4A}"/>
                </a:ext>
              </a:extLst>
            </p:cNvPr>
            <p:cNvSpPr txBox="1"/>
            <p:nvPr/>
          </p:nvSpPr>
          <p:spPr>
            <a:xfrm>
              <a:off x="906973" y="3588432"/>
              <a:ext cx="9833316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Virat Kohli </a:t>
              </a:r>
              <a:r>
                <a:rPr lang="en-US" sz="1200" b="1" dirty="0">
                  <a:solidFill>
                    <a:schemeClr val="tx1">
                      <a:lumMod val="49000"/>
                      <a:lumOff val="51000"/>
                    </a:schemeClr>
                  </a:solidFill>
                </a:rPr>
                <a:t>35 minutes ago</a:t>
              </a:r>
              <a:br>
                <a:rPr lang="en-US" dirty="0"/>
              </a:br>
              <a:r>
                <a:rPr lang="en-US" dirty="0"/>
                <a:t>Smriti &amp; Co, I am so proud of you. Winning from a tough spot is never easy!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E41A12-6ED6-EFA7-556A-282C5CF3A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9640" y="1767840"/>
              <a:ext cx="182880" cy="1625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686DB9-396C-4CBE-5145-1657AB2D09A9}"/>
                </a:ext>
              </a:extLst>
            </p:cNvPr>
            <p:cNvSpPr txBox="1"/>
            <p:nvPr/>
          </p:nvSpPr>
          <p:spPr>
            <a:xfrm>
              <a:off x="6090920" y="1714500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Reply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0C80C5-9CAA-6411-C502-1596A767B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319" y="2468880"/>
              <a:ext cx="182880" cy="1625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00B24F-F7B5-A0D8-7697-560515CF9B59}"/>
                </a:ext>
              </a:extLst>
            </p:cNvPr>
            <p:cNvSpPr txBox="1"/>
            <p:nvPr/>
          </p:nvSpPr>
          <p:spPr>
            <a:xfrm>
              <a:off x="6070599" y="2415540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Reply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B6789B-6870-1C22-1B1E-443451984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3159" y="3403600"/>
              <a:ext cx="182880" cy="162560"/>
            </a:xfrm>
            <a:prstGeom prst="rect">
              <a:avLst/>
            </a:prstGeom>
          </p:spPr>
        </p:pic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41F2F83A-76FF-AE23-41D1-BC9375C6DE12}"/>
                </a:ext>
              </a:extLst>
            </p:cNvPr>
            <p:cNvSpPr txBox="1"/>
            <p:nvPr/>
          </p:nvSpPr>
          <p:spPr>
            <a:xfrm>
              <a:off x="10124439" y="3350259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Reply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533002C-31B1-1C0D-39EC-7F51C27CC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3399" y="4124960"/>
              <a:ext cx="182880" cy="162560"/>
            </a:xfrm>
            <a:prstGeom prst="rect">
              <a:avLst/>
            </a:prstGeom>
          </p:spPr>
        </p:pic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9C5ECD7A-F066-66A7-BB3B-0FB4A2216373}"/>
                </a:ext>
              </a:extLst>
            </p:cNvPr>
            <p:cNvSpPr txBox="1"/>
            <p:nvPr/>
          </p:nvSpPr>
          <p:spPr>
            <a:xfrm>
              <a:off x="8234679" y="4071619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Reply</a:t>
              </a:r>
            </a:p>
          </p:txBody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96ECD7BB-C63F-85E0-3F59-78D3A695E0BA}"/>
                </a:ext>
              </a:extLst>
            </p:cNvPr>
            <p:cNvSpPr txBox="1"/>
            <p:nvPr/>
          </p:nvSpPr>
          <p:spPr>
            <a:xfrm>
              <a:off x="899160" y="487426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accent6">
                      <a:lumMod val="49000"/>
                    </a:schemeClr>
                  </a:solidFill>
                </a:rPr>
                <a:t>...View more posts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E6B52CC-28EB-4084-59E4-BFDAEF899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0840" y="1757680"/>
              <a:ext cx="233680" cy="172720"/>
            </a:xfrm>
            <a:prstGeom prst="rect">
              <a:avLst/>
            </a:prstGeom>
          </p:spPr>
        </p:pic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1B8C9580-B90E-5DD7-8071-1345C8D535F8}"/>
                </a:ext>
              </a:extLst>
            </p:cNvPr>
            <p:cNvSpPr txBox="1"/>
            <p:nvPr/>
          </p:nvSpPr>
          <p:spPr>
            <a:xfrm>
              <a:off x="6875007" y="1692413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500</a:t>
              </a:r>
              <a:endParaRPr lang="en-US" dirty="0">
                <a:solidFill>
                  <a:schemeClr val="accent1">
                    <a:lumMod val="49000"/>
                  </a:schemeClr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4E5A48B-68A6-34AD-CC19-3EA2417F3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336183" y="1780208"/>
              <a:ext cx="192156" cy="150192"/>
            </a:xfrm>
            <a:prstGeom prst="rect">
              <a:avLst/>
            </a:prstGeom>
          </p:spPr>
        </p:pic>
        <p:sp>
          <p:nvSpPr>
            <p:cNvPr id="22" name="TextBox 23">
              <a:extLst>
                <a:ext uri="{FF2B5EF4-FFF2-40B4-BE49-F238E27FC236}">
                  <a16:creationId xmlns:a16="http://schemas.microsoft.com/office/drawing/2014/main" id="{EB656223-988E-49C1-410F-A4254C945A1C}"/>
                </a:ext>
              </a:extLst>
            </p:cNvPr>
            <p:cNvSpPr txBox="1"/>
            <p:nvPr/>
          </p:nvSpPr>
          <p:spPr>
            <a:xfrm>
              <a:off x="7460311" y="1692413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2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98331FB-5642-8E67-1BC9-58E577B61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1296" y="1780209"/>
              <a:ext cx="172279" cy="150192"/>
            </a:xfrm>
            <a:prstGeom prst="rect">
              <a:avLst/>
            </a:prstGeom>
          </p:spPr>
        </p:pic>
        <p:sp>
          <p:nvSpPr>
            <p:cNvPr id="24" name="TextBox 25">
              <a:extLst>
                <a:ext uri="{FF2B5EF4-FFF2-40B4-BE49-F238E27FC236}">
                  <a16:creationId xmlns:a16="http://schemas.microsoft.com/office/drawing/2014/main" id="{C92639D4-A3BA-FD03-AA36-2E2D276E8BCE}"/>
                </a:ext>
              </a:extLst>
            </p:cNvPr>
            <p:cNvSpPr txBox="1"/>
            <p:nvPr/>
          </p:nvSpPr>
          <p:spPr>
            <a:xfrm>
              <a:off x="7857876" y="1703456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Edit</a:t>
              </a:r>
              <a:endParaRPr lang="en-US" dirty="0">
                <a:solidFill>
                  <a:schemeClr val="accent1">
                    <a:lumMod val="49000"/>
                  </a:schemeClr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CE3DDB-8F7E-2B6B-C4CE-8CF940867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1448" y="2497593"/>
              <a:ext cx="233680" cy="172720"/>
            </a:xfrm>
            <a:prstGeom prst="rect">
              <a:avLst/>
            </a:prstGeom>
          </p:spPr>
        </p:pic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88A86D2B-4946-94AB-BD2E-CC3776CD9D2C}"/>
                </a:ext>
              </a:extLst>
            </p:cNvPr>
            <p:cNvSpPr txBox="1"/>
            <p:nvPr/>
          </p:nvSpPr>
          <p:spPr>
            <a:xfrm>
              <a:off x="6775615" y="2432326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240</a:t>
              </a:r>
              <a:endParaRPr lang="en-US" dirty="0">
                <a:solidFill>
                  <a:schemeClr val="accent1">
                    <a:lumMod val="49000"/>
                  </a:schemeClr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793D96-0E51-6175-60DE-12FEBE850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236792" y="2520121"/>
              <a:ext cx="192156" cy="150192"/>
            </a:xfrm>
            <a:prstGeom prst="rect">
              <a:avLst/>
            </a:prstGeom>
          </p:spPr>
        </p:pic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36CC917B-3710-11C3-0E1A-B345180F80AE}"/>
                </a:ext>
              </a:extLst>
            </p:cNvPr>
            <p:cNvSpPr txBox="1"/>
            <p:nvPr/>
          </p:nvSpPr>
          <p:spPr>
            <a:xfrm>
              <a:off x="7360919" y="2432326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20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6EB421F-05D5-C935-D68C-031ED28C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1904" y="2520122"/>
              <a:ext cx="172279" cy="150192"/>
            </a:xfrm>
            <a:prstGeom prst="rect">
              <a:avLst/>
            </a:prstGeom>
          </p:spPr>
        </p:pic>
        <p:sp>
          <p:nvSpPr>
            <p:cNvPr id="30" name="TextBox 31">
              <a:extLst>
                <a:ext uri="{FF2B5EF4-FFF2-40B4-BE49-F238E27FC236}">
                  <a16:creationId xmlns:a16="http://schemas.microsoft.com/office/drawing/2014/main" id="{D018021D-2126-B9E6-529E-6BF16C00B901}"/>
                </a:ext>
              </a:extLst>
            </p:cNvPr>
            <p:cNvSpPr txBox="1"/>
            <p:nvPr/>
          </p:nvSpPr>
          <p:spPr>
            <a:xfrm>
              <a:off x="7758484" y="2443369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Edit</a:t>
              </a:r>
              <a:endParaRPr lang="en-US" dirty="0">
                <a:solidFill>
                  <a:schemeClr val="accent1">
                    <a:lumMod val="49000"/>
                  </a:schemeClr>
                </a:soli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39A7FC6-BEA1-7287-D27E-447CEEF94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3361" y="3392114"/>
              <a:ext cx="233680" cy="172720"/>
            </a:xfrm>
            <a:prstGeom prst="rect">
              <a:avLst/>
            </a:prstGeom>
          </p:spPr>
        </p:pic>
        <p:sp>
          <p:nvSpPr>
            <p:cNvPr id="32" name="TextBox 33">
              <a:extLst>
                <a:ext uri="{FF2B5EF4-FFF2-40B4-BE49-F238E27FC236}">
                  <a16:creationId xmlns:a16="http://schemas.microsoft.com/office/drawing/2014/main" id="{1200FCA0-B600-6F81-BA6F-74FAD530C10C}"/>
                </a:ext>
              </a:extLst>
            </p:cNvPr>
            <p:cNvSpPr txBox="1"/>
            <p:nvPr/>
          </p:nvSpPr>
          <p:spPr>
            <a:xfrm>
              <a:off x="10817528" y="3326847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950</a:t>
              </a:r>
              <a:endParaRPr lang="en-US" dirty="0">
                <a:solidFill>
                  <a:schemeClr val="accent1">
                    <a:lumMod val="49000"/>
                  </a:schemeClr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F7A442E-27D7-7436-D7AD-705B733CB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278704" y="3414642"/>
              <a:ext cx="192156" cy="150192"/>
            </a:xfrm>
            <a:prstGeom prst="rect">
              <a:avLst/>
            </a:prstGeom>
          </p:spPr>
        </p:pic>
        <p:sp>
          <p:nvSpPr>
            <p:cNvPr id="34" name="TextBox 35">
              <a:extLst>
                <a:ext uri="{FF2B5EF4-FFF2-40B4-BE49-F238E27FC236}">
                  <a16:creationId xmlns:a16="http://schemas.microsoft.com/office/drawing/2014/main" id="{51B0B529-03A8-23B0-9451-69CB585341F3}"/>
                </a:ext>
              </a:extLst>
            </p:cNvPr>
            <p:cNvSpPr txBox="1"/>
            <p:nvPr/>
          </p:nvSpPr>
          <p:spPr>
            <a:xfrm>
              <a:off x="11402832" y="3326847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2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53D2BD1-E6A7-151C-444D-97F6F640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13817" y="3414643"/>
              <a:ext cx="172279" cy="150192"/>
            </a:xfrm>
            <a:prstGeom prst="rect">
              <a:avLst/>
            </a:prstGeom>
          </p:spPr>
        </p:pic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4BA33DC7-83E9-DAFA-9BAD-7BE5D3B657D7}"/>
                </a:ext>
              </a:extLst>
            </p:cNvPr>
            <p:cNvSpPr txBox="1"/>
            <p:nvPr/>
          </p:nvSpPr>
          <p:spPr>
            <a:xfrm>
              <a:off x="11800397" y="3337890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Edit</a:t>
              </a:r>
              <a:endParaRPr lang="en-US" dirty="0">
                <a:solidFill>
                  <a:schemeClr val="accent1">
                    <a:lumMod val="49000"/>
                  </a:schemeClr>
                </a:soli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576E194-FE25-428A-2FA9-FF7203561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8057" y="4154114"/>
              <a:ext cx="233680" cy="172720"/>
            </a:xfrm>
            <a:prstGeom prst="rect">
              <a:avLst/>
            </a:prstGeom>
          </p:spPr>
        </p:pic>
        <p:sp>
          <p:nvSpPr>
            <p:cNvPr id="38" name="TextBox 39">
              <a:extLst>
                <a:ext uri="{FF2B5EF4-FFF2-40B4-BE49-F238E27FC236}">
                  <a16:creationId xmlns:a16="http://schemas.microsoft.com/office/drawing/2014/main" id="{D02ED198-4C6D-91FF-6D80-DDA0206D886E}"/>
                </a:ext>
              </a:extLst>
            </p:cNvPr>
            <p:cNvSpPr txBox="1"/>
            <p:nvPr/>
          </p:nvSpPr>
          <p:spPr>
            <a:xfrm>
              <a:off x="8962224" y="4088847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4826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C2E94D6-CF29-842F-AB12-F3DBEFB10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478617" y="4187686"/>
              <a:ext cx="192156" cy="150192"/>
            </a:xfrm>
            <a:prstGeom prst="rect">
              <a:avLst/>
            </a:prstGeom>
          </p:spPr>
        </p:pic>
        <p:sp>
          <p:nvSpPr>
            <p:cNvPr id="40" name="TextBox 41">
              <a:extLst>
                <a:ext uri="{FF2B5EF4-FFF2-40B4-BE49-F238E27FC236}">
                  <a16:creationId xmlns:a16="http://schemas.microsoft.com/office/drawing/2014/main" id="{FAB57D0D-A43B-BA65-E2E9-14B4A8D19268}"/>
                </a:ext>
              </a:extLst>
            </p:cNvPr>
            <p:cNvSpPr txBox="1"/>
            <p:nvPr/>
          </p:nvSpPr>
          <p:spPr>
            <a:xfrm>
              <a:off x="9602745" y="4099891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2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A4F3BEA-5F31-D071-1B11-3822DEE8B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3730" y="4187687"/>
              <a:ext cx="172279" cy="150192"/>
            </a:xfrm>
            <a:prstGeom prst="rect">
              <a:avLst/>
            </a:prstGeom>
          </p:spPr>
        </p:pic>
        <p:sp>
          <p:nvSpPr>
            <p:cNvPr id="42" name="TextBox 43">
              <a:extLst>
                <a:ext uri="{FF2B5EF4-FFF2-40B4-BE49-F238E27FC236}">
                  <a16:creationId xmlns:a16="http://schemas.microsoft.com/office/drawing/2014/main" id="{6BA284B4-053B-A37D-38EB-C3F9843A5A7A}"/>
                </a:ext>
              </a:extLst>
            </p:cNvPr>
            <p:cNvSpPr txBox="1"/>
            <p:nvPr/>
          </p:nvSpPr>
          <p:spPr>
            <a:xfrm>
              <a:off x="10000310" y="4110933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>
                  <a:solidFill>
                    <a:schemeClr val="accent1">
                      <a:lumMod val="49000"/>
                    </a:schemeClr>
                  </a:solidFill>
                </a:rPr>
                <a:t>Edit</a:t>
              </a:r>
              <a:endParaRPr lang="en-US" dirty="0">
                <a:solidFill>
                  <a:schemeClr val="accent1">
                    <a:lumMod val="49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69890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ShapesVTI</vt:lpstr>
      <vt:lpstr>Social Media App</vt:lpstr>
      <vt:lpstr>Problem Statement/Functional Requirements</vt:lpstr>
      <vt:lpstr>Assumptions &amp; Limitations</vt:lpstr>
      <vt:lpstr>High-level Design</vt:lpstr>
      <vt:lpstr>ER Diagram</vt:lpstr>
      <vt:lpstr>Low-level Design (Create Post Sequence Diagram)</vt:lpstr>
      <vt:lpstr>Low-level Design (Create Comment Sequence Diagram)</vt:lpstr>
      <vt:lpstr>Low-level Design (Like Post Activity Diagram)</vt:lpstr>
      <vt:lpstr>UX (User Feed)</vt:lpstr>
      <vt:lpstr>UX (Replies on a post)</vt:lpstr>
      <vt:lpstr>List of APIs</vt:lpstr>
      <vt:lpstr>Demo</vt:lpstr>
      <vt:lpstr>Questions?!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179</cp:revision>
  <dcterms:created xsi:type="dcterms:W3CDTF">2024-10-14T15:46:50Z</dcterms:created>
  <dcterms:modified xsi:type="dcterms:W3CDTF">2024-10-16T18:43:15Z</dcterms:modified>
</cp:coreProperties>
</file>