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1" r:id="rId9"/>
    <p:sldId id="265" r:id="rId10"/>
    <p:sldId id="266" r:id="rId11"/>
    <p:sldId id="272" r:id="rId12"/>
    <p:sldId id="273" r:id="rId13"/>
    <p:sldId id="267" r:id="rId14"/>
    <p:sldId id="268" r:id="rId15"/>
    <p:sldId id="269" r:id="rId16"/>
    <p:sldId id="276" r:id="rId17"/>
    <p:sldId id="26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9" autoAdjust="0"/>
    <p:restoredTop sz="98043" autoAdjust="0"/>
  </p:normalViewPr>
  <p:slideViewPr>
    <p:cSldViewPr snapToGrid="0">
      <p:cViewPr>
        <p:scale>
          <a:sx n="81" d="100"/>
          <a:sy n="81" d="100"/>
        </p:scale>
        <p:origin x="-180" y="27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904642" y="2904197"/>
            <a:ext cx="6611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 Charging Demand</a:t>
            </a:r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5221164" y="4302370"/>
            <a:ext cx="4837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Compiled By:</a:t>
            </a:r>
          </a:p>
          <a:p>
            <a:r>
              <a:rPr lang="en-US" sz="1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Bhavana Sharma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Student ID: STU6862cc3730e031751305271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Internship ID: INTERNSHIP_175040797468551b2636342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04AAAHXCAYAAACLVgojAAAAOXRFWHRTb2Z0d2FyZQBNYXRwbG90bGliIHZlcnNpb24zLjcuMiwgaHR0cHM6Ly9tYXRwbG90bGliLm9yZy8pXeV/AAAACXBIWXMAAA9hAAAPYQGoP6dpAABX60lEQVR4nO3de5yM9f//8efsWrtOax12rcM6Rc6HRbKISCQVJSFFhU+0CpuSUuiAQqiU4oNvRaSDSsXHx/lcToXkUOwSyzqsXafFzvv3h5/57Ni1M7Ou2dm1j/vtNrebeV/veV+v63rtjHnNdV3vy2aMMQIAAAAAXJefrwMAAAAAgJyOwgkAAAAAXKBwAgAAAAAXKJwAAAAAwAUKJwAAAABwgcIJAAAAAFygcAIAAAAAFyicAAAAAMAFCicAAAAAcIHCCUCuULFiRdlsNtlsNo0cOdLX4dz0Dhw44NjfNptNK1asuOExR44c6RivYsWKNzwe4K7c9Pnx0ksvOWKdP3++19YTHR3tWM+iRYu8th7gZkLhBNzkLl26pPr16zv+gwwICNBvv/2Wrt/hw4cVEhLi6Fe2bFklJiZmf8A5yKZNmzRgwABFRkaqRIkSCggIUOHChVW1alV16tRJEydO1KFDh3wdpse8URTlNNdu4/Ued955pyRp7ty5Tu1ffvnldcceNWqUU9+M3k/Xut76g4KCVKFCBXXr1k2rVq2yavOzVdrtmTVrVravPzcVRa4cPnxY7733niTplltuUefOnR3LLly4oDfeeEM1atRQwYIFVaVKFcXExOj06dPpxvn7779VsGBBhYSE6PDhwxmuKyYmRv7+/pKkl19+WcYYL2wRcHPJ5+sAAHhXQECAZs2apcaNG+vSpUu6fPmy+vTpow0bNjj+05SkZ555xuk/4E8++UQhISE+iNj3EhMT9a9//SvDX3svX76sffv2ad++ffruu++0ePFifq11U9u2bVW4cGFJUtGiRX0cjbNOnTopJCTE8WPBZ599pkceeSTDvp9//rnj3/Xr11e9evWyvN6UlBTFxcUpLi5O8+bN05tvvqlXXnkly+MhY6+88orj861p06Y+jub6xo4dq/Pnz0uSBgwYID+///2+3aNHD33zzTeOH7YOHDigiRMnau3atVq/fr1T32eeeUbnz5/XhAkTVKZMmQzXdcstt6hDhw76/vvvtXXrVn377bd66KGHvLuBQC5H4QTkAfXr19fLL7+sUaNGSbpyJGXixIkaMmSIJGn+/Pn67rvvHP2feOIJdejQwSexXis5OVlFihTJtvWdPXtW7dq10y+//OJoCwkJ0QMPPKCqVavKGKODBw9q/fr12rFjh0djp6amKiUlRQULFrQ67FyhadOmPvvSevfdd6tt27bp2iMiIiRJQUFB6tq1qz7++GNJ0qJFi5SQkKDQ0FCn/uvWrdO+ffscz5944gmPY2nUqJG6du0qu92uvXv36rPPPlNKSook6dVXX9W9996ryMhIj8fNrZKSkhQcHOzVdfTt29er41vh/Pnz+vTTTyVJfn5+ToV7XFycvvnmG0nS+++/r+joaC1cuFD333+/fvnlF61du1Z33HGHJGnOnDlavHixoqKi1K9fv0zX2a1bN33//feSpI8//pjCCXDFAMgTLl68aOrVq2ckGUmmQIECZt++febEiROmVKlSjvayZcuaU6dOGWOMiY+PN8OGDTP16tUzhQsXNoGBgeaWW24xzzzzjImNjU23jq1bt5r+/fubxo0bmzJlypigoCATGBhoypcvbx555BGzevXqdK8ZMWKEY90VKlQwx48fN88884wpW7as8fPzMxMnTjTGGFOhQgVHvxEjRhhjjJkxY4bT9iQmJjqNferUKRMQEODoM3fuXJf7adiwYY7+ksw999zj2B/X2r17t/m///s/p7ZevXo5XtuyZUsTGxtrHnvsMRMWFmZsNpv59ttvHX0PHTpkhgwZYmrXrm0KFSpkAgMDTYUKFUyPHj3Mxo0bncZdsGCBY9ygoCCTkpLiWNa9e3fHssmTJzvaN2zY4LQt8fHxTvsxo0fLli2NMcbs37/fqX358uXmm2++MU2aNDEFChQwISEh5uGHHzZxcXEu9+lV1+Y6rWvzu2nTJtOhQwdTtGhRU6BAAdO8efMM/36u59r4r/7NZOba/ZV2X17Vr18/x/KAgACTkJDgVjxpx+3Vq5fTsmnTpjktf/XVV52We/o+vPZv8PDhw6Zv374mPDzc5M+f31SvXt188sknGcZ54cIF8/7775s77rjDFCtWzAQEBJjw8HDz8MMPm3Xr1jn1bdmyZaZ/S2lznLZ95syZZsGCBSYqKsoUKlTIFC1a1BhjzIkTJ8wLL7xgWrdubSpUqGAKFy5sAgICTFhYmGnTpo359NNPjd1uz3A7r/e4KqPPj7Q2bdpkHn/8cVOxYkUTGBhoChUqZGrVqmViYmLMwYMH0/VPu+29evUye/bsMd26dTMlSpQwgYGBJjIy0ixYsCDDfXw9n3/+uWPMpk2bOi1bs2aNY9muXbuMMcacP3/e0TZ79mxjjDEnT540YWFhJiAgwGzfvt3lOpOTk03+/PmNJOPn5+fR+xnIiyicgDxk69atToVEq1atTM+ePZ2+aPz444/GGGPWrVtnSpYsed0vJEWLFjWrVq1yGv/999/P9EuMzWYzM2fOdHpN2i/TJUuWNNWrV3d6TWaF0/nz502JEiUc7VOmTHEaO21hVaxYMXPhwoVM98/FixdNcHCw4zWlSpUyycnJHu3jtF/mqlatasLDw52252rhtHLlSlOsWLHr7is/Pz8zYcIEx7gnT540fn5+juVr1651LCtXrpyj/eGHH3a0jxs3ztFes2bNdPvRk8KpXbt2GfavWrWqOX/+vFv7xt3CqXHjxk5/p1cfgYGB5o8//nBrXVkpnIwxpkaNGo7XNGrUyGlZSkqKKV68uGP5gw8+6NaYxmReOO3YscNped++fR3LsvI+TPs3WLlyZVO6dOkMX/vvf//b6XXHjh0z9evXz/RvctKkSY7+WS2c7rjjjnTbYIwx27dvz3Q8SebJJ5/McDuv97gqs8Jp4sSJTu+tjPbx8uXLnV6Tdtvr1q1rihQpkuHn3X//+19XfxoOaT+LhwwZ4rQsLi7Osez99983xhjzww8/ONqu/qjQu3dvI8m8/PLLbq+3YcOGjnGu/XwG4IxT9YA8pH79+nrllVccF1AvX77cafmTTz6pe++9V0lJSerUqZOOHz8uSapQoYK6du2qAgUK6KuvvtLOnTt1+vRpde7cWXv37nVcrxIYGKgmTZqofv36KlGihAoXLqzTp09r6dKl+vXXX2WM0fPPP+8Y61rHjx/X8ePH1aZNGzVr1kwJCQkqVarUdbcnKChIffv21dixYyVJ06dP1zPPPONYnvYapUcffVSBgYGZ7p9ff/1VSUlJjufdunVzXJOTFXv37pUkPfTQQ6pXr55iY2NVtGhRJSYm6qGHHtKpU6ckSQUKFNCTTz6p4OBgffHFF4qNjZXdbteQIUPUsGFDtWzZUsWKFVP9+vW1ZcsWSdLq1avVtGlTHThwwGmCitWrV2f471atWkm6cq3HgQMHNHr0aMeyfv366ZZbbpH0v1PXrrV48WLddtttateunZYvX661a9c6tnHBggXq1q1blvfTtX755ReVK1dOPXr00MGDBzVnzhxJV64Hmjx5sqZOnerxmOvWrdP48ePTtbdv3161atVyPO/Vq5deeuklSVdOad21a5dq1KghSVq4cKFOnjzp6JuV0/Qysn79eqfn4eHhkpTl92Faf//9t4KCgtS/f38VKFBAH330keMamnfeeUdPPfWUo+/jjz+ubdu2SZKKFCmiRx99VOXKldPatWu1aNEi2e12DR48WI0aNVKzZs3Uv39/3XfffXrhhRccY3Tt2lWNGjWSdP3r2FavXq2SJUuqW7duKlGihHbu3CnpyulpNWrUUOPGjRUeHq6QkBBduHBBW7du1Q8//CBjjGbOnKl+/fqpcePG6tatm2rXrq3Ro0c73kvXOyXzelatWqWYmBjHxAjly5dX9+7ddebMGc2cOVPnzp1z7ON9+/apWLFi6cb4/fffVaxYMQ0ePFjnz5/XtGnTlJqaKmOMxo0bp7vuusutWNK+X6/uw6siIiLUuXNnff3113ruuef09ttv68iRI5Kkxo0bq2nTplq1apVmzJihKlWq6NVXX3V7H9x2223avHmzIwar/q6Bm5Jv6zYA2e3ixYsmMjIy3a+j5cqVc5zqNnnyZEd7sWLFzIkTJxyvP3PmjAkNDXUsz+h0pt9++818/vnnZvLkyWbcuHHmzTffdFpX2l/I0x6FkGQGDRqUYdzX+8U4NjbW+Pv7O5Zt3rzZGHPlCE3aoxZX2zPz5ZdfOsXy4YcfOi0fOnRohr9Ip/01+tpfwdP+Qn/VxIkTnfr89NNPjmVHjx41hQsXdizr2LGjY9mQIUMc7R06dDDGGPPpp58aSU5H3nbv3m3sdrvT0ZGvv/7aMU5Gp+Fd69o+jRs3NhcvXjTGXPkbCgsLcyyLiYlxuW+Ncf+IU6FChcw///zjWNapUyfHsgYNGri1rmvjv97j2l/Y//nnH6e/p2HDhmUYR1hYmLl06ZJbsRjjfMSlUaNGZty4cebtt982ffr0MYGBgU5HKbZs2WKMyfr78Nq/wbSnjE2aNMlpWVJSkjHmyns2bfuyZcuc4r/33nsdy6490pbZ/syoT3BwcIanGF4VGxtrvvrqK/PBBx+Y8ePHm3HjxpmyZcs6Xv/666879Xd1Gl5mfTp27OhoL1KkiDl69Khj2U8//eQU99Wj38Y4H3FKmzNjjBk0aJBjWfHixa+7nWldvnzZ2Gw2x+vSHlG+6vz58+b111831apVMwUKFDCVK1c2gwYNMomJiSYlJcVxtP7qUa6ff/7ZDBkyxERHR5sPPvgg3anMV6X9fL56xBlAxjjiBOQxV2fZa9SokS5duuRonzZtmuMX4qtHEyTp1KlTKlGixHXHW7dunZ577jlJ0pYtW9SzZ0/HL8jXk9kU3sOHD3drO64qX768Onbs6Lhwetq0afroo4+0YMECx/bVrVtXDRo08Ghc6co0yzeiWLFiio6OTtee9ghDaGio2rdv73geFham9u3bO46Wpe3bqlUrx1GTdevWyRijNWvWSJLuvfderV+/Xvv27dPq1at18eJFx9GRtNNuZ1WfPn0UEBAg6crfUKVKlXTs2DFJcvzab5WOHTs6zQRWrVo1x7+tXte1ypQpo7Zt2+rnn3+WJM2ePVtvvfWWTp06pZ9++snR77HHHlO+fFn7L3TTpk3atGlThstGjhzpmBgiq+/Da7enY8eOjudp9+XVcYsUKeK0Lklq3bp1puu6ET179lT58uXTtZ84cUK9evXSjz/+mOnrrbwFQNr31z333KOwsDDH8/bt2ys0NFQJCQmOvoMGDUo3RlRUlNNkHln5ez1x4oTTdODFixdP1ycoKEivvvpqhkeTXn/9df3555/q2bOnWrdurccee0yzZ8926jN27FitWrVKlSpVcmpP+3d1dVsBZIz7OAF5UN26dRUVFeV4XqFCBd1zzz2O52lPR3Ll6n+058+f13333eeyaJLkmEHsWiVLlsz0y+H1pP3C+MUXX+jcuXNO9+FJezpSZsqWLev0fPfu3U7PO3TooHHjxrk93i233JLhl+u0+zejUxHTtqX94tWiRQvHeKdOndKOHTscp/c0b95czZs3l3Tl9KO0p/3Uq1cvwy9inrj2hrVpT3u02+03NHZ2rGvEiBEyV67rdXpkdFpS2ra4uDitWLFCc+fO1cWLFzPscyPy58+viIgIdenSRcuXL9drr73mWJaV9+G1MtuX0v/2pxXrclf16tUzbO/du7fLokm6/udHVmT1vZhWZvs4bTHkLXv27NHo0aNVsmRJTZgwQQsXLtTs2bMdN7aNj49XvXr1dOjQIcdMqmllR4zAzYIjTkAeldnRlLRfskuXLq2YmJjr9r16TcyqVasc59xL0vPPP6+XXnpJJUuW1Llz51SoUCGXMbnTJyMtW7ZUnTp1tH37dp0+fVoff/yxli5dKunKF9MePXq4Nc5tt92mIkWKKDk5WZL05ZdfavTo0Y7rse644w7dcccdWrhwoWbMmJHl7Um7f48ePZpuedq2tNdUFC5cWI0aNdKGDRskSd9++63+/PNPR2z58uXTrFmzHEecrrp6fdONuHq06aobPRqXU9aVkY4dO6pYsWKOL8qfffaZdu3a5VjeoEED1alTJ8vj9+rVy60bxWblfXgtd/fltYX166+/nuF1iFbI6H1x9uxZLVy40PH8rrvu0ieffKIKFSrI399fjRs31q+//mp5LMWLF3ccOfXkvZiWFX+vxYsXl81mcxQxnhxZffrpp5WSkqJPPvlEJUuWdHz21alTR+3atZN05W8uJiZGy5YtS/f6tMXjtdPvA3BG4QQgnaZNmzqO2CQkJKht27aqW7euUx9jjJYuXeqYVODEiRNOy3v06KGSJUtKktPRH2959tln9a9//UuS9PLLLztO07v//vsdcbgSEBCgZ555Rm+//bYk6fDhw3rsscf02WefWXrvpWv3788//+w4Xe/YsWOO08Su9k2rdevWjsLp/ffflzFGJUuWVPXq1R1Ho/bv3+/0Zeja066u/aJ37tw5i7bs5hAYGKju3bvrww8/lCTNnTvXMaGCdGUSleyQlffhjawrrZIlS6p///7p+u3cuTPdl/p8+fLp8uXLkrL+t3T69GmlpqY6nnfo0EGVK1eWdOXI7++//37d16b9e/Z0/U2bNtWCBQskXbl317Fjxxyn6/38889OR9e8eQ+yfPnyqXz58oqNjZUkHTx40OmsgOuZOXOmVqxYobvuuks9e/aUJMffav78+R39rv477d/xVQcPHnT8++o+B5AxCicA6TzxxBN68803dfz4cV2+fFnNmjVTly5dVKVKFaWkpGj37t1asWKFjh49quXLl6tSpUrprp147LHH1LVrVx04cECfffaZ12Pu0aOHhg4dqlOnTunChQuOdk+/5A4fPlxLlixxzF73zTffaO3aterYsaMqVqyo8+fPp5uN0FO9evXSG2+84Sg2O3furKeeekrBwcGaM2eOzpw5I+nKL9fXXlPRqlUrx4x4V2dba968uWw2m6pWrapSpUrp6NGjOn36tCTJ399fLVq0cBojNDRUAQEBjuLylVde0W+//aaAgADdeeed6Wb0uhlcb1Y9SRmevvTEE084Cqe0Xzbz58+vRx991DtBZhCDp+/DrKpXr57uvvtuLVmyRJI0YMAA/fzzz2rYsKH8/PwUGxurdevWadeuXRoxYoTjtFDpyimuV7/wT5gwQSdOnFCBAgUUGRnp9oxyYWFhCgkJUWJioiTpzTff1LFjx3T58mXNmDEj09PzypYt67gp8axZs1SgQAEVKVJEt9xyix588MFM1zt48GB99913MsYoOTlZt912mx599FGdOXPG6ahy8eLF1atXL7e2JauaNWvm2I9btmxxugFuRhISEvTCCy8oKCjIaabJq7NE/v7779q7d68qV67sKA7TziB5Vdrr7a7eRBfAdfhiRgoAvpd2VqhrZzgzxpi1a9dmev+Yq4+0M7Ldc889Gfa5dpavtDNvZTbTWlruzJyVdtY5SaZ06dLm8uXLHu+b48ePm/vuu8+tWdny589vfv31V8drr7356PWsXLnShISEXHdcPz8/M378+HSvO3funOOGlVcfae/39PDDDzsta9y4cYbrf/DBBzNc77hx44wxrmfeu/YGoO7w5Aa47r7uetydVS+z/wZr1aqVrm/nzp3dWv+1rn0/uCsr78PM/gaXL1/u9Lr9+/c7lh09ejTT+zhdLz+DBw/OsF90dHSG23+9mffGjh2b4Ti1a9d2utfQtfsv7eyDaR9XZ540xrv3cbo2npkzZ7r193WttK9r0aKFy/6PPfaYkWRGjx7t1H7q1CnHLISBgYFOfz/z58936pv2Brg2my3T2Q4BGMPkEAAy1LRpU+3cuVOvvvqqGjZsqODgYPn7+yskJEQNGzbUgAEDtGTJEqejGV9//bUGDRqk0qVLK3/+/KpSpYpGjx6tf//739kSc3R0tPz8/vex1rNnT/n7+3s8TokSJfTDDz9o5cqV6t27t2rUqOHY/uDgYNWqVUvdu3fXtGnTdPjw4SwdoWnRooV27Nih559/XrVq1VLBggWVP39+lS9fXj169NC6dev0/PPPp3tdgQIF1KRJE6e2tL/+X/uL8fWub5o2bZp69eqlUqVKOe0z/I+riSOyQ1beh1kVFhamjRs36qOPPlLr1q1VsmRJ+fv7q1ChQqpevbpjpra0922SpLfeeksDBw5UuXLlsvR+u2ro0KGaMmWKbr31VgUEBCg8PFx9+/bVypUrM72fWnR0tEaOHKnKlStnaabDQYMGaePGjXr88cdVoUIF5c+fXwUKFFCNGjU0ePBgbd++/YZnpXRHly5dVKRIEUnSmjVrMrzm6qr//ve/+vzzz1W7du10R0xDQkK0evVqde7cWUFBQUpKSlL9+vX15Zdf6uGHH3bq+8MPPziuh2zTpk2Gsx0C+B+bMUynAuDmcOHCBYWHhztOU/vzzz/TnUIIADlVdHS04xTR9957T88++6xX19exY0d9//33kqSvvvpKnTt39ur6gNyOwglArrdhwwYlJibq008/1RdffCHpyq+nV6/XAIDc4NChQ6pataouXLigW2+9Vbt27fLaEeG//vpL1apVU2pqqurXr68tW7Zk+wyWQG7D+RkAcr1u3bqpffv2jqIpf/78euedd3wcFQB4ply5co770u3Zs8dxY29vePfddx0zGY4ZM4aiCXADR5wA5HoVK1ZUbGysihQposjISL355pvMDgUAACxF4QQAAAAALnCqHgAAAAC4QOEEAAAAAC54fsODXM5ut+vw4cMqUqQIF0ICAAAAeZgxRsnJySpTpozLWSzzXOF0+PBhRURE+DoMAAAAADnEwYMHVa5cuUz75LnC6epduQ8ePKjg4GAfRwMAAADAV5KSkhQREeGoETKT5wqnq6fnBQcHUzgBAAAAcOsSHiaHAAAAAAAXKJwAAAAAwAUKJwAAAABwgcIJAAAAAFygcAIAAAAAFyicAAAAAMAFCicAAAAAcIHCCQAAAABcoHACAAAAABconAAAAADABQonAAAAAHCBwgkAAAAAXKBwAgAAAAAXKJwAAAAAwAUKJwAAAABwIZ+vAwAAAACQuS83tPZ1CLnSI02WWTYWR5wAAAAAwAUKJwAAAABwgcIJAAAAAFygcAIAAAAAFyicAAAAAMAFCicAAAAAcIHCCQAAAABcoHACAAAAABconAAAAADABQonAAAAAHCBwgkAAAAAXKBwAgAAAAAXfFo4ffTRR6pbt66Cg4MVHBysqKgo/fzzz5m+Zv78+apevbqCgoJUp04d/fTTT9kULQAAAIC8yqeFU7ly5TR27Fht3rxZmzZtUuvWrdWxY0ft3Lkzw/7r1q1T9+7d1bt3b23dulWdOnVSp06dtGPHjmyOHAAAAEBeYjPGGF8HkVbx4sU1btw49e7dO92yrl276uzZs1q4cKGjrUmTJqpfv76mTp3q1vhJSUkqWrSoTp8+reDgYMviBgAAALzlyw2tfR1CrvRIk2WZLvekNshnZWA3IjU1VfPnz9fZs2cVFRWVYZ/169crJibGqa1du3ZasGDBdcdNSUlRSkqK43lSUpIkyW63y26333jgAAAAgLcZm68jyJVcfd/3pB7weeG0fft2RUVF6cKFCypcuLC+/fZb1axZM8O+8fHxKlWqlFNbqVKlFB8ff93xx4wZo1GjRqVrT0hI0IULF24seAAAACAb+F2s6OsQcqVjx45lujw5OdntsXxeOFWrVk3btm3T6dOn9dVXX6lXr15auXLldYsnTw0bNszpKFVSUpIiIiIUGhrKqXoAAADIFez7D/g6hFwpLCws0+VBQUFuj+Xzwil//vyqUqWKJKlhw4b69ddfNXnyZH388cfp+oaHh+vo0aNObUePHlV4ePh1xw8MDFRgYGC6dj8/P/n5MRs7AAAAcgFbjpqWINdw9X3fk3ogx1UOdrvd6ZqktKKiorR06VKntiVLllz3migAAAAAsIJPjzgNGzZM7du3V/ny5ZWcnKw5c+ZoxYoVWrx4sSSpZ8+eKlu2rMaMGSNJGjhwoFq2bKkJEyaoQ4cOmjt3rjZt2qRPPvnEl5sBAAAA4Cbn08Lp2LFj6tmzp44cOaKiRYuqbt26Wrx4se6++25JUlxcnNPhs6ZNm2rOnDkaPny4Xn75ZVWtWlULFixQ7dq1fbUJAAAAAPKAHHcfJ2/jPk4AAADIbbiPU9ZYeR+nHHeNEwAAAADkND6fVQ8AAAA520sr+vk6hFxp7J1TfR0CLMQR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/L5OgAAAIDMtJ07zNch5Er/6TbG1yEANxWOOAEAAACACxROAAAAAOAChRMAAAAAuEDhBAAAAAAuUDgBAAAAgAs+LZzGjBmj2267TUWKFFFYWJg6deqk3bt3Z/qaWbNmyWazOT2CgoKyKWIAAAAAeZFPC6eVK1cqOjpaGzZs0JIlS3Tp0iW1bdtWZ8+ezfR1wcHBOnLkiOMRGxubTREDAAAAyIt8eh+nRYsWOT2fNWuWwsLCtHnzZrVo0eK6r7PZbAoPD/d2eAAAAAAgKYfdAPf06dOSpOLFi2fa78yZM6pQoYLsdrsaNGig0aNHq1atWhn2TUlJUUpKiuN5UlKSJMlut8tut1sUOQAA8BabrwPIpSz9nmPIQlaQA99zlQNPcpRjCie73a5BgwapWbNmql279nX7VatWTTNmzFDdunV1+vRpjR8/Xk2bNtXOnTtVrly5dP3HjBmjUaNGpWtPSEjQhQsXLN0GAABgvQp+Ib4OIVc6duyYZWMVuxxq2Vh5iZU58LtY0bKx8hJXOUhOTnZ7rBxTOEVHR2vHjh1as2ZNpv2ioqIUFRXleN60aVPVqFFDH3/8sd544410/YcNG6aYmBjH86SkJEVERCg0NFTBwcHWbQAAAPCKWHuir0PIlcLCwiwb61S+BMvGykuszIF9/wHLxspLXOXAk0nmckThNGDAAC1cuFCrVq3K8KhRZgICAhQZGal9+/ZluDwwMFCBgYHp2v38/OTnx2zsAADkdMbXAeRSln7PsZGFrCAHvucqB57kyKeVgzFGAwYM0Lfffqtly5apUqVKHo+Rmpqq7du3q3Tp0l6IEAAAAAB8fMQpOjpac+bM0XfffaciRYooPj5eklS0aFEVKFBAktSzZ0+VLVtWY8aMkSS9/vrratKkiapUqaLExESNGzdOsbGx6tOnj8+2AwAAAMDNzePCaf/+/Vq9erViY2N17tw5hYaGKjIyUlFRUR7fiPajjz6SJN15551O7TNnztQTTzwhSYqLi3M6hHbq1Cn17dtX8fHxKlasmBo2bKh169apZs2anm4KAAAAALjF7cJp9uzZmjx5sjZt2qRSpUqpTJkyKlCggE6ePKm//vpLQUFB6tGjh4YOHaoKFSq4NaYxrs/VXLFihdPziRMnauLEie6GDQAAAAA3zK3CKTIyUvnz59cTTzyhr7/+WhEREU7LU1JStH79es2dO1eNGjXShx9+qC5dunglYAAAAADIbm4VTmPHjlW7du2uuzwwMFB33nmn7rzzTr311ls6cOCAVfEBAAAAgM+5VThlVjRdq0SJEipRokSWAwIAAACAnOaGZtX78ccftWLFCqWmpqpZs2bq3LmzVXEBAAAAQI6R5fs4vfrqq3rxxRdls9lkjNHgwYP17LPPWhkbAAAAAOQIbh9x2rRpkxo1auR4Pm/ePP3222+O+y098cQTuvPOO/X+++9bHyUAAAAA+JDbR5z69eunQYMG6dy5c5KkypUra8KECdq9e7e2b9+ujz76SLfeeqvXAgUAAAAAX3G7cNq4caNKly6tBg0a6IcfftCMGTO0detWNW3aVHfccYcOHTqkOXPmeDNWAAAAAPAJt0/V8/f319ChQ9WlSxf1799fhQoV0gcffKAyZcp4Mz4AAAAA8DmPJ4eoXLmyFi9erAcffFAtWrTQlClTvBEXAAAAAOQYbhdOiYmJevHFF3X//fdr+PDhevDBB7Vx40b9+uuvatKkibZv3+7NOAEAAADAZ9wunHr16qWNGzeqQ4cO2r17t/r3768SJUpo1qxZeuutt9S1a1cNHTrUm7ECAAAAgE+4fY3TsmXLtHXrVlWpUkV9+/ZVlSpVHMvuuusubdmyRa+//rpXggQAwFfqTRzh6xBypd8Gj/J1CABgKbePOFWtWlWffPKJ9uzZo6lTp6pChQpOy4OCgjR69GjLAwQAAAAAX3O7cJoxY4aWLVumyMhIzZkzRx999JE34wIAAACAHMPtU/Xq16+vTZs2eTMWAAAAAMiR3DriZIzxdhwAAAAAkGO5VTjVqlVLc+fO1cWLFzPtt3fvXvXv319jx461JDgAAAAAyAncOlXv/fff19ChQ/XMM8/o7rvvVqNGjVSmTBkFBQXp1KlT+uOPP7RmzRrt3LlTAwYMUP/+/b0dNwAAAABkG7cKp7vuukubNm3SmjVrNG/ePM2ePVuxsbE6f/68SpYsqcjISPXs2VM9evRQsWLFvB0zAAAAAGQrtyeHkKTmzZurefPm3ooFAAAAAHIkt6cjBwAAAIC8isIJAAAAAFygcAIAAAAAFyicAAAAAMAFCicAAAAAcMGjWfWustvt2rdvn44dOya73e60rEWLFpYEBgAAAAA5hceF04YNG/Too48qNjZWxhinZTabTampqZYFBwAAAAA5gceFU79+/dSoUSP9+OOPKl26tGw2mzfiAgAAAIAcw+PCae/evfrqq69UpUoVb8QDAAAAADmOx5ND3H777dq3b583YgEAAACAHMnjI07PPvusnn/+ecXHx6tOnToKCAhwWl63bl3LggMAAACAnMDjwqlz586SpKeeesrRZrPZZIxhcggAAAAANyWPC6f9+/d7Iw4AAAAAyLE8LpwqVKjgjTgAAAAAIMfK0g1w//rrL02aNEm7du2SJNWsWVMDBw7ULbfcYmlwAAAAAJATeDyr3uLFi1WzZk398ssvqlu3rurWrauNGzeqVq1aWrJkiTdiBAAAAACf8viI00svvaTBgwdr7Nix6dqHDh2qu+++27LgAAAAACAn8PiI065du9S7d+907U899ZT++OMPS4ICAAAAgJzE48IpNDRU27ZtS9e+bds2hYWFWRETAAAAAOQoHp+q17dvX/3rX//S33//raZNm0qS1q5dq7ffflsxMTGWBwgAAAAAvuZx4fTqq6+qSJEimjBhgoYNGyZJKlOmjEaOHKnnnnvO8gABAAAAwNc8LpxsNpsGDx6swYMHKzk5WZJUpEgRywMDAAAAgJwiS/dxuoqCCQAAAEBe4Fbh1KBBAy1dulTFihVTZGSkbDbbdftu2bLFsuAAAAAAICdwq3Dq2LGjAgMDHf/OrHACAAAAgJuNW4XTiBEjHP8eOXKkt2IBAAAAgBzJ4/s4Va5cWSdOnEjXnpiYqMqVK1sSFAAAAADkJB4XTgcOHFBqamq69pSUFB06dMijscaMGaPbbrtNRYoUUVhYmDp16qTdu3e7fN38+fNVvXp1BQUFqU6dOvrpp588Wi8AAAAAeMLtWfW+//57x78XL16sokWLOp6npqZq6dKlqlSpkkcrX7lypaKjo3Xbbbfp8uXLevnll9W2bVv98ccfKlSoUIavWbdunbp3764xY8bovvvu05w5c9SpUydt2bJFtWvX9mj9AAAAAOAOtwunTp06SbpyH6devXo5LQsICFDFihU1YcIEj1a+aNEip+ezZs1SWFiYNm/erBYtWmT4msmTJ+uee+7RCy+8IEl64403tGTJEn3wwQeaOnVquv4pKSlKSUlxPE9KSpIk2e122e12j+IFAOQ9Hp+aAUmy9P9YpqTKGku/5xiykBXkwPdc5cCTHLldOF0dtFKlSvr1119VsmRJt1firtOnT0uSihcvft0+69evV0xMjFNbu3bttGDBggz7jxkzRqNGjUrXnpCQoAsXLmQ9WABAnlC1YFHXnZDOsWPHLBurgl+IZWPlJVbmoNjlUMvGykuszIHfxYqWjZWXuMpBcnKy22N5fAPc/fv3e/oSt9jtdg0aNEjNmjXL9JS7+Ph4lSpVyqmtVKlSio+Pz7D/sGHDnAqtpKQkRUREKDQ0VMHBwdYEDwBedPsrb/o6hFxn41vDLRtr77nTlo2Vl4SFhVk2Vqw90bKx8hIrc3AqX4JlY+UlVubAvv+AZWPlJa5yEBQU5PZYHhdOknT27FmtXLlScXFxunjxotOy5557LitDKjo6Wjt27NCaNWuy9PrrCQwMdNyDKi0/Pz/5+XECBoCcz/g6gFzIys93TurOGitzwHsgayz9nmMjC1lBDnzPVQ48yZHHhdPWrVt177336ty5czp79qyKFy+u48ePq2DBggoLC8tS4TRgwAAtXLhQq1atUrly5TLtGx4erqNHjzq1HT16VOHh4R6vFwAAAADc4XEZPHjwYN1///06deqUChQooA0bNig2NlYNGzbU+PHjPRrLGKMBAwbo22+/1bJly9yalS8qKkpLly51aluyZImioqI8WjcAAAAAuMvjwmnbtm16/vnn5efnJ39/f6WkpCgiIkLvvPOOXn75ZY/Gio6O1ueff645c+aoSJEiio+PV3x8vM6fP+/o07NnTw0bNszxfODAgVq0aJEmTJigP//8UyNHjtSmTZs0YMAATzcFAAAAANziceEUEBDgOBcwLCxMcXFxkqSiRYvq4MGDHo310Ucf6fTp07rzzjtVunRpx2PevHmOPnFxcTpy5IjjedOmTTVnzhx98sknqlevnr766istWLCAezgBAAAA8BqPr3GKjIzUr7/+qqpVq6ply5Z67bXXdPz4cX322WceFy/GuL7IbcWKFenaunTpoi5duni0LgAAAADIKo+POI0ePVqlS5eWJL311lsqVqyY+vfvr4SEBH3yySeWBwgAAAAAvubRESdjjMLCwhxHlsLCwrRo0SKvBAYAAAAAOYVHR5yMMapSpYrH1zIBAAAAQG7mUeHk5+enqlWr6sSJE96KBwAAAAByHI+vcRo7dqxeeOEF7dixwxvxAAAAAECO4/Gsej179tS5c+dUr1495c+fXwUKFHBafvLkScuCAwAAAICcwOPCaeLEibLZbN6IBQAAAAByJI8LpyeeeMILYQAAAABAzuXxNU7+/v46duxYuvYTJ07I39/fkqAAAAAAICfxuHAyxmTYnpKSovz5899wQAAAAACQ07h9qt57770nSbLZbJo+fboKFy7sWJaamqpVq1apevXq1kcIAAAAAD7mduE0ceJESVeOOE2dOtXptLz8+fOrYsWKmjp1qvURAgAAAICPuV047d+/X5LUqlUrffPNNypWrJjXggIAAACAnMTja5yWL1+uYsWK6eLFi9q9e7cuX77sjbgAAAAAIMfwuHA6f/68evfurYIFC6pWrVqKi4uTJD377LMaO3as5QECAAAAgK95XDi99NJL+u2337RixQoFBQU52tu0aaN58+ZZGhwAAAAA5AQe3wB3wYIFmjdvnpo0aSKbzeZor1Wrlv766y9LgwMAAACAnMDjwikhIUFhYWHp2s+ePetUSAG4Odzx9Bu+DiHXWf3xq74OAQAAWMzjU/UaNWqkH3/80fH8arE0ffp0RUVFWRcZAAAAAOQQHh9xGj16tNq3b68//vhDly9f1uTJk/XHH39o3bp1WrlypTdiBAAAAACf8viIU/PmzbVt2zZdvnxZderU0X/+8x+FhYVp/fr1atiwoTdiBAAAAACf8viIkyTdcsstmjZtmtWxAAAAAECOlKXCyW63a9++fTp27JjsdrvTshYtWlgSGAAAAADkFB4XThs2bNCjjz6q2NhYGWOcltlsNqWmploWHAAAAADkBB4XTv369XPMrFe6dGmmIAcAAABw0/O4cNq7d6+++uorValSxRvxAAAAAECO4/Gserfffrv27dvnjVgAAAAAIEfy+IjTs88+q+eff17x8fGqU6eOAgICnJbXrVvXsuAAAAAAICfwuHDq3LmzJOmpp55ytNlsNhljmBwCAAAAwE3J48Jp//793ogDAAAAAHIsjwunChUqeCMOAAAAAMixPJ4cQpI+++wzNWvWTGXKlFFsbKwkadKkSfruu+8sDQ4AAAAAcgKPC6ePPvpIMTExuvfee5WYmOi4pikkJESTJk2yOj4AAAAA8DmPC6f3339f06ZN0yuvvCJ/f39He6NGjbR9+3ZLgwMAAACAnMDjwmn//v2KjIxM1x4YGKizZ89aEhQAAAAA5CQeF06VKlXStm3b0rUvWrRINWrUsCImAAAAAMhRPJ5VLyYmRtHR0bpw4YKMMfrll1/0xRdfaMyYMZo+fbo3YgQAAAAAn/K4cOrTp48KFCig4cOH69y5c3r00UdVpkwZTZ48Wd26dfNGjAAAAADgUx4XTikpKerUqZN69Oihc+fO6cyZMwoLC/NGbAAAAACQI7h9jVNCQoLat2+vwoULKzg4WE2aNNGRI0comgAAAADc9NwunIYOHapt27bp9ddf1/jx45WYmKg+ffp4MzYAAAAAyBHcPlVvyZIlmjVrltq1aydJuu+++1SjRg2lpKQoMDDQawECAAAAgK+5fcTp8OHDqlevnuN51apVFRgYqCNHjnglMAAAAADIKTy6j5O/v3+658YYSwMCAAAAgJzG7VP1jDG69dZbZbPZHG1nzpxRZGSk/Pz+V3+dPHnS2ggBAAAAwMfcLpxmzpzpzTgAAAAAIMdyu3Dq1auXN+MAAAAAgBzLo2ucrLZq1Srdf//9KlOmjGw2mxYsWJBp/xUrVshms6V7xMfHZ0/AAAAAAPIknxZOZ8+eVb169TRlyhSPXrd7924dOXLE8eAmvAAAAAC8ye1T9byhffv2at++vcevCwsLU0hIiPUBAQAAAEAGfFo4ZVX9+vWVkpKi2rVra+TIkWrWrNl1+6akpCglJcXxPCkpSZJkt9tlt9u9HiuQ26WZSBNusvqzhRR4zsoc+PTUjFzMyhzwHsgaSz+LDFnICnLge65y4EmO3C6chgwZoj59+qh69epuD2610qVLa+rUqWrUqJFSUlI0ffp03Xnnndq4caMaNGiQ4WvGjBmjUaNGpWtPSEjQhQsXvB0ykOtVCi3i6xBynWPHjlk6XpWQYEvHywuszEHVgkUtGysvsTIHFfxCLBsrL7EyB8Uuh1o2Vl5iZQ78Lla0bKy8xFUOkpOT3R7L7cLpu+++08SJE3X77berT58+6tq1qwoVKuT2iqxQrVo1VatWzfG8adOm+uuvvzRx4kR99tlnGb5m2LBhiomJcTxPSkpSRESEQkNDFRzMlxHAlf0J7n+g4Aqrr7vcl5hk6Xh5gZU52HvutGVj5SVW5iDWnmjZWHmJlTk4lS/BsrHyEitzYN9/wLKx8hJXOQgKCnJ7LLcLp71792rVqlWaMWOGBg4cqIEDB6pLly7q06ePmjZt6vYKrda4cWOtWbPmussDAwMVGBiYrt3Pz8/pxr0AMmaMryPIfaz+bCEFnrMyB5zUnTVW5oD3QNZY+llkIwtZQQ58z1UOPMmRR9ls0aKFZs2apfj4eE2ePFl79+5V8+bNVaNGDY0fP15Hjx71ZDhLbNu2TaVLl8729QIAAADIO7JUBhcqVEhPPfWUVq9erT179uihhx7SmDFjVL58eY/GOXPmjLZt26Zt27ZJkvbv369t27YpLi5O0pXT7Hr27OnoP2nSJH333Xfat2+fduzYoUGDBmnZsmWKjo7OymYAAAAAgFtuaFa9s2fPavXq1Vq5cqVOnTrldP2ROzZt2qRWrVo5nl+9FqlXr16aNWuWjhw54iiiJOnixYt6/vnn9c8//6hgwYKqW7eu/vvf/zqNAQAAAABWy1LhtGbNGs2YMUNfffWVjDHq0qWL3n777UynBc/InXfeKZPJBRSzZs1yev7iiy/qxRdfzErIAAAAAJBlbhdOR44c0f/93/9p1qxZ2rNnj5o0aaJ3331X3bp1U+HChb0ZIwAAAAD4lNuFU0REhEqUKKHHH39cvXv3Vo0aNbwZFwAAAADkGG4XTl9++aUeeOAB5ct3Q5dFAQAAAECu4/asepcvX5bd/r+7WRw6dMjp+blz5/TOO+9YGx0AAAAA5ABuF07du3dXYmKi43nNmjV14MABx/Pk5GQNGzbMytgAAAAAIEdw+7y7a2e/y2w2PMAq7R8c5esQcp2fvx3h6xAAAABuOlm6AS4AAAAA5CUUTgAAAADggkdT5C1evFhFixaVJNntdi1dulQ7duyQJKfrnwAAAADgZuJR4dSrVy+n508//bTTc5vNduMRAQAAAEAO43bhlHbqcQAAAADIS7jGCQAAAABcoHACAAAAABconAAAAADABQonAAAAAHCBwgkAAAAAXMhS4ZSYmKjp06dr2LBhOnnypCRpy5Yt+ueffywNDgAAAAByAo/u4yRJv//+u9q0aaOiRYvqwIED6tu3r4oXL65vvvlGcXFx+vTTT70RJwAAAAD4jMdHnGJiYvTEE09o7969CgoKcrTfe++9WrVqlaXBAQAAAEBO4HHh9Ouvv+rpp59O1162bFnFx8dbEhQAAAAA5CQeF06BgYFKSkpK175nzx6FhoZaEhQAAAAA5CQeF04PPPCAXn/9dV26dEmSZLPZFBcXp6FDh6pz586WBwgAAAAAvuZx4TRhwgSdOXNGYWFhOn/+vFq2bKkqVaqoSJEieuutt7wRIwAAAAD4lMez6hUtWlRLlizRmjVr9Pvvv+vMmTNq0KCB2rRp4434AAAAAMDnPC6crmrevLmaN29uZSwAAAAAkCN5XDi99957GbbbbDYFBQWpSpUqatGihfz9/W84OAAAAADICTwunCZOnKiEhASdO3dOxYoVkySdOnVKBQsWVOHChXXs2DFVrlxZy5cvV0REhOUBAwAAAEB283hyiNGjR+u2227T3r17deLECZ04cUJ79uzR7bffrsmTJysuLk7h4eEaPHiwN+IFAAAAgGzn8RGn4cOH6+uvv9Ytt9ziaKtSpYrGjx+vzp076++//9Y777zD1OQAAAAAbhoeH3E6cuSILl++nK798uXLio+PlySVKVNGycnJNx4dAAAAAOQAHhdOrVq10tNPP62tW7c62rZu3ar+/furdevWkqTt27erUqVK1kUJAAAAAD7kceH073//W8WLF1fDhg0VGBiowMBANWrUSMWLF9e///1vSVLhwoU1YcIEy4MFAAAAAF/w+Bqn8PBwLVmyRH/++af27NkjSapWrZqqVavm6NOqVSvrIgQAAAAAH8vyDXCrV6+u6tWrWxkLAAAAAORIWSqcDh06pO+//15xcXG6ePGi07J3333XksAAAAAAIKfwuHBaunSpHnjgAVWuXFl//vmnateurQMHDsgYowYNGngjRp/p0HCgr0PIdX7cPNnXIQAAAACW83hyiGHDhmnIkCHavn27goKC9PXXX+vgwYNq2bKlunTp4o0YAQAAAMCnPC6cdu3apZ49e0qS8uXLp/Pnz6tw4cJ6/fXX9fbbb1seIAAAAAD4mseFU6FChRzXNZUuXVp//fWXY9nx48etiwwAAAAAcgiPr3Fq0qSJ1qxZoxo1aujee+/V888/r+3bt+ubb75RkyZNvBEjAAAAAPiUx4XTu+++qzNnzkiSRo0apTNnzmjevHmqWrUqM+oBAAAAuCl5VDilpqbq0KFDqlu3rqQrp+1NnTrVK4EBAAAAQE7h0TVO/v7+atu2rU6dOuWteAAAAAAgx/F4cojatWvr77//9kYsAAAAAJAjeVw4vfnmmxoyZIgWLlyoI0eOKCkpyekBAAAAADcbjyeHuPfeeyVJDzzwgGw2m6PdGCObzabU1FTrogMAAACAHMDjwmn58uXeiAMAAAAAciyPC6eWLVtatvJVq1Zp3Lhx2rx5s44cOaJvv/1WnTp1yvQ1K1asUExMjHbu3KmIiAgNHz5cTzzxhGUxAQAAAMC1PL7GSZJWr16txx57TE2bNtU///wjSfrss8+0Zs0aj8Y5e/as6tWrpylTprjVf//+/erQoYNatWqlbdu2adCgQerTp48WL17s8TYAAAAAgLs8PuL09ddf6/HHH1ePHj20ZcsWpaSkSJJOnz6t0aNH66effnJ7rPbt26t9+/Zu9586daoqVaqkCRMmSJJq1KihNWvWaOLEiWrXrp1nGwIAAAAAbvK4cHrzzTc1depU9ezZU3PnznW0N2vWTG+++aalwV1r/fr1atOmjVNbu3btNGjQoOu+JiUlxVHcSXLM/Ge322W32zNdX9rJL+AeV/vUU6TAc+TA9yzPgaWj5Q1W5iBLp2bA0hzwHsgaSz+LDFnICnLge65y4EmOPC6cdu/erRYtWqRrL1q0qBITEz0dziPx8fEqVaqUU1upUqWUlJSk8+fPq0CBAuleM2bMGI0aNSpde0JCgi5cuJDp+iKqFr+xgPOgY8eOWTpe+bLBlo6XF1idg0qhRSwdLy+wOgdVQngfeMrKHFQtWNSysfISK3NQwS/EsrHyEitzUOxyqGVj5SVW5sDvYkXLxspLXOUgOTnZ7bE8LpzCw8O1b98+VaxY0al9zZo1qly5sqfDed2wYcMUExPjeJ6UlKSIiAiFhoYqODjzLyMH9570dng3nbCwMEvHi/uHe4N5yuoc7E9w/wMFV1idg32JvA88ZWUO9p47bdlYeYmVOYi1J1o2Vl5iZQ5O5UuwbKy8xMoc2PcfsGysvMRVDoKCgtwey+PCqW/fvho4cKBmzJghm82mw4cPa/369RoyZIheffVVT4fzSHh4uI4ePerUdvToUQUHB2d4tEmSAgMDFRgYmK7dz89Pfn6Zn4BhjMl6sHmUq33qKVLgOXLge5bnwNLR8gYrc2DtiZd5h5U54D2QNZZ+FtnIQlaQA99zlQNPcuRx4fTSSy/Jbrfrrrvu0rlz59SiRQsFBgZqyJAhevbZZz0dziNRUVHpJp9YsmSJoqKivLpeAAAAAHmbx4WTzWbTK6+8ohdeeEH79u3TmTNnVLNmTRUuXNjjlZ85c0b79u1zPN+/f7+2bdum4sWLq3z58ho2bJj++ecfffrpp5Kkfv366YMPPtCLL76op556SsuWLdOXX36pH3/80eN1AwAAAIC7PD5++Pnnn+vcuXPKnz+/atasqcaNG2epaJKkTZs2KTIyUpGRkZKkmJgYRUZG6rXXXpMkHTlyRHFxcY7+lSpV0o8//qglS5aoXr16mjBhgqZPn85U5AAAAAC8yuMjToMHD1a/fv30wAMP6LHHHlO7du3k7++fpZXfeeedmV5HNGvWrAxfs3Xr1iytDwAAAACywuMjTkeOHNHcuXNls9n0yCOPqHTp0oqOjta6deu8ER8AAAAA+JzHhVO+fPl03333afbs2Tp27JgmTpyoAwcOqFWrVrrlllu8ESMAAAAA+JTHp+qlVbBgQbVr106nTp1SbGysdu3aZVVcAAAAAJBjZGly+XPnzmn27Nm69957VbZsWU2aNEkPPvigdu7caXV8AAAAAOBzHh9x6tatmxYuXKiCBQvqkUce0auvvsp9lAAAAADc1DwunPz9/fXll19mOJvejh07VLt2bcuCAwAAAICcwOPCafbs2U7Pk5OT9cUXX2j69OnavHmzUlNTLQsOAAAAAHKCLF3jJEmrVq1Sr169VLp0aY0fP16tW7fWhg0brIwNAAAAAHIEj444xcfHa9asWfr3v/+tpKQkPfLII0pJSdGCBQtUs2ZNb8UIAAAAAD7l9hGn+++/X9WqVdPvv/+uSZMm6fDhw3r//fe9GRsAAAAA5AhuH3H6+eef9dxzz6l///6qWrWqN2MCAAAAgBzF7SNOa9asUXJysho2bKjbb79dH3zwgY4fP+7N2AAAAAAgR3C7cGrSpImmTZumI0eO6Omnn9bcuXNVpkwZ2e12LVmyRMnJyd6MEwAAAAB8xuNZ9QoVKqSnnnpKa9as0fbt2/X8889r7NixCgsL0wMPPOCNGAEAAADAp7I8HbkkVatWTe+8844OHTqkL774wqqYAAAAACBHuaHC6Sp/f3916tRJ33//vRXDAQAAAECOYknhBAAAAAA3Mw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ct++sWbNks9mcHkFBQdkYLQAAAIC8xueF07x58xQTE6MRI0Zoy5Ytqlevntq1a6djx45d9zXBwcE6cuSI4xEbG5uNEQMAAADIa/L5OoB3331Xffv21ZNPPilJmjp1qn788UfNmDFDL730UoavsdlsCg8Pd2v8lJQUpaSkOJ4nJSVJkux2u+x2e6avtdlsbq0D/+Nqn3qKFHiOHPie5TmwdLS8wcoc+PwXxlzKyhzwHsgaSz+LDFnICnLge65y4EmOfFo4Xbx4UZs3b9awYcMcbX5+fmrTpo3Wr19/3dedOXNGFSpUkN1uV4MGDTR69GjVqlUrw75jxozRqFGj0rUnJCTowoULmcYXUbW4m1uCqzI7UpgV5csGWzpeXmB1DiqFFrF0vLzA6hxUCeF94Ckrc1C1YFHLxspLrMxBBb8Qy8bKS6zMQbHLoZaNlZdYmQO/ixUtGysvcZWD5ORkt8fyaeF0/PhxpaamqlSpUk7tpUqV0p9//pnha6pVq6YZM2aobt26On36tMaPH6+mTZtq586dKleuXLr+w4YNU0xMjON5UlKSIiIiFBoaquDgzL+MHNx7MgtblbeFhYVZOl7cP0mWjpcXWJ2D/Qnuf6DgCqtzsC+R94GnrMzB3nOnLRsrL7EyB7H2RMvGykuszMGpfAmWjZWXWJkD+/4Dlo2Vl7jKgSdzJfj8VD1PRUVFKSoqyvG8adOmqlGjhj7++GO98cYb6foHBgYqMDAwXbufn5/8/DI/AcMYc+MB5zGu9qmnSIHnyIHvWZ4DS0fLG6zMgbUnXuYdVuaA90DWWPpZZCMLWUEOfM9VDjzJkU9P3S5ZsqT8/f119OhRp/ajR4+6fQ1TQECAIiMjtW/fPm+ECAAAAAC+LZzy58+vhg0baunSpY42u92upUuXOh1Vykxqaqq2b9+u0qVLeytMAAAAAHmcz0/Vi4mJUa9evdSoUSM1btxYkyZN0tmzZx2z7PXs2VNly5bVmDFjJEmvv/66mjRpoipVqigxMVHjxo1TbGys+vTp48vNAAAAAHAT83nh1LVrVyUkJOi1115TfHy86tevr0WLFjkmjIiLi3M69/DUqVPq27ev4uPjVaxYMTVs2FDr1q1TzZo1fbUJAAAAAG5yPi+cJGnAgAEaMGBAhstWrFjh9HzixImaOHFiNkQFAAAAAFdwXz8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k2n/+/PmqXr26goKCVKdOHf3000/ZFCkAAACAvMjnhdO8efMUExOjESNGaMuWLapXr57atWunY8eOZdh/3bp16t69u3r37q2tW7eqU6dO6tSpk3bs2JHNkQMAAADIK3xeOL377rvq27evnnzySdWsWVNTp05VwYIFNWPGjAz7T548Wffcc49eeOEF1ahRQ2+88YYaNGigDz74IJsjBwAAAJBX5PPlyi9evKjNmzdr2LBhjjY/Pz+1adNG69evz/A169evV0xMjFNbu3bttGDBggz7p6SkKCUlxfH89OnTkqTExETZ7fZM47tsv+jOZiCNxMRES8e7fPmCpePlBVbnIPUSOfCU1Tmwp5ADT1mZA3MhxXUnpGNlDlLPkYOssDIHKWcuWTZWXmJlDs6dSbVsrLzEVQ6SkpIkScYY14MZH/rnn3+MJLNu3Tqn9hdeeME0btw4w9cEBASYOXPmOLVNmTLFhIWFZdh/xIgRRhIPHjx48ODBgwcPHjx4ZPg4ePCgy9rFp0ecssOwYcOcjlDZ7XadPHlSJUqUkM1m82FkWZeUlKSIiAgdPHhQwcHBvg4nTyIHvsX+9z1y4HvkwPfIge+RA9/L7Tkwxig5OVllypRx2denhVPJkiXl7++vo0ePOrUfPXpU4eHhGb4mPDzco/6BgYEKDAx0agsJCcl60DlIcHBwrvwDvZmQA99i//seOfA9cuB75MD3yIHv5eYcFC1a1K1+Pp0cIn/+/GrYsKGWLl3qaLPb7Vq6dKmioqIyfE1UVJRTf0lasmTJdfsDAAAAwI3y+al6MTEx6tWrlxo1aqTGjRtr0qRJOnv2rJ588klJUs+ePVW2bFmNGTNGkjRw4EC1bNlSEyZMUIcOHTR37lxt2rRJn3zyiS83AwAAAMBNzOeFU9euXZWQkKDXXntN8fHxql+/vhYtWqRSpUpJkuLi4uTn978DY02bNtWcOXM0fPhwvfzyy6pataoWLFig2rVr+2oTsl1gYKBGjBiR7hREZB9y4Fvsf98jB75HDnyPHPgeOfC9vJQDmzHuzL0HAAAAAHmXz2+ACwAAAAA5HYUTAAAAALhA4QQAAAAALlA4AQAAAIALFE4+MGbMGN12220qUqSIwsLC1KlTJ+3evdupz4ULFxQdHa0SJUqocOHC6ty5c7ob/z733HNq2LChAgMDVb9+/XTrGTlypGw2W7pHoUKFvLl5uUJ25UCSFi9erCZNmqhIkSIKDQ1V586ddeDAAS9tWe6RnTn48ssvVb9+fRUsWFAVKlTQuHHjvLVZuYoVOfjtt9/UvXt3RUREqECBAqpRo4YmT56cbl0rVqxQgwYNFBgYqCpVqmjWrFne3rxcIbtycOTIET366KO69dZb5efnp0GDBmXH5uUK2ZWDb775RnfffbdCQ0MVHBysqKgoLV68OFu2MSfLrv2/Zs0aNWvWTCVKlFCBAgVUvXp1TZw4MVu2MafLzv8Lrlq7dq3y5ct33f+3cyoKJx9YuXKloqOjtWHDBi1ZskSXLl1S27ZtdfbsWUefwYMH64cfftD8+fO1cuVKHT58WA899FC6sZ566il17do1w/UMGTJER44ccXrUrFlTXbp08dq25RbZlYP9+/erY8eOat26tbZt26bFixfr+PHjGY6T12RXDn7++Wf16NFD/fr1044dO/Thhx9q4sSJ+uCDD7y2bbmFFTnYvHmzwsLC9Pnnn2vnzp165ZVXNGzYMKf9u3//fnXo0EGtWrXStm3bNGjQIPXp04cvjcq+HKSkpCg0NFTDhw9XvXr1snUbc7rsysGqVat0991366efftLmzZvVqlUr3X///dq6dWu2bm9Ok137v1ChQhowYIBWrVqlXbt2afjw4Ro+fDj3AVX25eCqxMRE9ezZU3fddVe2bJ+lDHzu2LFjRpJZuXKlMcaYxMREExAQYObPn+/os2vXLiPJrF+/Pt3rR4wYYerVq+dyPdu2bTOSzKpVqyyL/WbhrRzMnz/f5MuXz6Smpjravv/+e2Oz2czFixet35BczFs56N69u3n44Yed2t577z1Trlw5Y7fbrd2IXO5Gc3DVM888Y1q1auV4/uKLL5patWo59enatatp166dxVuQ+3krB2m1bNnSDBw40NK4bybZkYOratasaUaNGmVN4DeJ7Nz/Dz74oHnsscesCfwm4u0cdO3a1QwfPtzt7685CUeccoDTp09LkooXLy7pStV+6dIltWnTxtGnevXqKl++vNavX5/l9UyfPl233nqr7rjjjhsL+CbkrRw0bNhQfn5+mjlzplJTU3X69Gl99tlnatOmjQICAqzdiFzOWzlISUlRUFCQU1uBAgV06NAhxcbGWhD5zcOqHJw+fdoxhiStX7/eaQxJateu3Q19nt2svJUDuC+7cmC325WcnEyerpFd+3/r1q1at26dWrZsaVHkNw9v5mDmzJn6+++/NWLECC9E7n0UTj5mt9s1aNAgNWvWTLVr15YkxcfHK3/+/AoJCXHqW6pUKcXHx2dpPRcuXNDs2bPVu3fvGw35puPNHFSqVEn/+c9/9PLLLyswMFAhISE6dOiQvvzySys3IdfzZg7atWunb775RkuXLpXdbteePXs0YcIESVeu+8AVVuVg3bp1mjdvnv71r3852uLj41WqVKl0YyQlJen8+fPWbkgu5s0cwD3ZmYPx48frzJkzeuSRRyyLP7fLjv1frlw5BQYGqlGjRoqOjlafPn0s347czJs52Lt3r1566SV9/vnnypcvn9e2wZtyZ9Q3kejoaO3YsUNr1qzx6nq+/fZbJScnq1evXl5dT27kzRzEx8erb9++6tWrl7p3767k5GS99tprevjhh7VkyRLZbDbL15kbeTMHffv21V9//aX77rtPly5dUnBwsAYOHKiRI0fKz4/fjq6yIgc7duxQx44dNWLECLVt29bC6PIGcuB72ZWDOXPmaNSoUfruu+8UFhaW5XXdbLJj/69evVpnzpzRhg0b9NJLL6lKlSrq3r37jYR9U/FWDlJTU/Xoo49q1KhRuvXWW60KN9tROPnQgAEDtHDhQq1atUrlypVztIeHh+vixYtKTEx0qu6PHj2q8PDwLK1r+vTpuu+++9L96pvXeTsHU6ZMUdGiRfXOO+842j7//HNFRERo48aNatKkiSXbkZt5Owc2m01vv/22Ro8erfj4eIWGhmrp0qWSpMqVK1u2HbmZFTn4448/dNddd+lf//qXhg8f7rQsPDw83WyIR48eVXBwsAoUKGD9BuVC3s4BXMuuHMydO1d9+vTR/Pnz053Cmpdl1/6vVKmSJKlOnTo6evSoRo4cSeH0/3kzB8nJydq0aZO2bt2qAQMGSLpydMsYo3z58uk///mPWrdu7d0NtIKvL7LKi+x2u4mOjjZlypQxe/bsSbf86kV4X331laPtzz//zPLkEH///bex2Wzmhx9+sCT+m0F25SAmJsY0btzYqe3w4cNGklm7du2Nb0gult3vg7Qef/xxExUVleXYbxZW5WDHjh0mLCzMvPDCCxmu58UXXzS1a9d2auvevTuTQ5jsy0FaTA7hLDtzMGfOHBMUFGQWLFhg7UbkYr54D1w1atQoU6FChRuK/2aQHTlITU0127dvd3r079/fVKtWzWzfvt2cOXPGOxtnMQonH+jfv78pWrSoWbFihTly5Ijjce7cOUeffv36mfLly5tly5aZTZs2maioqHRf9Pbu3Wu2bt1qnn76aXPrrbearVu3mq1bt5qUlBSnfsOHDzdlypQxly9fzpbtyw2yKwdLly41NpvNjBo1yuzZs8ds3rzZtGvXzlSoUMFpXXlRduUgISHBfPTRR2bXrl1m69at5rnnnjNBQUFm48aN2bq9OZEVOdi+fbsJDQ01jz32mNMYx44dc/T5+++/TcGCBc0LL7xgdu3aZaZMmWL8/f3NokWLsnV7c6LsyoExxvHeaNiwoXn00UfN1q1bzc6dO7NtW3Oq7MrB7NmzTb58+cyUKVOc+iQmJmbr9uY02bX/P/jgA/P999+bPXv2mD179pjp06ebIkWKmFdeeSVbtzcnys7PobRy46x6FE4+ICnDx8yZMx19zp8/b5555hlTrFgxU7BgQfPggw+aI0eOOI3TsmXLDMfZv3+/o09qaqopV66cefnll7Np63KH7MzBF198YSIjI02hQoVMaGioeeCBB8yuXbuyaUtzruzKQUJCgmnSpIkpVKiQKViwoLnrrrvMhg0bsnFLcy4rcjBixIgMx7j2V9zly5eb+vXrm/z585vKlSs7rSMvy84cuNMnL8quHFzvs6pXr17Zt7E5UHbt//fee8/UqlXLFCxY0AQHB5vIyEjz4YcfOt0uJK/Kzs+htHJj4WQzxpjrnMUHAAAAABDTkQMAAACASxROAAAAAOAChRMAAAAAuEDhBAAAAAAuUDgBAAAAgAsUTgAAAADgAoUTAAAAALhA4QQAAAAALlA4AQAAAIALFE4AgFzNGKM2bdqoXbt26ZZ9+OGHCgkJ0aFDh3wQGQDgZkLhBADI1Ww2m2bOnKmNGzfq448/drTv379fL774ot5//32VK1fO0nVeunTJ0vEAADkfhRMAINeLiIjQ5MmTNWTIEO3fv1/GGPXu3Vtt27ZVZGSk2rdvr8KFC6tUqVJ6/PHHdfz4ccdrFy1apObNmyskJEQlSpTQfffdp7/++sux/MCBA7LZbJo3b55atmypoKAgzZ492xebCQDwIZsxxvg6CAAArNCpUyedPn1aDz30kN544w3t3LlTtWrVUp8+fdSzZ0+dP39eQ4cO1eXLl7Vs2TJJ0tdffy2bzaa6devqzJkzeu2113TgwAFt27ZNfn5+OnDggCpVqqSKFStqwoQJioyMVFBQkEqXLu3jrQUAZCcKJwDATePYsWOqVauWTp48qa+//lo7duzQ6tWrtXjxYkefQ4cOKSIiQrt379att96abozjx48rNDRU27dvV+3atR2F06RJkzRw4MDs3BwAQA7CqXoAgJtGWFiYnn76adWoUUOdOnXSb7/9puXLl6tw4cKOR/Xq1SXJcTre3r171b17d1WuXFnBwcGqWLGiJCkuLs5p7EaNGmXrtgAAcpZ8vg4AAAAr5cuXT/nyXfnv7cyZM7r//vv19ttvp+t39VS7+++/XxUqVNC0adNUpkwZ2e121a5dWxcvXnTqX6hQIe8HDwDIsSicAAA3rQYNGujrr79WxYoVHcVUWidOnNDu3bs1bdo03XHHHZKkNWvWZHeYAIBcgFP1AAA3rejoaJ08eVLdu3fXr7/+qr/++kuLFy/Wk08+qdTUVBUrVkwlSpTQJ598on379mnZsmWKiYnxddgAgByIwgkAcNMqU6aM1q5dq9TUVLVt21Z16tTRoEGDFBISIj8/P/n5+Wnu3LnavHmzateurcGDB2vcuHG+DhsAkAMxqx4AAAAAuMARJwAAAABwgcIJAAAAAFygcAIAAAAAFyicAAAAAMAFCicAAAAAcIHCCQAAAABcoHACAAAAABconAAAAADABQonAAAAAHCBwgkAAAAAXKBwAgAAAAAX/h+dLSuuqvKF1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04AAAHXCAYAAACLVgojAAAAOXRFWHRTb2Z0d2FyZQBNYXRwbG90bGliIHZlcnNpb24zLjcuMiwgaHR0cHM6Ly9tYXRwbG90bGliLm9yZy8pXeV/AAAACXBIWXMAAA9hAAAPYQGoP6dpAABX60lEQVR4nO3de5yM9f//8efsWrtOax12rcM6Rc6HRbKISCQVJSFFhU+0CpuSUuiAQqiU4oNvRaSDSsXHx/lcToXkUOwSyzqsXafFzvv3h5/57Ni1M7Ou2dm1j/vtNrebeV/veV+v63rtjHnNdV3vy2aMMQIAAAAAXJefrwMAAAAAgJyOwgkAAAAAXKBwAgAAAAAXKJwAAAAAwAUKJwAAAABwgcIJAAAAAFygcAIAAAAAFyicAAAAAMAFCicAAAAAcIHCCUCuULFiRdlsNtlsNo0cOdLX4dz0Dhw44NjfNptNK1asuOExR44c6RivYsWKNzwe4K7c9Pnx0ksvOWKdP3++19YTHR3tWM+iRYu8th7gZkLhBNzkLl26pPr16zv+gwwICNBvv/2Wrt/hw4cVEhLi6Fe2bFklJiZmf8A5yKZNmzRgwABFRkaqRIkSCggIUOHChVW1alV16tRJEydO1KFDh3wdpse8URTlNNdu4/Ued955pyRp7ty5Tu1ffvnldcceNWqUU9+M3k/Xut76g4KCVKFCBXXr1k2rVq2yavOzVdrtmTVrVravPzcVRa4cPnxY7733niTplltuUefOnR3LLly4oDfeeEM1atRQwYIFVaVKFcXExOj06dPpxvn7779VsGBBhYSE6PDhwxmuKyYmRv7+/pKkl19+WcYYL2wRcHPJ5+sAAHhXQECAZs2apcaNG+vSpUu6fPmy+vTpow0bNjj+05SkZ555xuk/4E8++UQhISE+iNj3EhMT9a9//SvDX3svX76sffv2ad++ffruu++0ePFifq11U9u2bVW4cGFJUtGiRX0cjbNOnTopJCTE8WPBZ599pkceeSTDvp9//rnj3/Xr11e9evWyvN6UlBTFxcUpLi5O8+bN05tvvqlXXnkly+MhY6+88orj861p06Y+jub6xo4dq/Pnz0uSBgwYID+///2+3aNHD33zzTeOH7YOHDigiRMnau3atVq/fr1T32eeeUbnz5/XhAkTVKZMmQzXdcstt6hDhw76/vvvtXXrVn377bd66KGHvLuBQC5H4QTkAfXr19fLL7+sUaNGSbpyJGXixIkaMmSIJGn+/Pn67rvvHP2feOIJdejQwSexXis5OVlFihTJtvWdPXtW7dq10y+//OJoCwkJ0QMPPKCqVavKGKODBw9q/fr12rFjh0djp6amKiUlRQULFrQ67FyhadOmPvvSevfdd6tt27bp2iMiIiRJQUFB6tq1qz7++GNJ0qJFi5SQkKDQ0FCn/uvWrdO+ffscz5944gmPY2nUqJG6du0qu92uvXv36rPPPlNKSook6dVXX9W9996ryMhIj8fNrZKSkhQcHOzVdfTt29er41vh/Pnz+vTTTyVJfn5+ToV7XFycvvnmG0nS+++/r+joaC1cuFD333+/fvnlF61du1Z33HGHJGnOnDlavHixoqKi1K9fv0zX2a1bN33//feSpI8//pjCCXDFAMgTLl68aOrVq2ckGUmmQIECZt++febEiROmVKlSjvayZcuaU6dOGWOMiY+PN8OGDTP16tUzhQsXNoGBgeaWW24xzzzzjImNjU23jq1bt5r+/fubxo0bmzJlypigoCATGBhoypcvbx555BGzevXqdK8ZMWKEY90VKlQwx48fN88884wpW7as8fPzMxMnTjTGGFOhQgVHvxEjRhhjjJkxY4bT9iQmJjqNferUKRMQEODoM3fuXJf7adiwYY7+ksw999zj2B/X2r17t/m///s/p7ZevXo5XtuyZUsTGxtrHnvsMRMWFmZsNpv59ttvHX0PHTpkhgwZYmrXrm0KFSpkAgMDTYUKFUyPHj3Mxo0bncZdsGCBY9ygoCCTkpLiWNa9e3fHssmTJzvaN2zY4LQt8fHxTvsxo0fLli2NMcbs37/fqX358uXmm2++MU2aNDEFChQwISEh5uGHHzZxcXEu9+lV1+Y6rWvzu2nTJtOhQwdTtGhRU6BAAdO8efMM/36u59r4r/7NZOba/ZV2X17Vr18/x/KAgACTkJDgVjxpx+3Vq5fTsmnTpjktf/XVV52We/o+vPZv8PDhw6Zv374mPDzc5M+f31SvXt188sknGcZ54cIF8/7775s77rjDFCtWzAQEBJjw8HDz8MMPm3Xr1jn1bdmyZaZ/S2lznLZ95syZZsGCBSYqKsoUKlTIFC1a1BhjzIkTJ8wLL7xgWrdubSpUqGAKFy5sAgICTFhYmGnTpo359NNPjd1uz3A7r/e4KqPPj7Q2bdpkHn/8cVOxYkUTGBhoChUqZGrVqmViYmLMwYMH0/VPu+29evUye/bsMd26dTMlSpQwgYGBJjIy0ixYsCDDfXw9n3/+uWPMpk2bOi1bs2aNY9muXbuMMcacP3/e0TZ79mxjjDEnT540YWFhJiAgwGzfvt3lOpOTk03+/PmNJOPn5+fR+xnIiyicgDxk69atToVEq1atTM+ePZ2+aPz444/GGGPWrVtnSpYsed0vJEWLFjWrVq1yGv/999/P9EuMzWYzM2fOdHpN2i/TJUuWNNWrV3d6TWaF0/nz502JEiUc7VOmTHEaO21hVaxYMXPhwoVM98/FixdNcHCw4zWlSpUyycnJHu3jtF/mqlatasLDw52252rhtHLlSlOsWLHr7is/Pz8zYcIEx7gnT540fn5+juVr1651LCtXrpyj/eGHH3a0jxs3ztFes2bNdPvRk8KpXbt2GfavWrWqOX/+vFv7xt3CqXHjxk5/p1cfgYGB5o8//nBrXVkpnIwxpkaNGo7XNGrUyGlZSkqKKV68uGP5gw8+6NaYxmReOO3YscNped++fR3LsvI+TPs3WLlyZVO6dOkMX/vvf//b6XXHjh0z9evXz/RvctKkSY7+WS2c7rjjjnTbYIwx27dvz3Q8SebJJ5/McDuv97gqs8Jp4sSJTu+tjPbx8uXLnV6Tdtvr1q1rihQpkuHn3X//+19XfxoOaT+LhwwZ4rQsLi7Osez99983xhjzww8/ONqu/qjQu3dvI8m8/PLLbq+3YcOGjnGu/XwG4IxT9YA8pH79+nrllVccF1AvX77cafmTTz6pe++9V0lJSerUqZOOHz8uSapQoYK6du2qAgUK6KuvvtLOnTt1+vRpde7cWXv37nVcrxIYGKgmTZqofv36KlGihAoXLqzTp09r6dKl+vXXX2WM0fPPP+8Y61rHjx/X8ePH1aZNGzVr1kwJCQkqVarUdbcnKChIffv21dixYyVJ06dP1zPPPONYnvYapUcffVSBgYGZ7p9ff/1VSUlJjufdunVzXJOTFXv37pUkPfTQQ6pXr55iY2NVtGhRJSYm6qGHHtKpU6ckSQUKFNCTTz6p4OBgffHFF4qNjZXdbteQIUPUsGFDtWzZUsWKFVP9+vW1ZcsWSdLq1avVtGlTHThwwGmCitWrV2f471atWkm6cq3HgQMHNHr0aMeyfv366ZZbbpH0v1PXrrV48WLddtttateunZYvX661a9c6tnHBggXq1q1blvfTtX755ReVK1dOPXr00MGDBzVnzhxJV64Hmjx5sqZOnerxmOvWrdP48ePTtbdv3161atVyPO/Vq5deeuklSVdOad21a5dq1KghSVq4cKFOnjzp6JuV0/Qysn79eqfn4eHhkpTl92Faf//9t4KCgtS/f38VKFBAH330keMamnfeeUdPPfWUo+/jjz+ubdu2SZKKFCmiRx99VOXKldPatWu1aNEi2e12DR48WI0aNVKzZs3Uv39/3XfffXrhhRccY3Tt2lWNGjWSdP3r2FavXq2SJUuqW7duKlGihHbu3CnpyulpNWrUUOPGjRUeHq6QkBBduHBBW7du1Q8//CBjjGbOnKl+/fqpcePG6tatm2rXrq3Ro0c73kvXOyXzelatWqWYmBjHxAjly5dX9+7ddebMGc2cOVPnzp1z7ON9+/apWLFi6cb4/fffVaxYMQ0ePFjnz5/XtGnTlJqaKmOMxo0bp7vuusutWNK+X6/uw6siIiLUuXNnff3113ruuef09ttv68iRI5Kkxo0bq2nTplq1apVmzJihKlWq6NVXX3V7H9x2223avHmzIwar/q6Bm5Jv6zYA2e3ixYsmMjIy3a+j5cqVc5zqNnnyZEd7sWLFzIkTJxyvP3PmjAkNDXUsz+h0pt9++818/vnnZvLkyWbcuHHmzTffdFpX2l/I0x6FkGQGDRqUYdzX+8U4NjbW+Pv7O5Zt3rzZGHPlCE3aoxZX2zPz5ZdfOsXy4YcfOi0fOnRohr9Ip/01+tpfwdP+Qn/VxIkTnfr89NNPjmVHjx41hQsXdizr2LGjY9mQIUMc7R06dDDGGPPpp58aSU5H3nbv3m3sdrvT0ZGvv/7aMU5Gp+Fd69o+jRs3NhcvXjTGXPkbCgsLcyyLiYlxuW+Ncf+IU6FChcw///zjWNapUyfHsgYNGri1rmvjv97j2l/Y//nnH6e/p2HDhmUYR1hYmLl06ZJbsRjjfMSlUaNGZty4cebtt982ffr0MYGBgU5HKbZs2WKMyfr78Nq/wbSnjE2aNMlpWVJSkjHmyns2bfuyZcuc4r/33nsdy6490pbZ/syoT3BwcIanGF4VGxtrvvrqK/PBBx+Y8ePHm3HjxpmyZcs6Xv/666879Xd1Gl5mfTp27OhoL1KkiDl69Khj2U8//eQU99Wj38Y4H3FKmzNjjBk0aJBjWfHixa+7nWldvnzZ2Gw2x+vSHlG+6vz58+b111831apVMwUKFDCVK1c2gwYNMomJiSYlJcVxtP7qUa6ff/7ZDBkyxERHR5sPPvgg3anMV6X9fL56xBlAxjjiBOQxV2fZa9SokS5duuRonzZtmuMX4qtHEyTp1KlTKlGixHXHW7dunZ577jlJ0pYtW9SzZ0/HL8jXk9kU3sOHD3drO64qX768Onbs6Lhwetq0afroo4+0YMECx/bVrVtXDRo08Ghc6co0yzeiWLFiio6OTtee9ghDaGio2rdv73geFham9u3bO46Wpe3bqlUrx1GTdevWyRijNWvWSJLuvfderV+/Xvv27dPq1at18eJFx9GRtNNuZ1WfPn0UEBAg6crfUKVKlXTs2DFJcvzab5WOHTs6zQRWrVo1x7+tXte1ypQpo7Zt2+rnn3+WJM2ePVtvvfWWTp06pZ9++snR77HHHlO+fFn7L3TTpk3atGlThstGjhzpmBgiq+/Da7enY8eOjudp9+XVcYsUKeK0Lklq3bp1puu6ET179lT58uXTtZ84cUK9evXSjz/+mOnrrbwFQNr31z333KOwsDDH8/bt2ys0NFQJCQmOvoMGDUo3RlRUlNNkHln5ez1x4oTTdODFixdP1ycoKEivvvpqhkeTXn/9df3555/q2bOnWrdurccee0yzZ8926jN27FitWrVKlSpVcmpP+3d1dVsBZIz7OAF5UN26dRUVFeV4XqFCBd1zzz2O52lPR3Ll6n+058+f13333eeyaJLkmEHsWiVLlsz0y+H1pP3C+MUXX+jcuXNO9+FJezpSZsqWLev0fPfu3U7PO3TooHHjxrk93i233JLhl+u0+zejUxHTtqX94tWiRQvHeKdOndKOHTscp/c0b95czZs3l3Tl9KO0p/3Uq1cvwy9inrj2hrVpT3u02+03NHZ2rGvEiBEyV67rdXpkdFpS2ra4uDitWLFCc+fO1cWLFzPscyPy58+viIgIdenSRcuXL9drr73mWJaV9+G1MtuX0v/2pxXrclf16tUzbO/du7fLokm6/udHVmT1vZhWZvs4bTHkLXv27NHo0aNVsmRJTZgwQQsXLtTs2bMdN7aNj49XvXr1dOjQIcdMqmllR4zAzYIjTkAeldnRlLRfskuXLq2YmJjr9r16TcyqVasc59xL0vPPP6+XXnpJJUuW1Llz51SoUCGXMbnTJyMtW7ZUnTp1tH37dp0+fVoff/yxli5dKunKF9MePXq4Nc5tt92mIkWKKDk5WZL05ZdfavTo0Y7rse644w7dcccdWrhwoWbMmJHl7Um7f48ePZpuedq2tNdUFC5cWI0aNdKGDRskSd9++63+/PNPR2z58uXTrFmzHEecrrp6fdONuHq06aobPRqXU9aVkY4dO6pYsWKOL8qfffaZdu3a5VjeoEED1alTJ8vj9+rVy60bxWblfXgtd/fltYX166+/nuF1iFbI6H1x9uxZLVy40PH8rrvu0ieffKIKFSrI399fjRs31q+//mp5LMWLF3ccOfXkvZiWFX+vxYsXl81mcxQxnhxZffrpp5WSkqJPPvlEJUuWdHz21alTR+3atZN05W8uJiZGy5YtS/f6tMXjtdPvA3BG4QQgnaZNmzqO2CQkJKht27aqW7euUx9jjJYuXeqYVODEiRNOy3v06KGSJUtKktPRH2959tln9a9//UuS9PLLLztO07v//vsdcbgSEBCgZ555Rm+//bYk6fDhw3rsscf02WefWXrvpWv3788//+w4Xe/YsWOO08Su9k2rdevWjsLp/ffflzFGJUuWVPXq1R1Ho/bv3+/0Zeja066u/aJ37tw5i7bs5hAYGKju3bvrww8/lCTNnTvXMaGCdGUSleyQlffhjawrrZIlS6p///7p+u3cuTPdl/p8+fLp8uXLkrL+t3T69GmlpqY6nnfo0EGVK1eWdOXI7++//37d16b9e/Z0/U2bNtWCBQskXbl317Fjxxyn6/38889OR9e8eQ+yfPnyqXz58oqNjZUkHTx40OmsgOuZOXOmVqxYobvuuks9e/aUJMffav78+R39rv477d/xVQcPHnT8++o+B5AxCicA6TzxxBN68803dfz4cV2+fFnNmjVTly5dVKVKFaWkpGj37t1asWKFjh49quXLl6tSpUrprp147LHH1LVrVx04cECfffaZ12Pu0aOHhg4dqlOnTunChQuOdk+/5A4fPlxLlixxzF73zTffaO3aterYsaMqVqyo8+fPp5uN0FO9evXSG2+84Sg2O3furKeeekrBwcGaM2eOzpw5I+nKL9fXXlPRqlUrx4x4V2dba968uWw2m6pWrapSpUrp6NGjOn36tCTJ399fLVq0cBojNDRUAQEBjuLylVde0W+//aaAgADdeeed6Wb0uhlcb1Y9SRmevvTEE084Cqe0Xzbz58+vRx991DtBZhCDp+/DrKpXr57uvvtuLVmyRJI0YMAA/fzzz2rYsKH8/PwUGxurdevWadeuXRoxYoTjtFDpyimuV7/wT5gwQSdOnFCBAgUUGRnp9oxyYWFhCgkJUWJioiTpzTff1LFjx3T58mXNmDEj09PzypYt67gp8axZs1SgQAEVKVJEt9xyix588MFM1zt48GB99913MsYoOTlZt912mx599FGdOXPG6ahy8eLF1atXL7e2JauaNWvm2I9btmxxugFuRhISEvTCCy8oKCjIaabJq7NE/v7779q7d68qV67sKA7TziB5Vdrr7a7eRBfAdfhiRgoAvpd2VqhrZzgzxpi1a9dmev+Yq4+0M7Ldc889Gfa5dpavtDNvZTbTWlruzJyVdtY5SaZ06dLm8uXLHu+b48ePm/vuu8+tWdny589vfv31V8drr7356PWsXLnShISEXHdcPz8/M378+HSvO3funOOGlVcfae/39PDDDzsta9y4cYbrf/DBBzNc77hx44wxrmfeu/YGoO7w5Aa47r7uetydVS+z/wZr1aqVrm/nzp3dWv+1rn0/uCsr78PM/gaXL1/u9Lr9+/c7lh09ejTT+zhdLz+DBw/OsF90dHSG23+9mffGjh2b4Ti1a9d2utfQtfsv7eyDaR9XZ540xrv3cbo2npkzZ7r193WttK9r0aKFy/6PPfaYkWRGjx7t1H7q1CnHLISBgYFOfz/z58936pv2Brg2my3T2Q4BGMPkEAAy1LRpU+3cuVOvvvqqGjZsqODgYPn7+yskJEQNGzbUgAEDtGTJEqejGV9//bUGDRqk0qVLK3/+/KpSpYpGjx6tf//739kSc3R0tPz8/vex1rNnT/n7+3s8TokSJfTDDz9o5cqV6t27t2rUqOHY/uDgYNWqVUvdu3fXtGnTdPjw4SwdoWnRooV27Nih559/XrVq1VLBggWVP39+lS9fXj169NC6dev0/PPPp3tdgQIF1KRJE6e2tL/+X/uL8fWub5o2bZp69eqlUqVKOe0z/I+riSOyQ1beh1kVFhamjRs36qOPPlLr1q1VsmRJ+fv7q1ChQqpevbpjpra0922SpLfeeksDBw5UuXLlsvR+u2ro0KGaMmWKbr31VgUEBCg8PFx9+/bVypUrM72fWnR0tEaOHKnKlStnaabDQYMGaePGjXr88cdVoUIF5c+fXwUKFFCNGjU0ePBgbd++/YZnpXRHly5dVKRIEUnSmjVrMrzm6qr//ve/+vzzz1W7du10R0xDQkK0evVqde7cWUFBQUpKSlL9+vX15Zdf6uGHH3bq+8MPPziuh2zTpk2Gsx0C+B+bMUynAuDmcOHCBYWHhztOU/vzzz/TnUIIADlVdHS04xTR9957T88++6xX19exY0d9//33kqSvvvpKnTt39ur6gNyOwglArrdhwwYlJibq008/1RdffCHpyq+nV6/XAIDc4NChQ6pataouXLigW2+9Vbt27fLaEeG//vpL1apVU2pqqurXr68tW7Zk+wyWQG7D+RkAcr1u3bqpffv2jqIpf/78euedd3wcFQB4ply5co770u3Zs8dxY29vePfddx0zGY4ZM4aiCXADR5wA5HoVK1ZUbGysihQposjISL355pvMDgUAACxF4QQAAAAALnCqHgAAAAC4QOEEAAAAAC54fsODXM5ut+vw4cMqUqQIF0ICAAAAeZgxRsnJySpTpozLWSzzXOF0+PBhRURE+DoMAAAAADnEwYMHVa5cuUz75LnC6epduQ8ePKjg4GAfRwMAAADAV5KSkhQREeGoETKT5wqnq6fnBQcHUzgBAAAAcOsSHiaHAAAAAAAXKJwAAAAAwAUKJwAAAABwgcIJAAAAAFygcAIAAAAAFyicAAAAAMAFCicAAAAAcIHCCQAAAABcoHACAAAAABconAAAAADABQonAAAAAHCBwgkAAAAAXKBwAgAAAAAXKJwAAAAAwAUKJwAAAABwIZ+vAwAAAACQuS83tPZ1CLnSI02WWTYWR5wAAAAAwAUKJwAAAABwgcIJAAAAAFygcAIAAAAAFyicAAAAAMAFCicAAAAAcIHCCQAAAABcoHACAAAAABconAAAAADABQonAAAAAHCBwgkAAAAAXKBwAgAAAAAXfFo4ffTRR6pbt66Cg4MVHBysqKgo/fzzz5m+Zv78+apevbqCgoJUp04d/fTTT9kULQAAAIC8yqeFU7ly5TR27Fht3rxZmzZtUuvWrdWxY0ft3Lkzw/7r1q1T9+7d1bt3b23dulWdOnVSp06dtGPHjmyOHAAAAEBeYjPGGF8HkVbx4sU1btw49e7dO92yrl276uzZs1q4cKGjrUmTJqpfv76mTp3q1vhJSUkqWrSoTp8+reDgYMviBgAAALzlyw2tfR1CrvRIk2WZLvekNshnZWA3IjU1VfPnz9fZs2cVFRWVYZ/169crJibGqa1du3ZasGDBdcdNSUlRSkqK43lSUpIkyW63y26333jgAAAAgLcZm68jyJVcfd/3pB7weeG0fft2RUVF6cKFCypcuLC+/fZb1axZM8O+8fHxKlWqlFNbqVKlFB8ff93xx4wZo1GjRqVrT0hI0IULF24seAAAACAb+F2s6OsQcqVjx45lujw5OdntsXxeOFWrVk3btm3T6dOn9dVXX6lXr15auXLldYsnTw0bNszpKFVSUpIiIiIUGhrKqXoAAADIFez7D/g6hFwpLCws0+VBQUFuj+Xzwil//vyqUqWKJKlhw4b69ddfNXnyZH388cfp+oaHh+vo0aNObUePHlV4ePh1xw8MDFRgYGC6dj8/P/n5MRs7AAAAcgFbjpqWINdw9X3fk3ogx1UOdrvd6ZqktKKiorR06VKntiVLllz3migAAAAAsIJPjzgNGzZM7du3V/ny5ZWcnKw5c+ZoxYoVWrx4sSSpZ8+eKlu2rMaMGSNJGjhwoFq2bKkJEyaoQ4cOmjt3rjZt2qRPPvnEl5sBAAAA4Cbn08Lp2LFj6tmzp44cOaKiRYuqbt26Wrx4se6++25JUlxcnNPhs6ZNm2rOnDkaPny4Xn75ZVWtWlULFixQ7dq1fbUJAAAAAPKAHHcfJ2/jPk4AAADIbbiPU9ZYeR+nHHeNEwAAAADkND6fVQ8AAAA520sr+vk6hFxp7J1TfR0CLMQR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/L5OgAAAIDMtJ07zNch5Er/6TbG1yEANxWOOAEAAACACxROAAAAAOAChRMAAAAAuEDhBAAAAAAuUDgBAAAAgAs+LZzGjBmj2267TUWKFFFYWJg6deqk3bt3Z/qaWbNmyWazOT2CgoKyKWIAAAAAeZFPC6eVK1cqOjpaGzZs0JIlS3Tp0iW1bdtWZ8+ezfR1wcHBOnLkiOMRGxubTREDAAAAyIt8eh+nRYsWOT2fNWuWwsLCtHnzZrVo0eK6r7PZbAoPD/d2eAAAAAAgKYfdAPf06dOSpOLFi2fa78yZM6pQoYLsdrsaNGig0aNHq1atWhn2TUlJUUpKiuN5UlKSJMlut8tut1sUOQAA8BabrwPIpSz9nmPIQlaQA99zlQNPcpRjCie73a5BgwapWbNmql279nX7VatWTTNmzFDdunV1+vRpjR8/Xk2bNtXOnTtVrly5dP3HjBmjUaNGpWtPSEjQhQsXLN0GAABgvQp+Ib4OIVc6duyYZWMVuxxq2Vh5iZU58LtY0bKx8hJXOUhOTnZ7rBxTOEVHR2vHjh1as2ZNpv2ioqIUFRXleN60aVPVqFFDH3/8sd544410/YcNG6aYmBjH86SkJEVERCg0NFTBwcHWbQAAAPCKWHuir0PIlcLCwiwb61S+BMvGykuszIF9/wHLxspLXOXAk0nmckThNGDAAC1cuFCrVq3K8KhRZgICAhQZGal9+/ZluDwwMFCBgYHp2v38/OTnx2zsAADkdMbXAeRSln7PsZGFrCAHvucqB57kyKeVgzFGAwYM0Lfffqtly5apUqVKHo+Rmpqq7du3q3Tp0l6IEAAAAAB8fMQpOjpac+bM0XfffaciRYooPj5eklS0aFEVKFBAktSzZ0+VLVtWY8aMkSS9/vrratKkiapUqaLExESNGzdOsbGx6tOnj8+2AwAAAMDNzePCaf/+/Vq9erViY2N17tw5hYaGKjIyUlFRUR7fiPajjz6SJN15551O7TNnztQTTzwhSYqLi3M6hHbq1Cn17dtX8fHxKlasmBo2bKh169apZs2anm4KAAAAALjF7cJp9uzZmjx5sjZt2qRSpUqpTJkyKlCggE6ePKm//vpLQUFB6tGjh4YOHaoKFSq4NaYxrs/VXLFihdPziRMnauLEie6GDQAAAAA3zK3CKTIyUvnz59cTTzyhr7/+WhEREU7LU1JStH79es2dO1eNGjXShx9+qC5dunglYAAAAADIbm4VTmPHjlW7du2uuzwwMFB33nmn7rzzTr311ls6cOCAVfEBAAAAgM+5VThlVjRdq0SJEipRokSWAwIAAACAnOaGZtX78ccftWLFCqWmpqpZs2bq3LmzVXEBAAAAQI6R5fs4vfrqq3rxxRdls9lkjNHgwYP17LPPWhkbAAAAAOQIbh9x2rRpkxo1auR4Pm/ePP3222+O+y098cQTuvPOO/X+++9bHyUAAAAA+JDbR5z69eunQYMG6dy5c5KkypUra8KECdq9e7e2b9+ujz76SLfeeqvXAgUAAAAAX3G7cNq4caNKly6tBg0a6IcfftCMGTO0detWNW3aVHfccYcOHTqkOXPmeDNWAAAAAPAJt0/V8/f319ChQ9WlSxf1799fhQoV0gcffKAyZcp4Mz4AAAAA8DmPJ4eoXLmyFi9erAcffFAtWrTQlClTvBEXAAAAAOQYbhdOiYmJevHFF3X//fdr+PDhevDBB7Vx40b9+uuvatKkibZv3+7NOAEAAADAZ9wunHr16qWNGzeqQ4cO2r17t/r3768SJUpo1qxZeuutt9S1a1cNHTrUm7ECAAAAgE+4fY3TsmXLtHXrVlWpUkV9+/ZVlSpVHMvuuusubdmyRa+//rpXggQAwFfqTRzh6xBypd8Gj/J1CABgKbePOFWtWlWffPKJ9uzZo6lTp6pChQpOy4OCgjR69GjLAwQAAAAAX3O7cJoxY4aWLVumyMhIzZkzRx999JE34wIAAACAHMPtU/Xq16+vTZs2eTMWAAAAAMiR3DriZIzxdhwAAAAAkGO5VTjVqlVLc+fO1cWLFzPtt3fvXvXv319jx461JDgAAAAAyAncOlXv/fff19ChQ/XMM8/o7rvvVqNGjVSmTBkFBQXp1KlT+uOPP7RmzRrt3LlTAwYMUP/+/b0dNwAAAABkG7cKp7vuukubNm3SmjVrNG/ePM2ePVuxsbE6f/68SpYsqcjISPXs2VM9evRQsWLFvB0zAAAAAGQrtyeHkKTmzZurefPm3ooFAAAAAHIkt6cjBwAAAIC8isIJAAAAAFygcAIAAAAAFyicAAAAAMAFCicAAAAAcMGjWfWustvt2rdvn44dOya73e60rEWLFpYEBgAAAAA5hceF04YNG/Too48qNjZWxhinZTabTampqZYFBwAAAAA5gceFU79+/dSoUSP9+OOPKl26tGw2mzfiAgAAAIAcw+PCae/evfrqq69UpUoVb8QDAAAAADmOx5ND3H777dq3b583YgEAAACAHMnjI07PPvusnn/+ecXHx6tOnToKCAhwWl63bl3LggMAAACAnMDjwqlz586SpKeeesrRZrPZZIxhcggAAAAANyWPC6f9+/d7Iw4AAAAAyLE8LpwqVKjgjTgAAAAAIMfK0g1w//rrL02aNEm7du2SJNWsWVMDBw7ULbfcYmlwAAAAAJATeDyr3uLFi1WzZk398ssvqlu3rurWrauNGzeqVq1aWrJkiTdiBAAAAACf8viI00svvaTBgwdr7Nix6dqHDh2qu+++27LgAAAAACAn8PiI065du9S7d+907U899ZT++OMPS4ICAAAAgJzE48IpNDRU27ZtS9e+bds2hYWFWRETAAAAAOQoHp+q17dvX/3rX//S33//raZNm0qS1q5dq7ffflsxMTGWBwgAAAAAvuZx4fTqq6+qSJEimjBhgoYNGyZJKlOmjEaOHKnnnnvO8gABAAAAwNc8LpxsNpsGDx6swYMHKzk5WZJUpEgRywMDAAAAgJwiS/dxuoqCCQAAAEBe4Fbh1KBBAy1dulTFihVTZGSkbDbbdftu2bLFsuAAAAAAICdwq3Dq2LGjAgMDHf/OrHACAAAAgJuNW4XTiBEjHP8eOXKkt2IBAAAAgBzJ4/s4Va5cWSdOnEjXnpiYqMqVK1sSFAAAAADkJB4XTgcOHFBqamq69pSUFB06dMijscaMGaPbbrtNRYoUUVhYmDp16qTdu3e7fN38+fNVvXp1BQUFqU6dOvrpp588Wi8AAAAAeMLtWfW+//57x78XL16sokWLOp6npqZq6dKlqlSpkkcrX7lypaKjo3Xbbbfp8uXLevnll9W2bVv98ccfKlSoUIavWbdunbp3764xY8bovvvu05w5c9SpUydt2bJFtWvX9mj9AAAAAOAOtwunTp06SbpyH6devXo5LQsICFDFihU1YcIEj1a+aNEip+ezZs1SWFiYNm/erBYtWmT4msmTJ+uee+7RCy+8IEl64403tGTJEn3wwQeaOnVquv4pKSlKSUlxPE9KSpIk2e122e12j+IFAOQ9Hp+aAUmy9P9YpqTKGku/5xiykBXkwPdc5cCTHLldOF0dtFKlSvr1119VsmRJt1firtOnT0uSihcvft0+69evV0xMjFNbu3bttGDBggz7jxkzRqNGjUrXnpCQoAsXLmQ9WABAnlC1YFHXnZDOsWPHLBurgl+IZWPlJVbmoNjlUMvGykuszIHfxYqWjZWXuMpBcnKy22N5fAPc/fv3e/oSt9jtdg0aNEjNmjXL9JS7+Ph4lSpVyqmtVKlSio+Pz7D/sGHDnAqtpKQkRUREKDQ0VMHBwdYEDwBedPsrb/o6hFxn41vDLRtr77nTlo2Vl4SFhVk2Vqw90bKx8hIrc3AqX4JlY+UlVubAvv+AZWPlJa5yEBQU5PZYHhdOknT27FmtXLlScXFxunjxotOy5557LitDKjo6Wjt27NCaNWuy9PrrCQwMdNyDKi0/Pz/5+XECBoCcz/g6gFzIys93TurOGitzwHsgayz9nmMjC1lBDnzPVQ48yZHHhdPWrVt177336ty5czp79qyKFy+u48ePq2DBggoLC8tS4TRgwAAtXLhQq1atUrly5TLtGx4erqNHjzq1HT16VOHh4R6vFwAAAADc4XEZPHjwYN1///06deqUChQooA0bNig2NlYNGzbU+PHjPRrLGKMBAwbo22+/1bJly9yalS8qKkpLly51aluyZImioqI8WjcAAAAAuMvjwmnbtm16/vnn5efnJ39/f6WkpCgiIkLvvPOOXn75ZY/Gio6O1ueff645c+aoSJEiio+PV3x8vM6fP+/o07NnTw0bNszxfODAgVq0aJEmTJigP//8UyNHjtSmTZs0YMAATzcFAAAAANziceEUEBDgOBcwLCxMcXFxkqSiRYvq4MGDHo310Ucf6fTp07rzzjtVunRpx2PevHmOPnFxcTpy5IjjedOmTTVnzhx98sknqlevnr766istWLCAezgBAAAA8BqPr3GKjIzUr7/+qqpVq6ply5Z67bXXdPz4cX322WceFy/GuL7IbcWKFenaunTpoi5duni0LgAAAADIKo+POI0ePVqlS5eWJL311lsqVqyY+vfvr4SEBH3yySeWBwgAAAAAvubRESdjjMLCwhxHlsLCwrRo0SKvBAYAAAAAOYVHR5yMMapSpYrH1zIBAAAAQG7mUeHk5+enqlWr6sSJE96KBwAAAAByHI+vcRo7dqxeeOEF7dixwxvxAAAAAECO4/Gsej179tS5c+dUr1495c+fXwUKFHBafvLkScuCAwAAAICcwOPCaeLEibLZbN6IBQAAAAByJI8LpyeeeMILYQAAAABAzuXxNU7+/v46duxYuvYTJ07I39/fkqAAAAAAICfxuHAyxmTYnpKSovz5899wQAAAAACQ07h9qt57770nSbLZbJo+fboKFy7sWJaamqpVq1apevXq1kcIAAAAAD7mduE0ceJESVeOOE2dOtXptLz8+fOrYsWKmjp1qvURAgAAAICPuV047d+/X5LUqlUrffPNNypWrJjXggIAAACAnMTja5yWL1+uYsWK6eLFi9q9e7cuX77sjbgAAAAAIMfwuHA6f/68evfurYIFC6pWrVqKi4uTJD377LMaO3as5QECAAAAgK95XDi99NJL+u2337RixQoFBQU52tu0aaN58+ZZGhwAAAAA5AQe3wB3wYIFmjdvnpo0aSKbzeZor1Wrlv766y9LgwMAAACAnMDjwikhIUFhYWHp2s+ePetUSAG4Odzx9Bu+DiHXWf3xq74OAQAAWMzjU/UaNWqkH3/80fH8arE0ffp0RUVFWRcZAAAAAOQQHh9xGj16tNq3b68//vhDly9f1uTJk/XHH39o3bp1WrlypTdiBAAAAACf8viIU/PmzbVt2zZdvnxZderU0X/+8x+FhYVp/fr1atiwoTdiBAAAAACf8viIkyTdcsstmjZtmtWxAAAAAECOlKXCyW63a9++fTp27JjsdrvTshYtWlgSGAAAAADkFB4XThs2bNCjjz6q2NhYGWOcltlsNqWmploWHAAAAADkBB4XTv369XPMrFe6dGmmIAcAAABw0/O4cNq7d6+++uorValSxRvxAAAAAECO4/Gserfffrv27dvnjVgAAAAAIEfy+IjTs88+q+eff17x8fGqU6eOAgICnJbXrVvXsuAAAAAAICfwuHDq3LmzJOmpp55ytNlsNhljmBwCAAAAwE3J48Jp//793ogDAAAAAHIsjwunChUqeCMOAAAAAMixPJ4cQpI+++wzNWvWTGXKlFFsbKwkadKkSfruu+8sDQ4AAAAAcgKPC6ePPvpIMTExuvfee5WYmOi4pikkJESTJk2yOj4AAAAA8DmPC6f3339f06ZN0yuvvCJ/f39He6NGjbR9+3ZLgwMAAACAnMDjwmn//v2KjIxM1x4YGKizZ89aEhQAAAAA5CQeF06VKlXStm3b0rUvWrRINWrUsCImAAAAAMhRPJ5VLyYmRtHR0bpw4YKMMfrll1/0xRdfaMyYMZo+fbo3YgQAAAAAn/K4cOrTp48KFCig4cOH69y5c3r00UdVpkwZTZ48Wd26dfNGjAAAAADgUx4XTikpKerUqZN69Oihc+fO6cyZMwoLC/NGbAAAAACQI7h9jVNCQoLat2+vwoULKzg4WE2aNNGRI0comgAAAADc9NwunIYOHapt27bp9ddf1/jx45WYmKg+ffp4MzYAAAAAyBHcPlVvyZIlmjVrltq1aydJuu+++1SjRg2lpKQoMDDQawECAAAAgK+5fcTp8OHDqlevnuN51apVFRgYqCNHjnglMAAAAADIKTy6j5O/v3+658YYSwMCAAAAgJzG7VP1jDG69dZbZbPZHG1nzpxRZGSk/Pz+V3+dPHnS2ggBAAAAwMfcLpxmzpzpzTgAAAAAIMdyu3Dq1auXN+MAAAAAgBzLo2ucrLZq1Srdf//9KlOmjGw2mxYsWJBp/xUrVshms6V7xMfHZ0/AAAAAAPIknxZOZ8+eVb169TRlyhSPXrd7924dOXLE8eAmvAAAAAC8ye1T9byhffv2at++vcevCwsLU0hIiPUBAQAAAEAGfFo4ZVX9+vWVkpKi2rVra+TIkWrWrNl1+6akpCglJcXxPCkpSZJkt9tlt9u9HiuQ26WZSBNusvqzhRR4zsoc+PTUjFzMyhzwHsgaSz+LDFnICnLge65y4EmO3C6chgwZoj59+qh69epuD2610qVLa+rUqWrUqJFSUlI0ffp03Xnnndq4caMaNGiQ4WvGjBmjUaNGpWtPSEjQhQsXvB0ykOtVCi3i6xBynWPHjlk6XpWQYEvHywuszEHVgkUtGysvsTIHFfxCLBsrL7EyB8Uuh1o2Vl5iZQ78Lla0bKy8xFUOkpOT3R7L7cLpu+++08SJE3X77berT58+6tq1qwoVKuT2iqxQrVo1VatWzfG8adOm+uuvvzRx4kR99tlnGb5m2LBhiomJcTxPSkpSRESEQkNDFRzMlxHAlf0J7n+g4Aqrr7vcl5hk6Xh5gZU52HvutGVj5SVW5iDWnmjZWHmJlTk4lS/BsrHyEitzYN9/wLKx8hJXOQgKCnJ7LLcLp71792rVqlWaMWOGBg4cqIEDB6pLly7q06ePmjZt6vYKrda4cWOtWbPmussDAwMVGBiYrt3Pz8/pxr0AMmaMryPIfaz+bCEFnrMyB5zUnTVW5oD3QNZY+llkIwtZQQ58z1UOPMmRR9ls0aKFZs2apfj4eE2ePFl79+5V8+bNVaNGDY0fP15Hjx71ZDhLbNu2TaVLl8729QIAAADIO7JUBhcqVEhPPfWUVq9erT179uihhx7SmDFjVL58eY/GOXPmjLZt26Zt27ZJkvbv369t27YpLi5O0pXT7Hr27OnoP2nSJH333Xfat2+fduzYoUGDBmnZsmWKjo7OymYAAAAAgFtuaFa9s2fPavXq1Vq5cqVOnTrldP2ROzZt2qRWrVo5nl+9FqlXr16aNWuWjhw54iiiJOnixYt6/vnn9c8//6hgwYKqW7eu/vvf/zqNAQAAAABWy1LhtGbNGs2YMUNfffWVjDHq0qWL3n777UynBc/InXfeKZPJBRSzZs1yev7iiy/qxRdfzErIAAAAAJBlbhdOR44c0f/93/9p1qxZ2rNnj5o0aaJ3331X3bp1U+HChb0ZIwAAAAD4lNuFU0REhEqUKKHHH39cvXv3Vo0aNbwZFwAAAADkGG4XTl9++aUeeOAB5ct3Q5dFAQAAAECu4/asepcvX5bd/r+7WRw6dMjp+blz5/TOO+9YGx0AAAAA5ABuF07du3dXYmKi43nNmjV14MABx/Pk5GQNGzbMytgAAAAAIEdw+7y7a2e/y2w2PMAq7R8c5esQcp2fvx3h6xAAAABuOlm6AS4AAAAA5CUUTgAAAADggkdT5C1evFhFixaVJNntdi1dulQ7duyQJKfrnwAAAADgZuJR4dSrVy+n508//bTTc5vNduMRAQAAAEAO43bhlHbqcQAAAADIS7jGCQAAAABcoHACAAAAABconAAAAADABQonAAAAAHCBwgkAAAAAXMhS4ZSYmKjp06dr2LBhOnnypCRpy5Yt+ueffywNDgAAAAByAo/u4yRJv//+u9q0aaOiRYvqwIED6tu3r4oXL65vvvlGcXFx+vTTT70RJwAAAAD4jMdHnGJiYvTEE09o7969CgoKcrTfe++9WrVqlaXBAQAAAEBO4HHh9Ouvv+rpp59O1162bFnFx8dbEhQAAAAA5CQeF06BgYFKSkpK175nzx6FhoZaEhQAAAAA5CQeF04PPPCAXn/9dV26dEmSZLPZFBcXp6FDh6pz586WBwgAAAAAvuZx4TRhwgSdOXNGYWFhOn/+vFq2bKkqVaqoSJEieuutt7wRIwAAAAD4lMez6hUtWlRLlizRmjVr9Pvvv+vMmTNq0KCB2rRp4434AAAAAMDnPC6crmrevLmaN29uZSwAAAAAkCN5XDi99957GbbbbDYFBQWpSpUqatGihfz9/W84OAAAAADICTwunCZOnKiEhASdO3dOxYoVkySdOnVKBQsWVOHChXXs2DFVrlxZy5cvV0REhOUBAwAAAEB283hyiNGjR+u2227T3r17deLECZ04cUJ79uzR7bffrsmTJysuLk7h4eEaPHiwN+IFAAAAgGzn8RGn4cOH6+uvv9Ytt9ziaKtSpYrGjx+vzp076++//9Y777zD1OQAAAAAbhoeH3E6cuSILl++nK798uXLio+PlySVKVNGycnJNx4dAAAAAOQAHhdOrVq10tNPP62tW7c62rZu3ar+/furdevWkqTt27erUqVK1kUJAAAAAD7kceH073//W8WLF1fDhg0VGBiowMBANWrUSMWLF9e///1vSVLhwoU1YcIEy4MFAAAAAF/w+Bqn8PBwLVmyRH/++af27NkjSapWrZqqVavm6NOqVSvrIgQAAAAAH8vyDXCrV6+u6tWrWxkLAAAAAORIWSqcDh06pO+//15xcXG6ePGi07J3333XksAAAAAAIKfwuHBaunSpHnjgAVWuXFl//vmnateurQMHDsgYowYNGngjRp/p0HCgr0PIdX7cPNnXIQAAAACW83hyiGHDhmnIkCHavn27goKC9PXXX+vgwYNq2bKlunTp4o0YAQAAAMCnPC6cdu3apZ49e0qS8uXLp/Pnz6tw4cJ6/fXX9fbbb1seIAAAAAD4mseFU6FChRzXNZUuXVp//fWXY9nx48etiwwAAAAAcgiPr3Fq0qSJ1qxZoxo1aujee+/V888/r+3bt+ubb75RkyZNvBEjAAAAAPiUx4XTu+++qzNnzkiSRo0apTNnzmjevHmqWrUqM+oBAAAAuCl5VDilpqbq0KFDqlu3rqQrp+1NnTrVK4EBAAAAQE7h0TVO/v7+atu2rU6dOuWteAAAAAAgx/F4cojatWvr77//9kYsAAAAAJAjeVw4vfnmmxoyZIgWLlyoI0eOKCkpyekBAAAAADcbjyeHuPfeeyVJDzzwgGw2m6PdGCObzabU1FTrogMAAACAHMDjwmn58uXeiAMAAAAAciyPC6eWLVtatvJVq1Zp3Lhx2rx5s44cOaJvv/1WnTp1yvQ1K1asUExMjHbu3KmIiAgNHz5cTzzxhGUxAQAAAMC1PL7GSZJWr16txx57TE2bNtU///wjSfrss8+0Zs0aj8Y5e/as6tWrpylTprjVf//+/erQoYNatWqlbdu2adCgQerTp48WL17s8TYAAAAAgLs8PuL09ddf6/HHH1ePHj20ZcsWpaSkSJJOnz6t0aNH66effnJ7rPbt26t9+/Zu9586daoqVaqkCRMmSJJq1KihNWvWaOLEiWrXrp1nGwIAAAAAbvK4cHrzzTc1depU9ezZU3PnznW0N2vWTG+++aalwV1r/fr1atOmjVNbu3btNGjQoOu+JiUlxVHcSXLM/Ge322W32zNdX9rJL+AeV/vUU6TAc+TA9yzPgaWj5Q1W5iBLp2bA0hzwHsgaSz+LDFnICnLge65y4EmOPC6cdu/erRYtWqRrL1q0qBITEz0dziPx8fEqVaqUU1upUqWUlJSk8+fPq0CBAuleM2bMGI0aNSpde0JCgi5cuJDp+iKqFr+xgPOgY8eOWTpe+bLBlo6XF1idg0qhRSwdLy+wOgdVQngfeMrKHFQtWNSysfISK3NQwS/EsrHyEitzUOxyqGVj5SVW5sDvYkXLxspLXOUgOTnZ7bE8LpzCw8O1b98+VaxY0al9zZo1qly5sqfDed2wYcMUExPjeJ6UlKSIiAiFhoYqODjzLyMH9570dng3nbCwMEvHi/uHe4N5yuoc7E9w/wMFV1idg32JvA88ZWUO9p47bdlYeYmVOYi1J1o2Vl5iZQ5O5UuwbKy8xMoc2PcfsGysvMRVDoKCgtwey+PCqW/fvho4cKBmzJghm82mw4cPa/369RoyZIheffVVT4fzSHh4uI4ePerUdvToUQUHB2d4tEmSAgMDFRgYmK7dz89Pfn6Zn4BhjMl6sHmUq33qKVLgOXLge5bnwNLR8gYrc2DtiZd5h5U54D2QNZZ+FtnIQlaQA99zlQNPcuRx4fTSSy/Jbrfrrrvu0rlz59SiRQsFBgZqyJAhevbZZz0dziNRUVHpJp9YsmSJoqKivLpeAAAAAHmbx4WTzWbTK6+8ohdeeEH79u3TmTNnVLNmTRUuXNjjlZ85c0b79u1zPN+/f7+2bdum4sWLq3z58ho2bJj++ecfffrpp5Kkfv366YMPPtCLL76op556SsuWLdOXX36pH3/80eN1AwAAAIC7PD5++Pnnn+vcuXPKnz+/atasqcaNG2epaJKkTZs2KTIyUpGRkZKkmJgYRUZG6rXXXpMkHTlyRHFxcY7+lSpV0o8//qglS5aoXr16mjBhgqZPn85U5AAAAAC8yuMjToMHD1a/fv30wAMP6LHHHlO7du3k7++fpZXfeeedmV5HNGvWrAxfs3Xr1iytDwAAAACywuMjTkeOHNHcuXNls9n0yCOPqHTp0oqOjta6deu8ER8AAAAA+JzHhVO+fPl03333afbs2Tp27JgmTpyoAwcOqFWrVrrlllu8ESMAAAAA+JTHp+qlVbBgQbVr106nTp1SbGysdu3aZVVcAAAAAJBjZGly+XPnzmn27Nm69957VbZsWU2aNEkPPvigdu7caXV8AAAAAOBzHh9x6tatmxYuXKiCBQvqkUce0auvvsp9lAAAAADc1DwunPz9/fXll19mOJvejh07VLt2bcuCAwAAAICcwOPCafbs2U7Pk5OT9cUXX2j69OnavHmzUlNTLQsOAAAAAHKCLF3jJEmrVq1Sr169VLp0aY0fP16tW7fWhg0brIwNAAAAAHIEj444xcfHa9asWfr3v/+tpKQkPfLII0pJSdGCBQtUs2ZNb8UIAAAAAD7l9hGn+++/X9WqVdPvv/+uSZMm6fDhw3r//fe9GRsAAAAA5AhuH3H6+eef9dxzz6l///6qWrWqN2MCAAAAgBzF7SNOa9asUXJysho2bKjbb79dH3zwgY4fP+7N2AAAAAAgR3C7cGrSpImmTZumI0eO6Omnn9bcuXNVpkwZ2e12LVmyRMnJyd6MEwAAAAB8xuNZ9QoVKqSnnnpKa9as0fbt2/X8889r7NixCgsL0wMPPOCNGAEAAADAp7I8HbkkVatWTe+8844OHTqkL774wqqYAAAAACBHuaHC6Sp/f3916tRJ33//vRXDAQAAAECOYknhBAAAAAA3Mw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ct++sWbNks9mcHkFBQdkYLQAAAIC8xueF07x58xQTE6MRI0Zoy5Ytqlevntq1a6djx45d9zXBwcE6cuSI4xEbG5uNEQMAAADIa/L5OoB3331Xffv21ZNPPilJmjp1qn788UfNmDFDL730UoavsdlsCg8Pd2v8lJQUpaSkOJ4nJSVJkux2u+x2e6avtdlsbq0D/+Nqn3qKFHiOHPie5TmwdLS8wcoc+PwXxlzKyhzwHsgaSz+LDFnICnLge65y4EmOfFo4Xbx4UZs3b9awYcMcbX5+fmrTpo3Wr19/3dedOXNGFSpUkN1uV4MGDTR69GjVqlUrw75jxozRqFGj0rUnJCTowoULmcYXUbW4m1uCqzI7UpgV5csGWzpeXmB1DiqFFrF0vLzA6hxUCeF94Ckrc1C1YFHLxspLrMxBBb8Qy8bKS6zMQbHLoZaNlZdYmQO/ixUtGysvcZWD5ORkt8fyaeF0/PhxpaamqlSpUk7tpUqV0p9//pnha6pVq6YZM2aobt26On36tMaPH6+mTZtq586dKleuXLr+w4YNU0xMjON5UlKSIiIiFBoaquDgzL+MHNx7MgtblbeFhYVZOl7cP0mWjpcXWJ2D/Qnuf6DgCqtzsC+R94GnrMzB3nOnLRsrL7EyB7H2RMvGykuszMGpfAmWjZWXWJkD+/4Dlo2Vl7jKgSdzJfj8VD1PRUVFKSoqyvG8adOmqlGjhj7++GO98cYb6foHBgYqMDAwXbufn5/8/DI/AcMYc+MB5zGu9qmnSIHnyIHvWZ4DS0fLG6zMgbUnXuYdVuaA90DWWPpZZCMLWUEOfM9VDjzJkU9P3S5ZsqT8/f119OhRp/ajR4+6fQ1TQECAIiMjtW/fPm+ECAAAAAC+LZzy58+vhg0baunSpY42u92upUuXOh1Vykxqaqq2b9+u0qVLeytMAAAAAHmcz0/Vi4mJUa9evdSoUSM1btxYkyZN0tmzZx2z7PXs2VNly5bVmDFjJEmvv/66mjRpoipVqigxMVHjxo1TbGys+vTp48vNAAAAAHAT83nh1LVrVyUkJOi1115TfHy86tevr0WLFjkmjIiLi3M69/DUqVPq27ev4uPjVaxYMTVs2FDr1q1TzZo1fbUJAAAAAG5yPi+cJGnAgAEaMGBAhstWrFjh9HzixImaOHFiNkQFAAAAAFdwXz8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k2n/+/PmqXr26goKCVKdOHf3000/ZFCkAAACAvMjnhdO8efMUExOjESNGaMuWLapXr57atWunY8eOZdh/3bp16t69u3r37q2tW7eqU6dO6tSpk3bs2JHNkQMAAADIK3xeOL377rvq27evnnzySdWsWVNTp05VwYIFNWPGjAz7T548Wffcc49eeOEF1ahRQ2+88YYaNGigDz74IJsjBwAAAJBX5PPlyi9evKjNmzdr2LBhjjY/Pz+1adNG69evz/A169evV0xMjFNbu3bttGDBggz7p6SkKCUlxfH89OnTkqTExETZ7fZM47tsv+jOZiCNxMRES8e7fPmCpePlBVbnIPUSOfCU1Tmwp5ADT1mZA3MhxXUnpGNlDlLPkYOssDIHKWcuWTZWXmJlDs6dSbVsrLzEVQ6SkpIkScYY14MZH/rnn3+MJLNu3Tqn9hdeeME0btw4w9cEBASYOXPmOLVNmTLFhIWFZdh/xIgRRhIPHjx48ODBgwcPHjx4ZPg4ePCgy9rFp0ecssOwYcOcjlDZ7XadPHlSJUqUkM1m82FkWZeUlKSIiAgdPHhQwcHBvg4nTyIHvsX+9z1y4HvkwPfIge+RA9/L7Tkwxig5OVllypRx2denhVPJkiXl7++vo0ePOrUfPXpU4eHhGb4mPDzco/6BgYEKDAx0agsJCcl60DlIcHBwrvwDvZmQA99i//seOfA9cuB75MD3yIHv5eYcFC1a1K1+Pp0cIn/+/GrYsKGWLl3qaLPb7Vq6dKmioqIyfE1UVJRTf0lasmTJdfsDAAAAwI3y+al6MTEx6tWrlxo1aqTGjRtr0qRJOnv2rJ588klJUs+ePVW2bFmNGTNGkjRw4EC1bNlSEyZMUIcOHTR37lxt2rRJn3zyiS83AwAAAMBNzOeFU9euXZWQkKDXXntN8fHxql+/vhYtWqRSpUpJkuLi4uTn978DY02bNtWcOXM0fPhwvfzyy6pataoWLFig2rVr+2oTsl1gYKBGjBiR7hREZB9y4Fvsf98jB75HDnyPHPgeOfC9vJQDmzHuzL0HAAAAAHmXz2+ACwAAAAA5HYUTAAAAALhA4QQAAAAALlA4AQAAAIALFE4+MGbMGN12220qUqSIwsLC1KlTJ+3evdupz4ULFxQdHa0SJUqocOHC6ty5c7ob/z733HNq2LChAgMDVb9+/XTrGTlypGw2W7pHoUKFvLl5uUJ25UCSFi9erCZNmqhIkSIKDQ1V586ddeDAAS9tWe6RnTn48ssvVb9+fRUsWFAVKlTQuHHjvLVZuYoVOfjtt9/UvXt3RUREqECBAqpRo4YmT56cbl0rVqxQgwYNFBgYqCpVqmjWrFne3rxcIbtycOTIET366KO69dZb5efnp0GDBmXH5uUK2ZWDb775RnfffbdCQ0MVHBysqKgoLV68OFu2MSfLrv2/Zs0aNWvWTCVKlFCBAgVUvXp1TZw4MVu2MafLzv8Lrlq7dq3y5ct33f+3cyoKJx9YuXKloqOjtWHDBi1ZskSXLl1S27ZtdfbsWUefwYMH64cfftD8+fO1cuVKHT58WA899FC6sZ566il17do1w/UMGTJER44ccXrUrFlTXbp08dq25RbZlYP9+/erY8eOat26tbZt26bFixfr+PHjGY6T12RXDn7++Wf16NFD/fr1044dO/Thhx9q4sSJ+uCDD7y2bbmFFTnYvHmzwsLC9Pnnn2vnzp165ZVXNGzYMKf9u3//fnXo0EGtWrXStm3bNGjQIPXp04cvjcq+HKSkpCg0NFTDhw9XvXr1snUbc7rsysGqVat0991366efftLmzZvVqlUr3X///dq6dWu2bm9Ok137v1ChQhowYIBWrVqlXbt2afjw4Ro+fDj3AVX25eCqxMRE9ezZU3fddVe2bJ+lDHzu2LFjRpJZuXKlMcaYxMREExAQYObPn+/os2vXLiPJrF+/Pt3rR4wYYerVq+dyPdu2bTOSzKpVqyyL/WbhrRzMnz/f5MuXz6Smpjravv/+e2Oz2czFixet35BczFs56N69u3n44Yed2t577z1Trlw5Y7fbrd2IXO5Gc3DVM888Y1q1auV4/uKLL5patWo59enatatp166dxVuQ+3krB2m1bNnSDBw40NK4bybZkYOratasaUaNGmVN4DeJ7Nz/Dz74oHnsscesCfwm4u0cdO3a1QwfPtzt7685CUeccoDTp09LkooXLy7pStV+6dIltWnTxtGnevXqKl++vNavX5/l9UyfPl233nqr7rjjjhsL+CbkrRw0bNhQfn5+mjlzplJTU3X69Gl99tlnatOmjQICAqzdiFzOWzlISUlRUFCQU1uBAgV06NAhxcbGWhD5zcOqHJw+fdoxhiStX7/eaQxJateu3Q19nt2svJUDuC+7cmC325WcnEyerpFd+3/r1q1at26dWrZsaVHkNw9v5mDmzJn6+++/NWLECC9E7n0UTj5mt9s1aNAgNWvWTLVr15YkxcfHK3/+/AoJCXHqW6pUKcXHx2dpPRcuXNDs2bPVu3fvGw35puPNHFSqVEn/+c9/9PLLLyswMFAhISE6dOiQvvzySys3IdfzZg7atWunb775RkuXLpXdbteePXs0YcIESVeu+8AVVuVg3bp1mjdvnv71r3852uLj41WqVKl0YyQlJen8+fPWbkgu5s0cwD3ZmYPx48frzJkzeuSRRyyLP7fLjv1frlw5BQYGqlGjRoqOjlafPn0s347czJs52Lt3r1566SV9/vnnypcvn9e2wZtyZ9Q3kejoaO3YsUNr1qzx6nq+/fZbJScnq1evXl5dT27kzRzEx8erb9++6tWrl7p3767k5GS99tprevjhh7VkyRLZbDbL15kbeTMHffv21V9//aX77rtPly5dUnBwsAYOHKiRI0fKz4/fjq6yIgc7duxQx44dNWLECLVt29bC6PIGcuB72ZWDOXPmaNSoUfruu+8UFhaW5XXdbLJj/69evVpnzpzRhg0b9NJLL6lKlSrq3r37jYR9U/FWDlJTU/Xoo49q1KhRuvXWW60KN9tROPnQgAEDtHDhQq1atUrlypVztIeHh+vixYtKTEx0qu6PHj2q8PDwLK1r+vTpuu+++9L96pvXeTsHU6ZMUdGiRfXOO+842j7//HNFRERo48aNatKkiSXbkZt5Owc2m01vv/22Ro8erfj4eIWGhmrp0qWSpMqVK1u2HbmZFTn4448/dNddd+lf//qXhg8f7rQsPDw83WyIR48eVXBwsAoUKGD9BuVC3s4BXMuuHMydO1d9+vTR/Pnz053Cmpdl1/6vVKmSJKlOnTo6evSoRo4cSeH0/3kzB8nJydq0aZO2bt2qAQMGSLpydMsYo3z58uk///mPWrdu7d0NtIKvL7LKi+x2u4mOjjZlypQxe/bsSbf86kV4X331laPtzz//zPLkEH///bex2Wzmhx9+sCT+m0F25SAmJsY0btzYqe3w4cNGklm7du2Nb0gult3vg7Qef/xxExUVleXYbxZW5WDHjh0mLCzMvPDCCxmu58UXXzS1a9d2auvevTuTQ5jsy0FaTA7hLDtzMGfOHBMUFGQWLFhg7UbkYr54D1w1atQoU6FChRuK/2aQHTlITU0127dvd3r079/fVKtWzWzfvt2cOXPGOxtnMQonH+jfv78pWrSoWbFihTly5Ijjce7cOUeffv36mfLly5tly5aZTZs2maioqHRf9Pbu3Wu2bt1qnn76aXPrrbearVu3mq1bt5qUlBSnfsOHDzdlypQxly9fzpbtyw2yKwdLly41NpvNjBo1yuzZs8ds3rzZtGvXzlSoUMFpXXlRduUgISHBfPTRR2bXrl1m69at5rnnnjNBQUFm48aN2bq9OZEVOdi+fbsJDQ01jz32mNMYx44dc/T5+++/TcGCBc0LL7xgdu3aZaZMmWL8/f3NokWLsnV7c6LsyoExxvHeaNiwoXn00UfN1q1bzc6dO7NtW3Oq7MrB7NmzTb58+cyUKVOc+iQmJmbr9uY02bX/P/jgA/P999+bPXv2mD179pjp06ebIkWKmFdeeSVbtzcnys7PobRy46x6FE4+ICnDx8yZMx19zp8/b5555hlTrFgxU7BgQfPggw+aI0eOOI3TsmXLDMfZv3+/o09qaqopV66cefnll7Np63KH7MzBF198YSIjI02hQoVMaGioeeCBB8yuXbuyaUtzruzKQUJCgmnSpIkpVKiQKViwoLnrrrvMhg0bsnFLcy4rcjBixIgMx7j2V9zly5eb+vXrm/z585vKlSs7rSMvy84cuNMnL8quHFzvs6pXr17Zt7E5UHbt//fee8/UqlXLFCxY0AQHB5vIyEjz4YcfOt0uJK/Kzs+htHJj4WQzxpjrnMUHAAAAABDTkQMAAACASxROAAAAAOAChRMAAAAAuEDhBAAAAAAuUDgBAAAAgAsUTgAAAADgAoUTAAAAALhA4QQAAAAALlA4AQAAAIALFE4AgFzNGKM2bdqoXbt26ZZ9+OGHCgkJ0aFDh3wQGQDgZkLhBADI1Ww2m2bOnKmNGzfq448/drTv379fL774ot5//32VK1fO0nVeunTJ0vEAADkfhRMAINeLiIjQ5MmTNWTIEO3fv1/GGPXu3Vtt27ZVZGSk2rdvr8KFC6tUqVJ6/PHHdfz4ccdrFy1apObNmyskJEQlSpTQfffdp7/++sux/MCBA7LZbJo3b55atmypoKAgzZ492xebCQDwIZsxxvg6CAAArNCpUyedPn1aDz30kN544w3t3LlTtWrVUp8+fdSzZ0+dP39eQ4cO1eXLl7Vs2TJJ0tdffy2bzaa6devqzJkzeu2113TgwAFt27ZNfn5+OnDggCpVqqSKFStqwoQJioyMVFBQkEqXLu3jrQUAZCcKJwDATePYsWOqVauWTp48qa+//lo7duzQ6tWrtXjxYkefQ4cOKSIiQrt379att96abozjx48rNDRU27dvV+3atR2F06RJkzRw4MDs3BwAQA7CqXoAgJtGWFiYnn76adWoUUOdOnXSb7/9puXLl6tw4cKOR/Xq1SXJcTre3r171b17d1WuXFnBwcGqWLGiJCkuLs5p7EaNGmXrtgAAcpZ8vg4AAAAr5cuXT/nyXfnv7cyZM7r//vv19ttvp+t39VS7+++/XxUqVNC0adNUpkwZ2e121a5dWxcvXnTqX6hQIe8HDwDIsSicAAA3rQYNGujrr79WxYoVHcVUWidOnNDu3bs1bdo03XHHHZKkNWvWZHeYAIBcgFP1AAA3rejoaJ08eVLdu3fXr7/+qr/++kuLFy/Wk08+qdTUVBUrVkwlSpTQJ598on379mnZsmWKiYnxddgAgByIwgkAcNMqU6aM1q5dq9TUVLVt21Z16tTRoEGDFBISIj8/P/n5+Wnu3LnavHmzateurcGDB2vcuHG+DhsAkAMxqx4AAAAAuMARJwAAAABwgcIJAAAAAFygcAIAAAAAFyicAAAAAMAFCicAAAAAcIHCCQAAAABcoHACAAAAABconAAAAADABQonAAAAAHCBwgkAAAAAXKBwAgAAAAAX/h+dLSuuqvKF1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A04AAAHXCAYAAACLVgojAAAAOXRFWHRTb2Z0d2FyZQBNYXRwbG90bGliIHZlcnNpb24zLjcuMiwgaHR0cHM6Ly9tYXRwbG90bGliLm9yZy8pXeV/AAAACXBIWXMAAA9hAAAPYQGoP6dpAABX60lEQVR4nO3de5yM9f//8efsWrtOax12rcM6Rc6HRbKISCQVJSFFhU+0CpuSUuiAQqiU4oNvRaSDSsXHx/lcToXkUOwSyzqsXafFzvv3h5/57Ni1M7Ou2dm1j/vtNrebeV/veV+v63rtjHnNdV3vy2aMMQIAAAAAXJefrwMAAAAAgJyOwgkAAAAAXKBwAgAAAAAXKJwAAAAAwAUKJwAAAABwgcIJAAAAAFygcAIAAAAAFyicAAAAAMAFCicAAAAAcIHCCUCuULFiRdlsNtlsNo0cOdLX4dz0Dhw44NjfNptNK1asuOExR44c6RivYsWKNzwe4K7c9Pnx0ksvOWKdP3++19YTHR3tWM+iRYu8th7gZkLhBNzkLl26pPr16zv+gwwICNBvv/2Wrt/hw4cVEhLi6Fe2bFklJiZmf8A5yKZNmzRgwABFRkaqRIkSCggIUOHChVW1alV16tRJEydO1KFDh3wdpse8URTlNNdu4/Ued955pyRp7ty5Tu1ffvnldcceNWqUU9+M3k/Xut76g4KCVKFCBXXr1k2rVq2yavOzVdrtmTVrVravPzcVRa4cPnxY7733niTplltuUefOnR3LLly4oDfeeEM1atRQwYIFVaVKFcXExOj06dPpxvn7779VsGBBhYSE6PDhwxmuKyYmRv7+/pKkl19+WcYYL2wRcHPJ5+sAAHhXQECAZs2apcaNG+vSpUu6fPmy+vTpow0bNjj+05SkZ555xuk/4E8++UQhISE+iNj3EhMT9a9//SvDX3svX76sffv2ad++ffruu++0ePFifq11U9u2bVW4cGFJUtGiRX0cjbNOnTopJCTE8WPBZ599pkceeSTDvp9//rnj3/Xr11e9evWyvN6UlBTFxcUpLi5O8+bN05tvvqlXXnkly+MhY6+88orj861p06Y+jub6xo4dq/Pnz0uSBgwYID+///2+3aNHD33zzTeOH7YOHDigiRMnau3atVq/fr1T32eeeUbnz5/XhAkTVKZMmQzXdcstt6hDhw76/vvvtXXrVn377bd66KGHvLuBQC5H4QTkAfXr19fLL7+sUaNGSbpyJGXixIkaMmSIJGn+/Pn67rvvHP2feOIJdejQwSexXis5OVlFihTJtvWdPXtW7dq10y+//OJoCwkJ0QMPPKCqVavKGKODBw9q/fr12rFjh0djp6amKiUlRQULFrQ67FyhadOmPvvSevfdd6tt27bp2iMiIiRJQUFB6tq1qz7++GNJ0qJFi5SQkKDQ0FCn/uvWrdO+ffscz5944gmPY2nUqJG6du0qu92uvXv36rPPPlNKSook6dVXX9W9996ryMhIj8fNrZKSkhQcHOzVdfTt29er41vh/Pnz+vTTTyVJfn5+ToV7XFycvvnmG0nS+++/r+joaC1cuFD333+/fvnlF61du1Z33HGHJGnOnDlavHixoqKi1K9fv0zX2a1bN33//feSpI8//pjCCXDFAMgTLl68aOrVq2ckGUmmQIECZt++febEiROmVKlSjvayZcuaU6dOGWOMiY+PN8OGDTP16tUzhQsXNoGBgeaWW24xzzzzjImNjU23jq1bt5r+/fubxo0bmzJlypigoCATGBhoypcvbx555BGzevXqdK8ZMWKEY90VKlQwx48fN88884wpW7as8fPzMxMnTjTGGFOhQgVHvxEjRhhjjJkxY4bT9iQmJjqNferUKRMQEODoM3fuXJf7adiwYY7+ksw999zj2B/X2r17t/m///s/p7ZevXo5XtuyZUsTGxtrHnvsMRMWFmZsNpv59ttvHX0PHTpkhgwZYmrXrm0KFSpkAgMDTYUKFUyPHj3Mxo0bncZdsGCBY9ygoCCTkpLiWNa9e3fHssmTJzvaN2zY4LQt8fHxTvsxo0fLli2NMcbs37/fqX358uXmm2++MU2aNDEFChQwISEh5uGHHzZxcXEu9+lV1+Y6rWvzu2nTJtOhQwdTtGhRU6BAAdO8efMM/36u59r4r/7NZOba/ZV2X17Vr18/x/KAgACTkJDgVjxpx+3Vq5fTsmnTpjktf/XVV52We/o+vPZv8PDhw6Zv374mPDzc5M+f31SvXt188sknGcZ54cIF8/7775s77rjDFCtWzAQEBJjw8HDz8MMPm3Xr1jn1bdmyZaZ/S2lznLZ95syZZsGCBSYqKsoUKlTIFC1a1BhjzIkTJ8wLL7xgWrdubSpUqGAKFy5sAgICTFhYmGnTpo359NNPjd1uz3A7r/e4KqPPj7Q2bdpkHn/8cVOxYkUTGBhoChUqZGrVqmViYmLMwYMH0/VPu+29evUye/bsMd26dTMlSpQwgYGBJjIy0ixYsCDDfXw9n3/+uWPMpk2bOi1bs2aNY9muXbuMMcacP3/e0TZ79mxjjDEnT540YWFhJiAgwGzfvt3lOpOTk03+/PmNJOPn5+fR+xnIiyicgDxk69atToVEq1atTM+ePZ2+aPz444/GGGPWrVtnSpYsed0vJEWLFjWrVq1yGv/999/P9EuMzWYzM2fOdHpN2i/TJUuWNNWrV3d6TWaF0/nz502JEiUc7VOmTHEaO21hVaxYMXPhwoVM98/FixdNcHCw4zWlSpUyycnJHu3jtF/mqlatasLDw52252rhtHLlSlOsWLHr7is/Pz8zYcIEx7gnT540fn5+juVr1651LCtXrpyj/eGHH3a0jxs3ztFes2bNdPvRk8KpXbt2GfavWrWqOX/+vFv7xt3CqXHjxk5/p1cfgYGB5o8//nBrXVkpnIwxpkaNGo7XNGrUyGlZSkqKKV68uGP5gw8+6NaYxmReOO3YscNped++fR3LsvI+TPs3WLlyZVO6dOkMX/vvf//b6XXHjh0z9evXz/RvctKkSY7+WS2c7rjjjnTbYIwx27dvz3Q8SebJJ5/McDuv97gqs8Jp4sSJTu+tjPbx8uXLnV6Tdtvr1q1rihQpkuHn3X//+19XfxoOaT+LhwwZ4rQsLi7Osez99983xhjzww8/ONqu/qjQu3dvI8m8/PLLbq+3YcOGjnGu/XwG4IxT9YA8pH79+nrllVccF1AvX77cafmTTz6pe++9V0lJSerUqZOOHz8uSapQoYK6du2qAgUK6KuvvtLOnTt1+vRpde7cWXv37nVcrxIYGKgmTZqofv36KlGihAoXLqzTp09r6dKl+vXXX2WM0fPPP+8Y61rHjx/X8ePH1aZNGzVr1kwJCQkqVarUdbcnKChIffv21dixYyVJ06dP1zPPPONYnvYapUcffVSBgYGZ7p9ff/1VSUlJjufdunVzXJOTFXv37pUkPfTQQ6pXr55iY2NVtGhRJSYm6qGHHtKpU6ckSQUKFNCTTz6p4OBgffHFF4qNjZXdbteQIUPUsGFDtWzZUsWKFVP9+vW1ZcsWSdLq1avVtGlTHThwwGmCitWrV2f471atWkm6cq3HgQMHNHr0aMeyfv366ZZbbpH0v1PXrrV48WLddtttateunZYvX661a9c6tnHBggXq1q1blvfTtX755ReVK1dOPXr00MGDBzVnzhxJV64Hmjx5sqZOnerxmOvWrdP48ePTtbdv3161atVyPO/Vq5deeuklSVdOad21a5dq1KghSVq4cKFOnjzp6JuV0/Qysn79eqfn4eHhkpTl92Faf//9t4KCgtS/f38VKFBAH330keMamnfeeUdPPfWUo+/jjz+ubdu2SZKKFCmiRx99VOXKldPatWu1aNEi2e12DR48WI0aNVKzZs3Uv39/3XfffXrhhRccY3Tt2lWNGjWSdP3r2FavXq2SJUuqW7duKlGihHbu3CnpyulpNWrUUOPGjRUeHq6QkBBduHBBW7du1Q8//CBjjGbOnKl+/fqpcePG6tatm2rXrq3Ro0c73kvXOyXzelatWqWYmBjHxAjly5dX9+7ddebMGc2cOVPnzp1z7ON9+/apWLFi6cb4/fffVaxYMQ0ePFjnz5/XtGnTlJqaKmOMxo0bp7vuusutWNK+X6/uw6siIiLUuXNnff3113ruuef09ttv68iRI5Kkxo0bq2nTplq1apVmzJihKlWq6NVXX3V7H9x2223avHmzIwar/q6Bm5Jv6zYA2e3ixYsmMjIy3a+j5cqVc5zqNnnyZEd7sWLFzIkTJxyvP3PmjAkNDXUsz+h0pt9++818/vnnZvLkyWbcuHHmzTffdFpX2l/I0x6FkGQGDRqUYdzX+8U4NjbW+Pv7O5Zt3rzZGHPlCE3aoxZX2zPz5ZdfOsXy4YcfOi0fOnRohr9Ip/01+tpfwdP+Qn/VxIkTnfr89NNPjmVHjx41hQsXdizr2LGjY9mQIUMc7R06dDDGGPPpp58aSU5H3nbv3m3sdrvT0ZGvv/7aMU5Gp+Fd69o+jRs3NhcvXjTGXPkbCgsLcyyLiYlxuW+Ncf+IU6FChcw///zjWNapUyfHsgYNGri1rmvjv97j2l/Y//nnH6e/p2HDhmUYR1hYmLl06ZJbsRjjfMSlUaNGZty4cebtt982ffr0MYGBgU5HKbZs2WKMyfr78Nq/wbSnjE2aNMlpWVJSkjHmyns2bfuyZcuc4r/33nsdy6490pbZ/syoT3BwcIanGF4VGxtrvvrqK/PBBx+Y8ePHm3HjxpmyZcs6Xv/666879Xd1Gl5mfTp27OhoL1KkiDl69Khj2U8//eQU99Wj38Y4H3FKmzNjjBk0aJBjWfHixa+7nWldvnzZ2Gw2x+vSHlG+6vz58+b111831apVMwUKFDCVK1c2gwYNMomJiSYlJcVxtP7qUa6ff/7ZDBkyxERHR5sPPvgg3anMV6X9fL56xBlAxjjiBOQxV2fZa9SokS5duuRonzZtmuMX4qtHEyTp1KlTKlGixHXHW7dunZ577jlJ0pYtW9SzZ0/HL8jXk9kU3sOHD3drO64qX768Onbs6Lhwetq0afroo4+0YMECx/bVrVtXDRo08Ghc6co0yzeiWLFiio6OTtee9ghDaGio2rdv73geFham9u3bO46Wpe3bqlUrx1GTdevWyRijNWvWSJLuvfderV+/Xvv27dPq1at18eJFx9GRtNNuZ1WfPn0UEBAg6crfUKVKlXTs2DFJcvzab5WOHTs6zQRWrVo1x7+tXte1ypQpo7Zt2+rnn3+WJM2ePVtvvfWWTp06pZ9++snR77HHHlO+fFn7L3TTpk3atGlThstGjhzpmBgiq+/Da7enY8eOjudp9+XVcYsUKeK0Lklq3bp1puu6ET179lT58uXTtZ84cUK9evXSjz/+mOnrrbwFQNr31z333KOwsDDH8/bt2ys0NFQJCQmOvoMGDUo3RlRUlNNkHln5ez1x4oTTdODFixdP1ycoKEivvvpqhkeTXn/9df3555/q2bOnWrdurccee0yzZ8926jN27FitWrVKlSpVcmpP+3d1dVsBZIz7OAF5UN26dRUVFeV4XqFCBd1zzz2O52lPR3Ll6n+058+f13333eeyaJLkmEHsWiVLlsz0y+H1pP3C+MUXX+jcuXNO9+FJezpSZsqWLev0fPfu3U7PO3TooHHjxrk93i233JLhl+u0+zejUxHTtqX94tWiRQvHeKdOndKOHTscp/c0b95czZs3l3Tl9KO0p/3Uq1cvwy9inrj2hrVpT3u02+03NHZ2rGvEiBEyV67rdXpkdFpS2ra4uDitWLFCc+fO1cWLFzPscyPy58+viIgIdenSRcuXL9drr73mWJaV9+G1MtuX0v/2pxXrclf16tUzbO/du7fLokm6/udHVmT1vZhWZvs4bTHkLXv27NHo0aNVsmRJTZgwQQsXLtTs2bMdN7aNj49XvXr1dOjQIcdMqmllR4zAzYIjTkAeldnRlLRfskuXLq2YmJjr9r16TcyqVasc59xL0vPPP6+XXnpJJUuW1Llz51SoUCGXMbnTJyMtW7ZUnTp1tH37dp0+fVoff/yxli5dKunKF9MePXq4Nc5tt92mIkWKKDk5WZL05ZdfavTo0Y7rse644w7dcccdWrhwoWbMmJHl7Um7f48ePZpuedq2tNdUFC5cWI0aNdKGDRskSd9++63+/PNPR2z58uXTrFmzHEecrrp6fdONuHq06aobPRqXU9aVkY4dO6pYsWKOL8qfffaZdu3a5VjeoEED1alTJ8vj9+rVy60bxWblfXgtd/fltYX166+/nuF1iFbI6H1x9uxZLVy40PH8rrvu0ieffKIKFSrI399fjRs31q+//mp5LMWLF3ccOfXkvZiWFX+vxYsXl81mcxQxnhxZffrpp5WSkqJPPvlEJUuWdHz21alTR+3atZN05W8uJiZGy5YtS/f6tMXjtdPvA3BG4QQgnaZNmzqO2CQkJKht27aqW7euUx9jjJYuXeqYVODEiRNOy3v06KGSJUtKktPRH2959tln9a9//UuS9PLLLztO07v//vsdcbgSEBCgZ555Rm+//bYk6fDhw3rsscf02WefWXrvpWv3788//+w4Xe/YsWOO08Su9k2rdevWjsLp/ffflzFGJUuWVPXq1R1Ho/bv3+/0Zeja066u/aJ37tw5i7bs5hAYGKju3bvrww8/lCTNnTvXMaGCdGUSleyQlffhjawrrZIlS6p///7p+u3cuTPdl/p8+fLp8uXLkrL+t3T69GmlpqY6nnfo0EGVK1eWdOXI7++//37d16b9e/Z0/U2bNtWCBQskXbl317Fjxxyn6/38889OR9e8eQ+yfPnyqXz58oqNjZUkHTx40OmsgOuZOXOmVqxYobvuuks9e/aUJMffav78+R39rv477d/xVQcPHnT8++o+B5AxCicA6TzxxBN68803dfz4cV2+fFnNmjVTly5dVKVKFaWkpGj37t1asWKFjh49quXLl6tSpUrprp147LHH1LVrVx04cECfffaZ12Pu0aOHhg4dqlOnTunChQuOdk+/5A4fPlxLlixxzF73zTffaO3aterYsaMqVqyo8+fPp5uN0FO9evXSG2+84Sg2O3furKeeekrBwcGaM2eOzpw5I+nKL9fXXlPRqlUrx4x4V2dba968uWw2m6pWrapSpUrp6NGjOn36tCTJ399fLVq0cBojNDRUAQEBjuLylVde0W+//aaAgADdeeed6Wb0uhlcb1Y9SRmevvTEE084Cqe0Xzbz58+vRx991DtBZhCDp+/DrKpXr57uvvtuLVmyRJI0YMAA/fzzz2rYsKH8/PwUGxurdevWadeuXRoxYoTjtFDpyimuV7/wT5gwQSdOnFCBAgUUGRnp9oxyYWFhCgkJUWJioiTpzTff1LFjx3T58mXNmDEj09PzypYt67gp8axZs1SgQAEVKVJEt9xyix588MFM1zt48GB99913MsYoOTlZt912mx599FGdOXPG6ahy8eLF1atXL7e2JauaNWvm2I9btmxxugFuRhISEvTCCy8oKCjIaabJq7NE/v7779q7d68qV67sKA7TziB5Vdrr7a7eRBfAdfhiRgoAvpd2VqhrZzgzxpi1a9dmev+Yq4+0M7Ldc889Gfa5dpavtDNvZTbTWlruzJyVdtY5SaZ06dLm8uXLHu+b48ePm/vuu8+tWdny589vfv31V8drr7356PWsXLnShISEXHdcPz8/M378+HSvO3funOOGlVcfae/39PDDDzsta9y4cYbrf/DBBzNc77hx44wxrmfeu/YGoO7w5Aa47r7uetydVS+z/wZr1aqVrm/nzp3dWv+1rn0/uCsr78PM/gaXL1/u9Lr9+/c7lh09ejTT+zhdLz+DBw/OsF90dHSG23+9mffGjh2b4Ti1a9d2utfQtfsv7eyDaR9XZ540xrv3cbo2npkzZ7r193WttK9r0aKFy/6PPfaYkWRGjx7t1H7q1CnHLISBgYFOfz/z58936pv2Brg2my3T2Q4BGMPkEAAy1LRpU+3cuVOvvvqqGjZsqODgYPn7+yskJEQNGzbUgAEDtGTJEqejGV9//bUGDRqk0qVLK3/+/KpSpYpGjx6tf//739kSc3R0tPz8/vex1rNnT/n7+3s8TokSJfTDDz9o5cqV6t27t2rUqOHY/uDgYNWqVUvdu3fXtGnTdPjw4SwdoWnRooV27Nih559/XrVq1VLBggWVP39+lS9fXj169NC6dev0/PPPp3tdgQIF1KRJE6e2tL/+X/uL8fWub5o2bZp69eqlUqVKOe0z/I+riSOyQ1beh1kVFhamjRs36qOPPlLr1q1VsmRJ+fv7q1ChQqpevbpjpra0922SpLfeeksDBw5UuXLlsvR+u2ro0KGaMmWKbr31VgUEBCg8PFx9+/bVypUrM72fWnR0tEaOHKnKlStnaabDQYMGaePGjXr88cdVoUIF5c+fXwUKFFCNGjU0ePBgbd++/YZnpXRHly5dVKRIEUnSmjVrMrzm6qr//ve/+vzzz1W7du10R0xDQkK0evVqde7cWUFBQUpKSlL9+vX15Zdf6uGHH3bq+8MPPziuh2zTpk2Gsx0C+B+bMUynAuDmcOHCBYWHhztOU/vzzz/TnUIIADlVdHS04xTR9957T88++6xX19exY0d9//33kqSvvvpKnTt39ur6gNyOwglArrdhwwYlJibq008/1RdffCHpyq+nV6/XAIDc4NChQ6pataouXLigW2+9Vbt27fLaEeG//vpL1apVU2pqqurXr68tW7Zk+wyWQG7D+RkAcr1u3bqpffv2jqIpf/78euedd3wcFQB4ply5co770u3Zs8dxY29vePfddx0zGY4ZM4aiCXADR5wA5HoVK1ZUbGysihQposjISL355pvMDgUAACxF4QQAAAAALnCqHgAAAAC4QOEEAAAAAC54fsODXM5ut+vw4cMqUqQIF0ICAAAAeZgxRsnJySpTpozLWSzzXOF0+PBhRURE+DoMAAAAADnEwYMHVa5cuUz75LnC6epduQ8ePKjg4GAfRwMAAADAV5KSkhQREeGoETKT5wqnq6fnBQcHUzgBAAAAcOsSHiaHAAAAAAAXKJwAAAAAwAUKJwAAAABwgcIJAAAAAFygcAIAAAAAFyicAAAAAMAFCicAAAAAcIHCCQAAAABcoHACAAAAABconAAAAADABQonAAAAAHCBwgkAAAAAXKBwAgAAAAAXKJwAAAAAwAUKJwAAAABwIZ+vAwAAAACQuS83tPZ1CLnSI02WWTYWR5wAAAAAwAUKJwAAAABwgcIJAAAAAFygcAIAAAAAFyicAAAAAMAFCicAAAAAcIHCCQAAAABcoHACAAAAABconAAAAADABQonAAAAAHCBwgkAAAAAXKBwAgAAAAAXfFo4ffTRR6pbt66Cg4MVHBysqKgo/fzzz5m+Zv78+apevbqCgoJUp04d/fTTT9kULQAAAIC8yqeFU7ly5TR27Fht3rxZmzZtUuvWrdWxY0ft3Lkzw/7r1q1T9+7d1bt3b23dulWdOnVSp06dtGPHjmyOHAAAAEBeYjPGGF8HkVbx4sU1btw49e7dO92yrl276uzZs1q4cKGjrUmTJqpfv76mTp3q1vhJSUkqWrSoTp8+reDgYMviBgAAALzlyw2tfR1CrvRIk2WZLvekNshnZWA3IjU1VfPnz9fZs2cVFRWVYZ/169crJibGqa1du3ZasGDBdcdNSUlRSkqK43lSUpIkyW63y26333jgAAAAgLcZm68jyJVcfd/3pB7weeG0fft2RUVF6cKFCypcuLC+/fZb1axZM8O+8fHxKlWqlFNbqVKlFB8ff93xx4wZo1GjRqVrT0hI0IULF24seAAAACAb+F2s6OsQcqVjx45lujw5OdntsXxeOFWrVk3btm3T6dOn9dVXX6lXr15auXLldYsnTw0bNszpKFVSUpIiIiIUGhrKqXoAAADIFez7D/g6hFwpLCws0+VBQUFuj+Xzwil//vyqUqWKJKlhw4b69ddfNXnyZH388cfp+oaHh+vo0aNObUePHlV4ePh1xw8MDFRgYGC6dj8/P/n5MRs7AAAAcgFbjpqWINdw9X3fk3ogx1UOdrvd6ZqktKKiorR06VKntiVLllz3migAAAAAsIJPjzgNGzZM7du3V/ny5ZWcnKw5c+ZoxYoVWrx4sSSpZ8+eKlu2rMaMGSNJGjhwoFq2bKkJEyaoQ4cOmjt3rjZt2qRPPvnEl5sBAAAA4Cbn08Lp2LFj6tmzp44cOaKiRYuqbt26Wrx4se6++25JUlxcnNPhs6ZNm2rOnDkaPny4Xn75ZVWtWlULFixQ7dq1fbUJAAAAAPKAHHcfJ2/jPk4AAADIbbiPU9ZYeR+nHHeNEwAAAADkND6fVQ8AAAA520sr+vk6hFxp7J1TfR0CLMQR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/L5OgAAAIDMtJ07zNch5Er/6TbG1yEANxWOOAEAAACACxROAAAAAOAChRMAAAAAuEDhBAAAAAAuUDgBAAAAgAs+LZzGjBmj2267TUWKFFFYWJg6deqk3bt3Z/qaWbNmyWazOT2CgoKyKWIAAAAAeZFPC6eVK1cqOjpaGzZs0JIlS3Tp0iW1bdtWZ8+ezfR1wcHBOnLkiOMRGxubTREDAAAAyIt8eh+nRYsWOT2fNWuWwsLCtHnzZrVo0eK6r7PZbAoPD/d2eAAAAAAgKYfdAPf06dOSpOLFi2fa78yZM6pQoYLsdrsaNGig0aNHq1atWhn2TUlJUUpKiuN5UlKSJMlut8tut1sUOQAA8BabrwPIpSz9nmPIQlaQA99zlQNPcpRjCie73a5BgwapWbNmql279nX7VatWTTNmzFDdunV1+vRpjR8/Xk2bNtXOnTtVrly5dP3HjBmjUaNGpWtPSEjQhQsXLN0GAABgvQp+Ib4OIVc6duyYZWMVuxxq2Vh5iZU58LtY0bKx8hJXOUhOTnZ7rBxTOEVHR2vHjh1as2ZNpv2ioqIUFRXleN60aVPVqFFDH3/8sd544410/YcNG6aYmBjH86SkJEVERCg0NFTBwcHWbQAAAPCKWHuir0PIlcLCwiwb61S+BMvGykuszIF9/wHLxspLXOXAk0nmckThNGDAAC1cuFCrVq3K8KhRZgICAhQZGal9+/ZluDwwMFCBgYHp2v38/OTnx2zsAADkdMbXAeRSln7PsZGFrCAHvucqB57kyKeVgzFGAwYM0Lfffqtly5apUqVKHo+Rmpqq7du3q3Tp0l6IEAAAAAB8fMQpOjpac+bM0XfffaciRYooPj5eklS0aFEVKFBAktSzZ0+VLVtWY8aMkSS9/vrratKkiapUqaLExESNGzdOsbGx6tOnj8+2AwAAAMDNzePCaf/+/Vq9erViY2N17tw5hYaGKjIyUlFRUR7fiPajjz6SJN15551O7TNnztQTTzwhSYqLi3M6hHbq1Cn17dtX8fHxKlasmBo2bKh169apZs2anm4KAAAAALjF7cJp9uzZmjx5sjZt2qRSpUqpTJkyKlCggE6ePKm//vpLQUFB6tGjh4YOHaoKFSq4NaYxrs/VXLFihdPziRMnauLEie6GDQAAAAA3zK3CKTIyUvnz59cTTzyhr7/+WhEREU7LU1JStH79es2dO1eNGjXShx9+qC5dunglYAAAAADIbm4VTmPHjlW7du2uuzwwMFB33nmn7rzzTr311ls6cOCAVfEBAAAAgM+5VThlVjRdq0SJEipRokSWAwIAAACAnOaGZtX78ccftWLFCqWmpqpZs2bq3LmzVXEBAAAAQI6R5fs4vfrqq3rxxRdls9lkjNHgwYP17LPPWhkbAAAAAOQIbh9x2rRpkxo1auR4Pm/ePP3222+O+y098cQTuvPOO/X+++9bHyUAAAAA+JDbR5z69eunQYMG6dy5c5KkypUra8KECdq9e7e2b9+ujz76SLfeeqvXAgUAAAAAX3G7cNq4caNKly6tBg0a6IcfftCMGTO0detWNW3aVHfccYcOHTqkOXPmeDNWAAAAAPAJt0/V8/f319ChQ9WlSxf1799fhQoV0gcffKAyZcp4Mz4AAAAA8DmPJ4eoXLmyFi9erAcffFAtWrTQlClTvBEXAAAAAOQYbhdOiYmJevHFF3X//fdr+PDhevDBB7Vx40b9+uuvatKkibZv3+7NOAEAAADAZ9wunHr16qWNGzeqQ4cO2r17t/r3768SJUpo1qxZeuutt9S1a1cNHTrUm7ECAAAAgE+4fY3TsmXLtHXrVlWpUkV9+/ZVlSpVHMvuuusubdmyRa+//rpXggQAwFfqTRzh6xBypd8Gj/J1CABgKbePOFWtWlWffPKJ9uzZo6lTp6pChQpOy4OCgjR69GjLAwQAAAAAX3O7cJoxY4aWLVumyMhIzZkzRx999JE34wIAAACAHMPtU/Xq16+vTZs2eTMWAAAAAMiR3DriZIzxdhwAAAAAkGO5VTjVqlVLc+fO1cWLFzPtt3fvXvXv319jx461JDgAAAAAyAncOlXv/fff19ChQ/XMM8/o7rvvVqNGjVSmTBkFBQXp1KlT+uOPP7RmzRrt3LlTAwYMUP/+/b0dNwAAAABkG7cKp7vuukubNm3SmjVrNG/ePM2ePVuxsbE6f/68SpYsqcjISPXs2VM9evRQsWLFvB0zAAAAAGQrtyeHkKTmzZurefPm3ooFAAAAAHIkt6cjBwAAAIC8isIJAAAAAFygcAIAAAAAFyicAAAAAMAFCicAAAAAcMGjWfWustvt2rdvn44dOya73e60rEWLFpYEBgAAAAA5hceF04YNG/Too48qNjZWxhinZTabTampqZYFBwAAAAA5gceFU79+/dSoUSP9+OOPKl26tGw2mzfiAgAAAIAcw+PCae/evfrqq69UpUoVb8QDAAAAADmOx5ND3H777dq3b583YgEAAACAHMnjI07PPvusnn/+ecXHx6tOnToKCAhwWl63bl3LggMAAACAnMDjwqlz586SpKeeesrRZrPZZIxhcggAAAAANyWPC6f9+/d7Iw4AAAAAyLE8LpwqVKjgjTgAAAAAIMfK0g1w//rrL02aNEm7du2SJNWsWVMDBw7ULbfcYmlwAAAAAJATeDyr3uLFi1WzZk398ssvqlu3rurWrauNGzeqVq1aWrJkiTdiBAAAAACf8viI00svvaTBgwdr7Nix6dqHDh2qu+++27LgAAAAACAn8PiI065du9S7d+907U899ZT++OMPS4ICAAAAgJzE48IpNDRU27ZtS9e+bds2hYWFWRETAAAAAOQoHp+q17dvX/3rX//S33//raZNm0qS1q5dq7ffflsxMTGWBwgAAAAAvuZx4fTqq6+qSJEimjBhgoYNGyZJKlOmjEaOHKnnnnvO8gABAAAAwNc8LpxsNpsGDx6swYMHKzk5WZJUpEgRywMDAAAAgJwiS/dxuoqCCQAAAEBe4Fbh1KBBAy1dulTFihVTZGSkbDbbdftu2bLFsuAAAAAAICdwq3Dq2LGjAgMDHf/OrHACAAAAgJuNW4XTiBEjHP8eOXKkt2IBAAAAgBzJ4/s4Va5cWSdOnEjXnpiYqMqVK1sSFAAAAADkJB4XTgcOHFBqamq69pSUFB06dMijscaMGaPbbrtNRYoUUVhYmDp16qTdu3e7fN38+fNVvXp1BQUFqU6dOvrpp588Wi8AAAAAeMLtWfW+//57x78XL16sokWLOp6npqZq6dKlqlSpkkcrX7lypaKjo3Xbbbfp8uXLevnll9W2bVv98ccfKlSoUIavWbdunbp3764xY8bovvvu05w5c9SpUydt2bJFtWvX9mj9AAAAAOAOtwunTp06SbpyH6devXo5LQsICFDFihU1YcIEj1a+aNEip+ezZs1SWFiYNm/erBYtWmT4msmTJ+uee+7RCy+8IEl64403tGTJEn3wwQeaOnVquv4pKSlKSUlxPE9KSpIk2e122e12j+IFAOQ9Hp+aAUmy9P9YpqTKGku/5xiykBXkwPdc5cCTHLldOF0dtFKlSvr1119VsmRJt1firtOnT0uSihcvft0+69evV0xMjFNbu3bttGDBggz7jxkzRqNGjUrXnpCQoAsXLmQ9WABAnlC1YFHXnZDOsWPHLBurgl+IZWPlJVbmoNjlUMvGykuszIHfxYqWjZWXuMpBcnKy22N5fAPc/fv3e/oSt9jtdg0aNEjNmjXL9JS7+Ph4lSpVyqmtVKlSio+Pz7D/sGHDnAqtpKQkRUREKDQ0VMHBwdYEDwBedPsrb/o6hFxn41vDLRtr77nTlo2Vl4SFhVk2Vqw90bKx8hIrc3AqX4JlY+UlVubAvv+AZWPlJa5yEBQU5PZYHhdOknT27FmtXLlScXFxunjxotOy5557LitDKjo6Wjt27NCaNWuy9PrrCQwMdNyDKi0/Pz/5+XECBoCcz/g6gFzIys93TurOGitzwHsgayz9nmMjC1lBDnzPVQ48yZHHhdPWrVt177336ty5czp79qyKFy+u48ePq2DBggoLC8tS4TRgwAAtXLhQq1atUrly5TLtGx4erqNHjzq1HT16VOHh4R6vFwAAAADc4XEZPHjwYN1///06deqUChQooA0bNig2NlYNGzbU+PHjPRrLGKMBAwbo22+/1bJly9yalS8qKkpLly51aluyZImioqI8WjcAAAAAuMvjwmnbtm16/vnn5efnJ39/f6WkpCgiIkLvvPOOXn75ZY/Gio6O1ueff645c+aoSJEiio+PV3x8vM6fP+/o07NnTw0bNszxfODAgVq0aJEmTJigP//8UyNHjtSmTZs0YMAATzcFAAAAANziceEUEBDgOBcwLCxMcXFxkqSiRYvq4MGDHo310Ucf6fTp07rzzjtVunRpx2PevHmOPnFxcTpy5IjjedOmTTVnzhx98sknqlevnr766istWLCAezgBAAAA8BqPr3GKjIzUr7/+qqpVq6ply5Z67bXXdPz4cX322WceFy/GuL7IbcWKFenaunTpoi5duni0LgAAAADIKo+POI0ePVqlS5eWJL311lsqVqyY+vfvr4SEBH3yySeWBwgAAAAAvubRESdjjMLCwhxHlsLCwrRo0SKvBAYAAAAAOYVHR5yMMapSpYrH1zIBAAAAQG7mUeHk5+enqlWr6sSJE96KBwAAAAByHI+vcRo7dqxeeOEF7dixwxvxAAAAAECO4/Gsej179tS5c+dUr1495c+fXwUKFHBafvLkScuCAwAAAICcwOPCaeLEibLZbN6IBQAAAAByJI8LpyeeeMILYQAAAABAzuXxNU7+/v46duxYuvYTJ07I39/fkqAAAAAAICfxuHAyxmTYnpKSovz5899wQAAAAACQ07h9qt57770nSbLZbJo+fboKFy7sWJaamqpVq1apevXq1kcIAAAAAD7mduE0ceJESVeOOE2dOtXptLz8+fOrYsWKmjp1qvURAgAAAICPuV047d+/X5LUqlUrffPNNypWrJjXggIAAACAnMTja5yWL1+uYsWK6eLFi9q9e7cuX77sjbgAAAAAIMfwuHA6f/68evfurYIFC6pWrVqKi4uTJD377LMaO3as5QECAAAAgK95XDi99NJL+u2337RixQoFBQU52tu0aaN58+ZZGhwAAAAA5AQe3wB3wYIFmjdvnpo0aSKbzeZor1Wrlv766y9LgwMAAACAnMDjwikhIUFhYWHp2s+ePetUSAG4Odzx9Bu+DiHXWf3xq74OAQAAWMzjU/UaNWqkH3/80fH8arE0ffp0RUVFWRcZAAAAAOQQHh9xGj16tNq3b68//vhDly9f1uTJk/XHH39o3bp1WrlypTdiBAAAAACf8viIU/PmzbVt2zZdvnxZderU0X/+8x+FhYVp/fr1atiwoTdiBAAAAACf8viIkyTdcsstmjZtmtWxAAAAAECOlKXCyW63a9++fTp27JjsdrvTshYtWlgSGAAAAADkFB4XThs2bNCjjz6q2NhYGWOcltlsNqWmploWHAAAAADkBB4XTv369XPMrFe6dGmmIAcAAABw0/O4cNq7d6+++uorValSxRvxAAAAAECO4/Gserfffrv27dvnjVgAAAAAIEfy+IjTs88+q+eff17x8fGqU6eOAgICnJbXrVvXsuAAAAAAICfwuHDq3LmzJOmpp55ytNlsNhljmBwCAAAAwE3J48Jp//793ogDAAAAAHIsjwunChUqeCMOAAAAAMixPJ4cQpI+++wzNWvWTGXKlFFsbKwkadKkSfruu+8sDQ4AAAAAcgKPC6ePPvpIMTExuvfee5WYmOi4pikkJESTJk2yOj4AAAAA8DmPC6f3339f06ZN0yuvvCJ/f39He6NGjbR9+3ZLgwMAAACAnMDjwmn//v2KjIxM1x4YGKizZ89aEhQAAAAA5CQeF06VKlXStm3b0rUvWrRINWrUsCImAAAAAMhRPJ5VLyYmRtHR0bpw4YKMMfrll1/0xRdfaMyYMZo+fbo3YgQAAAAAn/K4cOrTp48KFCig4cOH69y5c3r00UdVpkwZTZ48Wd26dfNGjAAAAADgUx4XTikpKerUqZN69Oihc+fO6cyZMwoLC/NGbAAAAACQI7h9jVNCQoLat2+vwoULKzg4WE2aNNGRI0comgAAAADc9NwunIYOHapt27bp9ddf1/jx45WYmKg+ffp4MzYAAAAAyBHcPlVvyZIlmjVrltq1aydJuu+++1SjRg2lpKQoMDDQawECAAAAgK+5fcTp8OHDqlevnuN51apVFRgYqCNHjnglMAAAAADIKTy6j5O/v3+658YYSwMCAAAAgJzG7VP1jDG69dZbZbPZHG1nzpxRZGSk/Pz+V3+dPHnS2ggBAAAAwMfcLpxmzpzpzTgAAAAAIMdyu3Dq1auXN+MAAAAAgBzLo2ucrLZq1Srdf//9KlOmjGw2mxYsWJBp/xUrVshms6V7xMfHZ0/AAAAAAPIknxZOZ8+eVb169TRlyhSPXrd7924dOXLE8eAmvAAAAAC8ye1T9byhffv2at++vcevCwsLU0hIiPUBAQAAAEAGfFo4ZVX9+vWVkpKi2rVra+TIkWrWrNl1+6akpCglJcXxPCkpSZJkt9tlt9u9HiuQ26WZSBNusvqzhRR4zsoc+PTUjFzMyhzwHsgaSz+LDFnICnLge65y4EmO3C6chgwZoj59+qh69epuD2610qVLa+rUqWrUqJFSUlI0ffp03Xnnndq4caMaNGiQ4WvGjBmjUaNGpWtPSEjQhQsXvB0ykOtVCi3i6xBynWPHjlk6XpWQYEvHywuszEHVgkUtGysvsTIHFfxCLBsrL7EyB8Uuh1o2Vl5iZQ78Lla0bKy8xFUOkpOT3R7L7cLpu+++08SJE3X77berT58+6tq1qwoVKuT2iqxQrVo1VatWzfG8adOm+uuvvzRx4kR99tlnGb5m2LBhiomJcTxPSkpSRESEQkNDFRzMlxHAlf0J7n+g4Aqrr7vcl5hk6Xh5gZU52HvutGVj5SVW5iDWnmjZWHmJlTk4lS/BsrHyEitzYN9/wLKx8hJXOQgKCnJ7LLcLp71792rVqlWaMWOGBg4cqIEDB6pLly7q06ePmjZt6vYKrda4cWOtWbPmussDAwMVGBiYrt3Pz8/pxr0AMmaMryPIfaz+bCEFnrMyB5zUnTVW5oD3QNZY+llkIwtZQQ58z1UOPMmRR9ls0aKFZs2apfj4eE2ePFl79+5V8+bNVaNGDY0fP15Hjx71ZDhLbNu2TaVLl8729QIAAADIO7JUBhcqVEhPPfWUVq9erT179uihhx7SmDFjVL58eY/GOXPmjLZt26Zt27ZJkvbv369t27YpLi5O0pXT7Hr27OnoP2nSJH333Xfat2+fduzYoUGDBmnZsmWKjo7OymYAAAAAgFtuaFa9s2fPavXq1Vq5cqVOnTrldP2ROzZt2qRWrVo5nl+9FqlXr16aNWuWjhw54iiiJOnixYt6/vnn9c8//6hgwYKqW7eu/vvf/zqNAQAAAABWy1LhtGbNGs2YMUNfffWVjDHq0qWL3n777UynBc/InXfeKZPJBRSzZs1yev7iiy/qxRdfzErIAAAAAJBlbhdOR44c0f/93/9p1qxZ2rNnj5o0aaJ3331X3bp1U+HChb0ZIwAAAAD4lNuFU0REhEqUKKHHH39cvXv3Vo0aNbwZFwAAAADkGG4XTl9++aUeeOAB5ct3Q5dFAQAAAECu4/asepcvX5bd/r+7WRw6dMjp+blz5/TOO+9YGx0AAAAA5ABuF07du3dXYmKi43nNmjV14MABx/Pk5GQNGzbMytgAAAAAIEdw+7y7a2e/y2w2PMAq7R8c5esQcp2fvx3h6xAAAABuOlm6AS4AAAAA5CUUTgAAAADggkdT5C1evFhFixaVJNntdi1dulQ7duyQJKfrnwAAAADgZuJR4dSrVy+n508//bTTc5vNduMRAQAAAEAO43bhlHbqcQAAAADIS7jGCQAAAABcoHACAAAAABconAAAAADABQonAAAAAHCBwgkAAAAAXMhS4ZSYmKjp06dr2LBhOnnypCRpy5Yt+ueffywNDgAAAAByAo/u4yRJv//+u9q0aaOiRYvqwIED6tu3r4oXL65vvvlGcXFx+vTTT70RJwAAAAD4jMdHnGJiYvTEE09o7969CgoKcrTfe++9WrVqlaXBAQAAAEBO4HHh9Ouvv+rpp59O1162bFnFx8dbEhQAAAAA5CQeF06BgYFKSkpK175nzx6FhoZaEhQAAAAA5CQeF04PPPCAXn/9dV26dEmSZLPZFBcXp6FDh6pz586WBwgAAAAAvuZx4TRhwgSdOXNGYWFhOn/+vFq2bKkqVaqoSJEieuutt7wRIwAAAAD4lMez6hUtWlRLlizRmjVr9Pvvv+vMmTNq0KCB2rRp4434AAAAAMDnPC6crmrevLmaN29uZSwAAAAAkCN5XDi99957GbbbbDYFBQWpSpUqatGihfz9/W84OAAAAADICTwunCZOnKiEhASdO3dOxYoVkySdOnVKBQsWVOHChXXs2DFVrlxZy5cvV0REhOUBAwAAAEB283hyiNGjR+u2227T3r17deLECZ04cUJ79uzR7bffrsmTJysuLk7h4eEaPHiwN+IFAAAAgGzn8RGn4cOH6+uvv9Ytt9ziaKtSpYrGjx+vzp076++//9Y777zD1OQAAAAAbhoeH3E6cuSILl++nK798uXLio+PlySVKVNGycnJNx4dAAAAAOQAHhdOrVq10tNPP62tW7c62rZu3ar+/furdevWkqTt27erUqVK1kUJAAAAAD7kceH073//W8WLF1fDhg0VGBiowMBANWrUSMWLF9e///1vSVLhwoU1YcIEy4MFAAAAAF/w+Bqn8PBwLVmyRH/++af27NkjSapWrZqqVavm6NOqVSvrIgQAAAAAH8vyDXCrV6+u6tWrWxkLAAAAAORIWSqcDh06pO+//15xcXG6ePGi07J3333XksAAAAAAIKfwuHBaunSpHnjgAVWuXFl//vmnateurQMHDsgYowYNGngjRp/p0HCgr0PIdX7cPNnXIQAAAACW83hyiGHDhmnIkCHavn27goKC9PXXX+vgwYNq2bKlunTp4o0YAQAAAMCnPC6cdu3apZ49e0qS8uXLp/Pnz6tw4cJ6/fXX9fbbb1seIAAAAAD4mseFU6FChRzXNZUuXVp//fWXY9nx48etiwwAAAAAcgiPr3Fq0qSJ1qxZoxo1aujee+/V888/r+3bt+ubb75RkyZNvBEjAAAAAPiUx4XTu+++qzNnzkiSRo0apTNnzmjevHmqWrUqM+oBAAAAuCl5VDilpqbq0KFDqlu3rqQrp+1NnTrVK4EBAAAAQE7h0TVO/v7+atu2rU6dOuWteAAAAAAgx/F4cojatWvr77//9kYsAAAAAJAjeVw4vfnmmxoyZIgWLlyoI0eOKCkpyekBAAAAADcbjyeHuPfeeyVJDzzwgGw2m6PdGCObzabU1FTrogMAAACAHMDjwmn58uXeiAMAAAAAciyPC6eWLVtatvJVq1Zp3Lhx2rx5s44cOaJvv/1WnTp1yvQ1K1asUExMjHbu3KmIiAgNHz5cTzzxhGUxAQAAAMC1PL7GSZJWr16txx57TE2bNtU///wjSfrss8+0Zs0aj8Y5e/as6tWrpylTprjVf//+/erQoYNatWqlbdu2adCgQerTp48WL17s8TYAAAAAgLs8PuL09ddf6/HHH1ePHj20ZcsWpaSkSJJOnz6t0aNH66effnJ7rPbt26t9+/Zu9586daoqVaqkCRMmSJJq1KihNWvWaOLEiWrXrp1nGwIAAAAAbvK4cHrzzTc1depU9ezZU3PnznW0N2vWTG+++aalwV1r/fr1atOmjVNbu3btNGjQoOu+JiUlxVHcSXLM/Ge322W32zNdX9rJL+AeV/vUU6TAc+TA9yzPgaWj5Q1W5iBLp2bA0hzwHsgaSz+LDFnICnLge65y4EmOPC6cdu/erRYtWqRrL1q0qBITEz0dziPx8fEqVaqUU1upUqWUlJSk8+fPq0CBAuleM2bMGI0aNSpde0JCgi5cuJDp+iKqFr+xgPOgY8eOWTpe+bLBlo6XF1idg0qhRSwdLy+wOgdVQngfeMrKHFQtWNSysfISK3NQwS/EsrHyEitzUOxyqGVj5SVW5sDvYkXLxspLXOUgOTnZ7bE8LpzCw8O1b98+VaxY0al9zZo1qly5sqfDed2wYcMUExPjeJ6UlKSIiAiFhoYqODjzLyMH9570dng3nbCwMEvHi/uHe4N5yuoc7E9w/wMFV1idg32JvA88ZWUO9p47bdlYeYmVOYi1J1o2Vl5iZQ5O5UuwbKy8xMoc2PcfsGysvMRVDoKCgtwey+PCqW/fvho4cKBmzJghm82mw4cPa/369RoyZIheffVVT4fzSHh4uI4ePerUdvToUQUHB2d4tEmSAgMDFRgYmK7dz89Pfn6Zn4BhjMl6sHmUq33qKVLgOXLge5bnwNLR8gYrc2DtiZd5h5U54D2QNZZ+FtnIQlaQA99zlQNPcuRx4fTSSy/Jbrfrrrvu0rlz59SiRQsFBgZqyJAhevbZZz0dziNRUVHpJp9YsmSJoqKivLpeAAAAAHmbx4WTzWbTK6+8ohdeeEH79u3TmTNnVLNmTRUuXNjjlZ85c0b79u1zPN+/f7+2bdum4sWLq3z58ho2bJj++ecfffrpp5Kkfv366YMPPtCLL76op556SsuWLdOXX36pH3/80eN1AwAAAIC7PD5++Pnnn+vcuXPKnz+/atasqcaNG2epaJKkTZs2KTIyUpGRkZKkmJgYRUZG6rXXXpMkHTlyRHFxcY7+lSpV0o8//qglS5aoXr16mjBhgqZPn85U5AAAAAC8yuMjToMHD1a/fv30wAMP6LHHHlO7du3k7++fpZXfeeedmV5HNGvWrAxfs3Xr1iytDwAAAACywuMjTkeOHNHcuXNls9n0yCOPqHTp0oqOjta6deu8ER8AAAAA+JzHhVO+fPl03333afbs2Tp27JgmTpyoAwcOqFWrVrrlllu8ESMAAAAA+JTHp+qlVbBgQbVr106nTp1SbGysdu3aZVVcAAAAAJBjZGly+XPnzmn27Nm69957VbZsWU2aNEkPPvigdu7caXV8AAAAAOBzHh9x6tatmxYuXKiCBQvqkUce0auvvsp9lAAAAADc1DwunPz9/fXll19mOJvejh07VLt2bcuCAwAAAICcwOPCafbs2U7Pk5OT9cUXX2j69OnavHmzUlNTLQsOAAAAAHKCLF3jJEmrVq1Sr169VLp0aY0fP16tW7fWhg0brIwNAAAAAHIEj444xcfHa9asWfr3v/+tpKQkPfLII0pJSdGCBQtUs2ZNb8UIAAAAAD7l9hGn+++/X9WqVdPvv/+uSZMm6fDhw3r//fe9GRsAAAAA5AhuH3H6+eef9dxzz6l///6qWrWqN2MCAAAAgBzF7SNOa9asUXJysho2bKjbb79dH3zwgY4fP+7N2AAAAAAgR3C7cGrSpImmTZumI0eO6Omnn9bcuXNVpkwZ2e12LVmyRMnJyd6MEwAAAAB8xuNZ9QoVKqSnnnpKa9as0fbt2/X8889r7NixCgsL0wMPPOCNGAEAAADAp7I8HbkkVatWTe+8844OHTqkL774wqqYAAAAACBHuaHC6Sp/f3916tRJ33//vRXDAQAAAECOYknhBAAAAAA3Mw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ct++sWbNks9mcHkFBQdkYLQAAAIC8xueF07x58xQTE6MRI0Zoy5Ytqlevntq1a6djx45d9zXBwcE6cuSI4xEbG5uNEQMAAADIa/L5OoB3331Xffv21ZNPPilJmjp1qn788UfNmDFDL730UoavsdlsCg8Pd2v8lJQUpaSkOJ4nJSVJkux2u+x2e6avtdlsbq0D/+Nqn3qKFHiOHPie5TmwdLS8wcoc+PwXxlzKyhzwHsgaSz+LDFnICnLge65y4EmOfFo4Xbx4UZs3b9awYcMcbX5+fmrTpo3Wr19/3dedOXNGFSpUkN1uV4MGDTR69GjVqlUrw75jxozRqFGj0rUnJCTowoULmcYXUbW4m1uCqzI7UpgV5csGWzpeXmB1DiqFFrF0vLzA6hxUCeF94Ckrc1C1YFHLxspLrMxBBb8Qy8bKS6zMQbHLoZaNlZdYmQO/ixUtGysvcZWD5ORkt8fyaeF0/PhxpaamqlSpUk7tpUqV0p9//pnha6pVq6YZM2aobt26On36tMaPH6+mTZtq586dKleuXLr+w4YNU0xMjON5UlKSIiIiFBoaquDgzL+MHNx7MgtblbeFhYVZOl7cP0mWjpcXWJ2D/Qnuf6DgCqtzsC+R94GnrMzB3nOnLRsrL7EyB7H2RMvGykuszMGpfAmWjZWXWJkD+/4Dlo2Vl7jKgSdzJfj8VD1PRUVFKSoqyvG8adOmqlGjhj7++GO98cYb6foHBgYqMDAwXbufn5/8/DI/AcMYc+MB5zGu9qmnSIHnyIHvWZ4DS0fLG6zMgbUnXuYdVuaA90DWWPpZZCMLWUEOfM9VDjzJkU9P3S5ZsqT8/f119OhRp/ajR4+6fQ1TQECAIiMjtW/fPm+ECAAAAAC+LZzy58+vhg0baunSpY42u92upUuXOh1Vykxqaqq2b9+u0qVLeytMAAAAAHmcz0/Vi4mJUa9evdSoUSM1btxYkyZN0tmzZx2z7PXs2VNly5bVmDFjJEmvv/66mjRpoipVqigxMVHjxo1TbGys+vTp48vNAAAAAHAT83nh1LVrVyUkJOi1115TfHy86tevr0WLFjkmjIiLi3M69/DUqVPq27ev4uPjVaxYMTVs2FDr1q1TzZo1fbUJAAAAAG5yPi+cJGnAgAEaMGBAhstWrFjh9HzixImaOHFiNkQFAAAAAFdwXz8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k2n/+/PmqXr26goKCVKdOHf3000/ZFCkAAACAvMjnhdO8efMUExOjESNGaMuWLapXr57atWunY8eOZdh/3bp16t69u3r37q2tW7eqU6dO6tSpk3bs2JHNkQMAAADIK3xeOL377rvq27evnnzySdWsWVNTp05VwYIFNWPGjAz7T548Wffcc49eeOEF1ahRQ2+88YYaNGigDz74IJsjBwAAAJBX5PPlyi9evKjNmzdr2LBhjjY/Pz+1adNG69evz/A169evV0xMjFNbu3bttGDBggz7p6SkKCUlxfH89OnTkqTExETZ7fZM47tsv+jOZiCNxMRES8e7fPmCpePlBVbnIPUSOfCU1Tmwp5ADT1mZA3MhxXUnpGNlDlLPkYOssDIHKWcuWTZWXmJlDs6dSbVsrLzEVQ6SkpIkScYY14MZH/rnn3+MJLNu3Tqn9hdeeME0btw4w9cEBASYOXPmOLVNmTLFhIWFZdh/xIgRRhIPHjx48ODBgwcPHjx4ZPg4ePCgy9rFp0ecssOwYcOcjlDZ7XadPHlSJUqUkM1m82FkWZeUlKSIiAgdPHhQwcHBvg4nTyIHvsX+9z1y4HvkwPfIge+RA9/L7Tkwxig5OVllypRx2denhVPJkiXl7++vo0ePOrUfPXpU4eHhGb4mPDzco/6BgYEKDAx0agsJCcl60DlIcHBwrvwDvZmQA99i//seOfA9cuB75MD3yIHv5eYcFC1a1K1+Pp0cIn/+/GrYsKGWLl3qaLPb7Vq6dKmioqIyfE1UVJRTf0lasmTJdfsDAAAAwI3y+al6MTEx6tWrlxo1aqTGjRtr0qRJOnv2rJ588klJUs+ePVW2bFmNGTNGkjRw4EC1bNlSEyZMUIcOHTR37lxt2rRJn3zyiS83AwAAAMBNzOeFU9euXZWQkKDXXntN8fHxql+/vhYtWqRSpUpJkuLi4uTn978DY02bNtWcOXM0fPhwvfzyy6pataoWLFig2rVr+2oTsl1gYKBGjBiR7hREZB9y4Fvsf98jB75HDnyPHPgeOfC9vJQDmzHuzL0HAAAAAHmXz2+ACwAAAAA5HYUTAAAAALhA4QQAAAAALlA4AQAAAIALFE4+MGbMGN12220qUqSIwsLC1KlTJ+3evdupz4ULFxQdHa0SJUqocOHC6ty5c7ob/z733HNq2LChAgMDVb9+/XTrGTlypGw2W7pHoUKFvLl5uUJ25UCSFi9erCZNmqhIkSIKDQ1V586ddeDAAS9tWe6RnTn48ssvVb9+fRUsWFAVKlTQuHHjvLVZuYoVOfjtt9/UvXt3RUREqECBAqpRo4YmT56cbl0rVqxQgwYNFBgYqCpVqmjWrFne3rxcIbtycOTIET366KO69dZb5efnp0GDBmXH5uUK2ZWDb775RnfffbdCQ0MVHBysqKgoLV68OFu2MSfLrv2/Zs0aNWvWTCVKlFCBAgVUvXp1TZw4MVu2MafLzv8Lrlq7dq3y5ct33f+3cyoKJx9YuXKloqOjtWHDBi1ZskSXLl1S27ZtdfbsWUefwYMH64cfftD8+fO1cuVKHT58WA899FC6sZ566il17do1w/UMGTJER44ccXrUrFlTXbp08dq25RbZlYP9+/erY8eOat26tbZt26bFixfr+PHjGY6T12RXDn7++Wf16NFD/fr1044dO/Thhx9q4sSJ+uCDD7y2bbmFFTnYvHmzwsLC9Pnnn2vnzp165ZVXNGzYMKf9u3//fnXo0EGtWrXStm3bNGjQIPXp04cvjcq+HKSkpCg0NFTDhw9XvXr1snUbc7rsysGqVat0991366efftLmzZvVqlUr3X///dq6dWu2bm9Ok137v1ChQhowYIBWrVqlXbt2afjw4Ro+fDj3AVX25eCqxMRE9ezZU3fddVe2bJ+lDHzu2LFjRpJZuXKlMcaYxMREExAQYObPn+/os2vXLiPJrF+/Pt3rR4wYYerVq+dyPdu2bTOSzKpVqyyL/WbhrRzMnz/f5MuXz6Smpjravv/+e2Oz2czFixet35BczFs56N69u3n44Yed2t577z1Trlw5Y7fbrd2IXO5Gc3DVM888Y1q1auV4/uKLL5patWo59enatatp166dxVuQ+3krB2m1bNnSDBw40NK4bybZkYOratasaUaNGmVN4DeJ7Nz/Dz74oHnsscesCfwm4u0cdO3a1QwfPtzt7685CUeccoDTp09LkooXLy7pStV+6dIltWnTxtGnevXqKl++vNavX5/l9UyfPl233nqr7rjjjhsL+CbkrRw0bNhQfn5+mjlzplJTU3X69Gl99tlnatOmjQICAqzdiFzOWzlISUlRUFCQU1uBAgV06NAhxcbGWhD5zcOqHJw+fdoxhiStX7/eaQxJateu3Q19nt2svJUDuC+7cmC325WcnEyerpFd+3/r1q1at26dWrZsaVHkNw9v5mDmzJn6+++/NWLECC9E7n0UTj5mt9s1aNAgNWvWTLVr15YkxcfHK3/+/AoJCXHqW6pUKcXHx2dpPRcuXNDs2bPVu3fvGw35puPNHFSqVEn/+c9/9PLLLyswMFAhISE6dOiQvvzySys3IdfzZg7atWunb775RkuXLpXdbteePXs0YcIESVeu+8AVVuVg3bp1mjdvnv71r3852uLj41WqVKl0YyQlJen8+fPWbkgu5s0cwD3ZmYPx48frzJkzeuSRRyyLP7fLjv1frlw5BQYGqlGjRoqOjlafPn0s347czJs52Lt3r1566SV9/vnnypcvn9e2wZtyZ9Q3kejoaO3YsUNr1qzx6nq+/fZbJScnq1evXl5dT27kzRzEx8erb9++6tWrl7p3767k5GS99tprevjhh7VkyRLZbDbL15kbeTMHffv21V9//aX77rtPly5dUnBwsAYOHKiRI0fKz4/fjq6yIgc7duxQx44dNWLECLVt29bC6PIGcuB72ZWDOXPmaNSoUfruu+8UFhaW5XXdbLJj/69evVpnzpzRhg0b9NJLL6lKlSrq3r37jYR9U/FWDlJTU/Xoo49q1KhRuvXWW60KN9tROPnQgAEDtHDhQq1atUrlypVztIeHh+vixYtKTEx0qu6PHj2q8PDwLK1r+vTpuu+++9L96pvXeTsHU6ZMUdGiRfXOO+842j7//HNFRERo48aNatKkiSXbkZt5Owc2m01vv/22Ro8erfj4eIWGhmrp0qWSpMqVK1u2HbmZFTn4448/dNddd+lf//qXhg8f7rQsPDw83WyIR48eVXBwsAoUKGD9BuVC3s4BXMuuHMydO1d9+vTR/Pnz053Cmpdl1/6vVKmSJKlOnTo6evSoRo4cSeH0/3kzB8nJydq0aZO2bt2qAQMGSLpydMsYo3z58uk///mPWrdu7d0NtIKvL7LKi+x2u4mOjjZlypQxe/bsSbf86kV4X331laPtzz//zPLkEH///bex2Wzmhx9+sCT+m0F25SAmJsY0btzYqe3w4cNGklm7du2Nb0gult3vg7Qef/xxExUVleXYbxZW5WDHjh0mLCzMvPDCCxmu58UXXzS1a9d2auvevTuTQ5jsy0FaTA7hLDtzMGfOHBMUFGQWLFhg7UbkYr54D1w1atQoU6FChRuK/2aQHTlITU0127dvd3r079/fVKtWzWzfvt2cOXPGOxtnMQonH+jfv78pWrSoWbFihTly5Ijjce7cOUeffv36mfLly5tly5aZTZs2maioqHRf9Pbu3Wu2bt1qnn76aXPrrbearVu3mq1bt5qUlBSnfsOHDzdlypQxly9fzpbtyw2yKwdLly41NpvNjBo1yuzZs8ds3rzZtGvXzlSoUMFpXXlRduUgISHBfPTRR2bXrl1m69at5rnnnjNBQUFm48aN2bq9OZEVOdi+fbsJDQ01jz32mNMYx44dc/T5+++/TcGCBc0LL7xgdu3aZaZMmWL8/f3NokWLsnV7c6LsyoExxvHeaNiwoXn00UfN1q1bzc6dO7NtW3Oq7MrB7NmzTb58+cyUKVOc+iQmJmbr9uY02bX/P/jgA/P999+bPXv2mD179pjp06ebIkWKmFdeeSVbtzcnys7PobRy46x6FE4+ICnDx8yZMx19zp8/b5555hlTrFgxU7BgQfPggw+aI0eOOI3TsmXLDMfZv3+/o09qaqopV66cefnll7Np63KH7MzBF198YSIjI02hQoVMaGioeeCBB8yuXbuyaUtzruzKQUJCgmnSpIkpVKiQKViwoLnrrrvMhg0bsnFLcy4rcjBixIgMx7j2V9zly5eb+vXrm/z585vKlSs7rSMvy84cuNMnL8quHFzvs6pXr17Zt7E5UHbt//fee8/UqlXLFCxY0AQHB5vIyEjz4YcfOt0uJK/Kzs+htHJj4WQzxpjrnMUHAAAAABDTkQMAAACASxROAAAAAOAChRMAAAAAuEDhBAAAAAAuUDgBAAAAgAsUTgAAAADgAoUTAAAAALhA4QQAAAAALlA4AQAAAIALFE4AgFzNGKM2bdqoXbt26ZZ9+OGHCgkJ0aFDh3wQGQDgZkLhBADI1Ww2m2bOnKmNGzfq448/drTv379fL774ot5//32VK1fO0nVeunTJ0vEAADkfhRMAINeLiIjQ5MmTNWTIEO3fv1/GGPXu3Vtt27ZVZGSk2rdvr8KFC6tUqVJ6/PHHdfz4ccdrFy1apObNmyskJEQlSpTQfffdp7/++sux/MCBA7LZbJo3b55atmypoKAgzZ492xebCQDwIZsxxvg6CAAArNCpUyedPn1aDz30kN544w3t3LlTtWrVUp8+fdSzZ0+dP39eQ4cO1eXLl7Vs2TJJ0tdffy2bzaa6devqzJkzeu2113TgwAFt27ZNfn5+OnDggCpVqqSKFStqwoQJioyMVFBQkEqXLu3jrQUAZCcKJwDATePYsWOqVauWTp48qa+//lo7duzQ6tWrtXjxYkefQ4cOKSIiQrt379att96abozjx48rNDRU27dvV+3atR2F06RJkzRw4MDs3BwAQA7CqXoAgJtGWFiYnn76adWoUUOdOnXSb7/9puXLl6tw4cKOR/Xq1SXJcTre3r171b17d1WuXFnBwcGqWLGiJCkuLs5p7EaNGmXrtgAAcpZ8vg4AAAAr5cuXT/nyXfnv7cyZM7r//vv19ttvp+t39VS7+++/XxUqVNC0adNUpkwZ2e121a5dWxcvXnTqX6hQIe8HDwDIsSicAAA3rQYNGujrr79WxYoVHcVUWidOnNDu3bs1bdo03XHHHZKkNWvWZHeYAIBcgFP1AAA3rejoaJ08eVLdu3fXr7/+qr/++kuLFy/Wk08+qdTUVBUrVkwlSpTQJ598on379mnZsmWKiYnxddgAgByIwgkAcNMqU6aM1q5dq9TUVLVt21Z16tTRoEGDFBISIj8/P/n5+Wnu3LnavHmzateurcGDB2vcuHG+DhsAkAMxqx4AAAAAuMARJwAAAABwgcIJAAAAAFygcAIAAAAAFyicAAAAAMAFCicAAAAAcIHCCQAAAABcoHACAAAAABconAAAAADABQonAAAAAHCBwgkAAAAAXKBwAgAAAAAX/h+dLSuuqvKF1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82" y="1850255"/>
            <a:ext cx="7735839" cy="43068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7976" y="1845389"/>
            <a:ext cx="3337902" cy="4596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Yearly Growth: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/>
              <a:t>Steady </a:t>
            </a:r>
            <a:r>
              <a:rPr lang="en-US" b="1" dirty="0"/>
              <a:t>growth</a:t>
            </a:r>
            <a:r>
              <a:rPr lang="en-US" dirty="0"/>
              <a:t> from </a:t>
            </a:r>
            <a:r>
              <a:rPr lang="en-US" b="1" dirty="0"/>
              <a:t>1.1% (2017)</a:t>
            </a:r>
            <a:r>
              <a:rPr lang="en-US" dirty="0"/>
              <a:t> to </a:t>
            </a:r>
            <a:r>
              <a:rPr lang="en-US" b="1" dirty="0"/>
              <a:t>3.2% (2024)</a:t>
            </a:r>
            <a:r>
              <a:rPr lang="en-US" dirty="0"/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/>
              <a:t>Rapid rise post-2019</a:t>
            </a:r>
            <a:r>
              <a:rPr lang="en-US" dirty="0"/>
              <a:t>, showing increased EV adoption.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/>
              <a:t>Consistent upward trend</a:t>
            </a:r>
            <a:r>
              <a:rPr lang="en-US" dirty="0"/>
              <a:t>, indicating strong future potential.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/>
              <a:t>Policy &amp; infrastructure</a:t>
            </a:r>
            <a:r>
              <a:rPr lang="en-US" dirty="0"/>
              <a:t> support likely driving acceleration.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Exploratory Data Analysis: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37739" y="6192257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Fig: Yearly Growth in EV Penetration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010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04AAAHXCAYAAACLVgojAAAAOXRFWHRTb2Z0d2FyZQBNYXRwbG90bGliIHZlcnNpb24zLjcuMiwgaHR0cHM6Ly9tYXRwbG90bGliLm9yZy8pXeV/AAAACXBIWXMAAA9hAAAPYQGoP6dpAABX60lEQVR4nO3de5yM9f//8efsWrtOax12rcM6Rc6HRbKISCQVJSFFhU+0CpuSUuiAQqiU4oNvRaSDSsXHx/lcToXkUOwSyzqsXafFzvv3h5/57Ni1M7Ou2dm1j/vtNrebeV/veV+v63rtjHnNdV3vy2aMMQIAAAAAXJefrwMAAAAAgJyOwgkAAAAAXKBwAgAAAAAXKJwAAAAAwAUKJwAAAABwgcIJAAAAAFygcAIAAAAAFyicAAAAAMAFCicAAAAAcIHCCUCuULFiRdlsNtlsNo0cOdLX4dz0Dhw44NjfNptNK1asuOExR44c6RivYsWKNzwe4K7c9Pnx0ksvOWKdP3++19YTHR3tWM+iRYu8th7gZkLhBNzkLl26pPr16zv+gwwICNBvv/2Wrt/hw4cVEhLi6Fe2bFklJiZmf8A5yKZNmzRgwABFRkaqRIkSCggIUOHChVW1alV16tRJEydO1KFDh3wdpse8URTlNNdu4/Ued955pyRp7ty5Tu1ffvnldcceNWqUU9+M3k/Xut76g4KCVKFCBXXr1k2rVq2yavOzVdrtmTVrVravPzcVRa4cPnxY7733niTplltuUefOnR3LLly4oDfeeEM1atRQwYIFVaVKFcXExOj06dPpxvn7779VsGBBhYSE6PDhwxmuKyYmRv7+/pKkl19+WcYYL2wRcHPJ5+sAAHhXQECAZs2apcaNG+vSpUu6fPmy+vTpow0bNjj+05SkZ555xuk/4E8++UQhISE+iNj3EhMT9a9//SvDX3svX76sffv2ad++ffruu++0ePFifq11U9u2bVW4cGFJUtGiRX0cjbNOnTopJCTE8WPBZ599pkceeSTDvp9//rnj3/Xr11e9evWyvN6UlBTFxcUpLi5O8+bN05tvvqlXXnkly+MhY6+88orj861p06Y+jub6xo4dq/Pnz0uSBgwYID+///2+3aNHD33zzTeOH7YOHDigiRMnau3atVq/fr1T32eeeUbnz5/XhAkTVKZMmQzXdcstt6hDhw76/vvvtXXrVn377bd66KGHvLuBQC5H4QTkAfXr19fLL7+sUaNGSbpyJGXixIkaMmSIJGn+/Pn67rvvHP2feOIJdejQwSexXis5OVlFihTJtvWdPXtW7dq10y+//OJoCwkJ0QMPPKCqVavKGKODBw9q/fr12rFjh0djp6amKiUlRQULFrQ67FyhadOmPvvSevfdd6tt27bp2iMiIiRJQUFB6tq1qz7++GNJ0qJFi5SQkKDQ0FCn/uvWrdO+ffscz5944gmPY2nUqJG6du0qu92uvXv36rPPPlNKSook6dVXX9W9996ryMhIj8fNrZKSkhQcHOzVdfTt29er41vh/Pnz+vTTTyVJfn5+ToV7XFycvvnmG0nS+++/r+joaC1cuFD333+/fvnlF61du1Z33HGHJGnOnDlavHixoqKi1K9fv0zX2a1bN33//feSpI8//pjCCXDFAMgTLl68aOrVq2ckGUmmQIECZt++febEiROmVKlSjvayZcuaU6dOGWOMiY+PN8OGDTP16tUzhQsXNoGBgeaWW24xzzzzjImNjU23jq1bt5r+/fubxo0bmzJlypigoCATGBhoypcvbx555BGzevXqdK8ZMWKEY90VKlQwx48fN88884wpW7as8fPzMxMnTjTGGFOhQgVHvxEjRhhjjJkxY4bT9iQmJjqNferUKRMQEODoM3fuXJf7adiwYY7+ksw999zj2B/X2r17t/m///s/p7ZevXo5XtuyZUsTGxtrHnvsMRMWFmZsNpv59ttvHX0PHTpkhgwZYmrXrm0KFSpkAgMDTYUKFUyPHj3Mxo0bncZdsGCBY9ygoCCTkpLiWNa9e3fHssmTJzvaN2zY4LQt8fHxTvsxo0fLli2NMcbs37/fqX358uXmm2++MU2aNDEFChQwISEh5uGHHzZxcXEu9+lV1+Y6rWvzu2nTJtOhQwdTtGhRU6BAAdO8efMM/36u59r4r/7NZOba/ZV2X17Vr18/x/KAgACTkJDgVjxpx+3Vq5fTsmnTpjktf/XVV52We/o+vPZv8PDhw6Zv374mPDzc5M+f31SvXt188sknGcZ54cIF8/7775s77rjDFCtWzAQEBJjw8HDz8MMPm3Xr1jn1bdmyZaZ/S2lznLZ95syZZsGCBSYqKsoUKlTIFC1a1BhjzIkTJ8wLL7xgWrdubSpUqGAKFy5sAgICTFhYmGnTpo359NNPjd1uz3A7r/e4KqPPj7Q2bdpkHn/8cVOxYkUTGBhoChUqZGrVqmViYmLMwYMH0/VPu+29evUye/bsMd26dTMlSpQwgYGBJjIy0ixYsCDDfXw9n3/+uWPMpk2bOi1bs2aNY9muXbuMMcacP3/e0TZ79mxjjDEnT540YWFhJiAgwGzfvt3lOpOTk03+/PmNJOPn5+fR+xnIiyicgDxk69atToVEq1atTM+ePZ2+aPz444/GGGPWrVtnSpYsed0vJEWLFjWrVq1yGv/999/P9EuMzWYzM2fOdHpN2i/TJUuWNNWrV3d6TWaF0/nz502JEiUc7VOmTHEaO21hVaxYMXPhwoVM98/FixdNcHCw4zWlSpUyycnJHu3jtF/mqlatasLDw52252rhtHLlSlOsWLHr7is/Pz8zYcIEx7gnT540fn5+juVr1651LCtXrpyj/eGHH3a0jxs3ztFes2bNdPvRk8KpXbt2GfavWrWqOX/+vFv7xt3CqXHjxk5/p1cfgYGB5o8//nBrXVkpnIwxpkaNGo7XNGrUyGlZSkqKKV68uGP5gw8+6NaYxmReOO3YscNped++fR3LsvI+TPs3WLlyZVO6dOkMX/vvf//b6XXHjh0z9evXz/RvctKkSY7+WS2c7rjjjnTbYIwx27dvz3Q8SebJJ5/McDuv97gqs8Jp4sSJTu+tjPbx8uXLnV6Tdtvr1q1rihQpkuHn3X//+19XfxoOaT+LhwwZ4rQsLi7Osez99983xhjzww8/ONqu/qjQu3dvI8m8/PLLbq+3YcOGjnGu/XwG4IxT9YA8pH79+nrllVccF1AvX77cafmTTz6pe++9V0lJSerUqZOOHz8uSapQoYK6du2qAgUK6KuvvtLOnTt1+vRpde7cWXv37nVcrxIYGKgmTZqofv36KlGihAoXLqzTp09r6dKl+vXXX2WM0fPPP+8Y61rHjx/X8ePH1aZNGzVr1kwJCQkqVarUdbcnKChIffv21dixYyVJ06dP1zPPPONYnvYapUcffVSBgYGZ7p9ff/1VSUlJjufdunVzXJOTFXv37pUkPfTQQ6pXr55iY2NVtGhRJSYm6qGHHtKpU6ckSQUKFNCTTz6p4OBgffHFF4qNjZXdbteQIUPUsGFDtWzZUsWKFVP9+vW1ZcsWSdLq1avVtGlTHThwwGmCitWrV2f471atWkm6cq3HgQMHNHr0aMeyfv366ZZbbpH0v1PXrrV48WLddtttateunZYvX661a9c6tnHBggXq1q1blvfTtX755ReVK1dOPXr00MGDBzVnzhxJV64Hmjx5sqZOnerxmOvWrdP48ePTtbdv3161atVyPO/Vq5deeuklSVdOad21a5dq1KghSVq4cKFOnjzp6JuV0/Qysn79eqfn4eHhkpTl92Faf//9t4KCgtS/f38VKFBAH330keMamnfeeUdPPfWUo+/jjz+ubdu2SZKKFCmiRx99VOXKldPatWu1aNEi2e12DR48WI0aNVKzZs3Uv39/3XfffXrhhRccY3Tt2lWNGjWSdP3r2FavXq2SJUuqW7duKlGihHbu3CnpyulpNWrUUOPGjRUeHq6QkBBduHBBW7du1Q8//CBjjGbOnKl+/fqpcePG6tatm2rXrq3Ro0c73kvXOyXzelatWqWYmBjHxAjly5dX9+7ddebMGc2cOVPnzp1z7ON9+/apWLFi6cb4/fffVaxYMQ0ePFjnz5/XtGnTlJqaKmOMxo0bp7vuusutWNK+X6/uw6siIiLUuXNnff3113ruuef09ttv68iRI5Kkxo0bq2nTplq1apVmzJihKlWq6NVXX3V7H9x2223avHmzIwar/q6Bm5Jv6zYA2e3ixYsmMjIy3a+j5cqVc5zqNnnyZEd7sWLFzIkTJxyvP3PmjAkNDXUsz+h0pt9++818/vnnZvLkyWbcuHHmzTffdFpX2l/I0x6FkGQGDRqUYdzX+8U4NjbW+Pv7O5Zt3rzZGHPlCE3aoxZX2zPz5ZdfOsXy4YcfOi0fOnRohr9Ip/01+tpfwdP+Qn/VxIkTnfr89NNPjmVHjx41hQsXdizr2LGjY9mQIUMc7R06dDDGGPPpp58aSU5H3nbv3m3sdrvT0ZGvv/7aMU5Gp+Fd69o+jRs3NhcvXjTGXPkbCgsLcyyLiYlxuW+Ncf+IU6FChcw///zjWNapUyfHsgYNGri1rmvjv97j2l/Y//nnH6e/p2HDhmUYR1hYmLl06ZJbsRjjfMSlUaNGZty4cebtt982ffr0MYGBgU5HKbZs2WKMyfr78Nq/wbSnjE2aNMlpWVJSkjHmyns2bfuyZcuc4r/33nsdy6490pbZ/syoT3BwcIanGF4VGxtrvvrqK/PBBx+Y8ePHm3HjxpmyZcs6Xv/666879Xd1Gl5mfTp27OhoL1KkiDl69Khj2U8//eQU99Wj38Y4H3FKmzNjjBk0aJBjWfHixa+7nWldvnzZ2Gw2x+vSHlG+6vz58+b111831apVMwUKFDCVK1c2gwYNMomJiSYlJcVxtP7qUa6ff/7ZDBkyxERHR5sPPvgg3anMV6X9fL56xBlAxjjiBOQxV2fZa9SokS5duuRonzZtmuMX4qtHEyTp1KlTKlGixHXHW7dunZ577jlJ0pYtW9SzZ0/HL8jXk9kU3sOHD3drO64qX768Onbs6Lhwetq0afroo4+0YMECx/bVrVtXDRo08Ghc6co0yzeiWLFiio6OTtee9ghDaGio2rdv73geFham9u3bO46Wpe3bqlUrx1GTdevWyRijNWvWSJLuvfderV+/Xvv27dPq1at18eJFx9GRtNNuZ1WfPn0UEBAg6crfUKVKlXTs2DFJcvzab5WOHTs6zQRWrVo1x7+tXte1ypQpo7Zt2+rnn3+WJM2ePVtvvfWWTp06pZ9++snR77HHHlO+fFn7L3TTpk3atGlThstGjhzpmBgiq+/Da7enY8eOjudp9+XVcYsUKeK0Lklq3bp1puu6ET179lT58uXTtZ84cUK9evXSjz/+mOnrrbwFQNr31z333KOwsDDH8/bt2ys0NFQJCQmOvoMGDUo3RlRUlNNkHln5ez1x4oTTdODFixdP1ycoKEivvvpqhkeTXn/9df3555/q2bOnWrdurccee0yzZ8926jN27FitWrVKlSpVcmpP+3d1dVsBZIz7OAF5UN26dRUVFeV4XqFCBd1zzz2O52lPR3Ll6n+058+f13333eeyaJLkmEHsWiVLlsz0y+H1pP3C+MUXX+jcuXNO9+FJezpSZsqWLev0fPfu3U7PO3TooHHjxrk93i233JLhl+u0+zejUxHTtqX94tWiRQvHeKdOndKOHTscp/c0b95czZs3l3Tl9KO0p/3Uq1cvwy9inrj2hrVpT3u02+03NHZ2rGvEiBEyV67rdXpkdFpS2ra4uDitWLFCc+fO1cWLFzPscyPy58+viIgIdenSRcuXL9drr73mWJaV9+G1MtuX0v/2pxXrclf16tUzbO/du7fLokm6/udHVmT1vZhWZvs4bTHkLXv27NHo0aNVsmRJTZgwQQsXLtTs2bMdN7aNj49XvXr1dOjQIcdMqmllR4zAzYIjTkAeldnRlLRfskuXLq2YmJjr9r16TcyqVasc59xL0vPPP6+XXnpJJUuW1Llz51SoUCGXMbnTJyMtW7ZUnTp1tH37dp0+fVoff/yxli5dKunKF9MePXq4Nc5tt92mIkWKKDk5WZL05ZdfavTo0Y7rse644w7dcccdWrhwoWbMmJHl7Um7f48ePZpuedq2tNdUFC5cWI0aNdKGDRskSd9++63+/PNPR2z58uXTrFmzHEecrrp6fdONuHq06aobPRqXU9aVkY4dO6pYsWKOL8qfffaZdu3a5VjeoEED1alTJ8vj9+rVy60bxWblfXgtd/fltYX166+/nuF1iFbI6H1x9uxZLVy40PH8rrvu0ieffKIKFSrI399fjRs31q+//mp5LMWLF3ccOfXkvZiWFX+vxYsXl81mcxQxnhxZffrpp5WSkqJPPvlEJUuWdHz21alTR+3atZN05W8uJiZGy5YtS/f6tMXjtdPvA3BG4QQgnaZNmzqO2CQkJKht27aqW7euUx9jjJYuXeqYVODEiRNOy3v06KGSJUtKktPRH2959tln9a9//UuS9PLLLztO07v//vsdcbgSEBCgZ555Rm+//bYk6fDhw3rsscf02WefWXrvpWv3788//+w4Xe/YsWOO08Su9k2rdevWjsLp/ffflzFGJUuWVPXq1R1Ho/bv3+/0Zeja066u/aJ37tw5i7bs5hAYGKju3bvrww8/lCTNnTvXMaGCdGUSleyQlffhjawrrZIlS6p///7p+u3cuTPdl/p8+fLp8uXLkrL+t3T69GmlpqY6nnfo0EGVK1eWdOXI7++//37d16b9e/Z0/U2bNtWCBQskXbl317Fjxxyn6/38889OR9e8eQ+yfPnyqXz58oqNjZUkHTx40OmsgOuZOXOmVqxYobvuuks9e/aUJMffav78+R39rv477d/xVQcPHnT8++o+B5AxCicA6TzxxBN68803dfz4cV2+fFnNmjVTly5dVKVKFaWkpGj37t1asWKFjh49quXLl6tSpUrprp147LHH1LVrVx04cECfffaZ12Pu0aOHhg4dqlOnTunChQuOdk+/5A4fPlxLlixxzF73zTffaO3aterYsaMqVqyo8+fPp5uN0FO9evXSG2+84Sg2O3furKeeekrBwcGaM2eOzpw5I+nKL9fXXlPRqlUrx4x4V2dba968uWw2m6pWrapSpUrp6NGjOn36tCTJ399fLVq0cBojNDRUAQEBjuLylVde0W+//aaAgADdeeed6Wb0uhlcb1Y9SRmevvTEE084Cqe0Xzbz58+vRx991DtBZhCDp+/DrKpXr57uvvtuLVmyRJI0YMAA/fzzz2rYsKH8/PwUGxurdevWadeuXRoxYoTjtFDpyimuV7/wT5gwQSdOnFCBAgUUGRnp9oxyYWFhCgkJUWJioiTpzTff1LFjx3T58mXNmDEj09PzypYt67gp8axZs1SgQAEVKVJEt9xyix588MFM1zt48GB99913MsYoOTlZt912mx599FGdOXPG6ahy8eLF1atXL7e2JauaNWvm2I9btmxxugFuRhISEvTCCy8oKCjIaabJq7NE/v7779q7d68qV67sKA7TziB5Vdrr7a7eRBfAdfhiRgoAvpd2VqhrZzgzxpi1a9dmev+Yq4+0M7Ldc889Gfa5dpavtDNvZTbTWlruzJyVdtY5SaZ06dLm8uXLHu+b48ePm/vuu8+tWdny589vfv31V8drr7356PWsXLnShISEXHdcPz8/M378+HSvO3funOOGlVcfae/39PDDDzsta9y4cYbrf/DBBzNc77hx44wxrmfeu/YGoO7w5Aa47r7uetydVS+z/wZr1aqVrm/nzp3dWv+1rn0/uCsr78PM/gaXL1/u9Lr9+/c7lh09ejTT+zhdLz+DBw/OsF90dHSG23+9mffGjh2b4Ti1a9d2utfQtfsv7eyDaR9XZ540xrv3cbo2npkzZ7r193WttK9r0aKFy/6PPfaYkWRGjx7t1H7q1CnHLISBgYFOfz/z58936pv2Brg2my3T2Q4BGMPkEAAy1LRpU+3cuVOvvvqqGjZsqODgYPn7+yskJEQNGzbUgAEDtGTJEqejGV9//bUGDRqk0qVLK3/+/KpSpYpGjx6tf//739kSc3R0tPz8/vex1rNnT/n7+3s8TokSJfTDDz9o5cqV6t27t2rUqOHY/uDgYNWqVUvdu3fXtGnTdPjw4SwdoWnRooV27Nih559/XrVq1VLBggWVP39+lS9fXj169NC6dev0/PPPp3tdgQIF1KRJE6e2tL/+X/uL8fWub5o2bZp69eqlUqVKOe0z/I+riSOyQ1beh1kVFhamjRs36qOPPlLr1q1VsmRJ+fv7q1ChQqpevbpjpra0922SpLfeeksDBw5UuXLlsvR+u2ro0KGaMmWKbr31VgUEBCg8PFx9+/bVypUrM72fWnR0tEaOHKnKlStnaabDQYMGaePGjXr88cdVoUIF5c+fXwUKFFCNGjU0ePBgbd++/YZnpXRHly5dVKRIEUnSmjVrMrzm6qr//ve/+vzzz1W7du10R0xDQkK0evVqde7cWUFBQUpKSlL9+vX15Zdf6uGHH3bq+8MPPziuh2zTpk2Gsx0C+B+bMUynAuDmcOHCBYWHhztOU/vzzz/TnUIIADlVdHS04xTR9957T88++6xX19exY0d9//33kqSvvvpKnTt39ur6gNyOwglArrdhwwYlJibq008/1RdffCHpyq+nV6/XAIDc4NChQ6pataouXLigW2+9Vbt27fLaEeG//vpL1apVU2pqqurXr68tW7Zk+wyWQG7D+RkAcr1u3bqpffv2jqIpf/78euedd3wcFQB4ply5co770u3Zs8dxY29vePfddx0zGY4ZM4aiCXADR5wA5HoVK1ZUbGysihQposjISL355pvMDgUAACxF4QQAAAAALnCqHgAAAAC4QOEEAAAAAC54fsODXM5ut+vw4cMqUqQIF0ICAAAAeZgxRsnJySpTpozLWSzzXOF0+PBhRURE+DoMAAAAADnEwYMHVa5cuUz75LnC6epduQ8ePKjg4GAfRwMAAADAV5KSkhQREeGoETKT5wqnq6fnBQcHUzgBAAAAcOsSHiaHAAAAAAAXKJwAAAAAwAUKJwAAAABwgcIJAAAAAFygcAIAAAAAFyicAAAAAMAFCicAAAAAcIHCCQAAAABcoHACAAAAABconAAAAADABQonAAAAAHCBwgkAAAAAXKBwAgAAAAAXKJwAAAAAwAUKJwAAAABwIZ+vAwAAAACQuS83tPZ1CLnSI02WWTYWR5wAAAAAwAUKJwAAAABwgcIJAAAAAFygcAIAAAAAFyicAAAAAMAFCicAAAAAcIHCCQAAAABcoHACAAAAABconAAAAADABQonAAAAAHCBwgkAAAAAXKBwAgAAAAAXfFo4ffTRR6pbt66Cg4MVHBysqKgo/fzzz5m+Zv78+apevbqCgoJUp04d/fTTT9kULQAAAIC8yqeFU7ly5TR27Fht3rxZmzZtUuvWrdWxY0ft3Lkzw/7r1q1T9+7d1bt3b23dulWdOnVSp06dtGPHjmyOHAAAAEBeYjPGGF8HkVbx4sU1btw49e7dO92yrl276uzZs1q4cKGjrUmTJqpfv76mTp3q1vhJSUkqWrSoTp8+reDgYMviBgAAALzlyw2tfR1CrvRIk2WZLvekNshnZWA3IjU1VfPnz9fZs2cVFRWVYZ/169crJibGqa1du3ZasGDBdcdNSUlRSkqK43lSUpIkyW63y26333jgAAAAgLcZm68jyJVcfd/3pB7weeG0fft2RUVF6cKFCypcuLC+/fZb1axZM8O+8fHxKlWqlFNbqVKlFB8ff93xx4wZo1GjRqVrT0hI0IULF24seAAAACAb+F2s6OsQcqVjx45lujw5OdntsXxeOFWrVk3btm3T6dOn9dVXX6lXr15auXLldYsnTw0bNszpKFVSUpIiIiIUGhrKqXoAAADIFez7D/g6hFwpLCws0+VBQUFuj+Xzwil//vyqUqWKJKlhw4b69ddfNXnyZH388cfp+oaHh+vo0aNObUePHlV4ePh1xw8MDFRgYGC6dj8/P/n5MRs7AAAAcgFbjpqWINdw9X3fk3ogx1UOdrvd6ZqktKKiorR06VKntiVLllz3migAAAAAsIJPjzgNGzZM7du3V/ny5ZWcnKw5c+ZoxYoVWrx4sSSpZ8+eKlu2rMaMGSNJGjhwoFq2bKkJEyaoQ4cOmjt3rjZt2qRPPvnEl5sBAAAA4Cbn08Lp2LFj6tmzp44cOaKiRYuqbt26Wrx4se6++25JUlxcnNPhs6ZNm2rOnDkaPny4Xn75ZVWtWlULFixQ7dq1fbUJAAAAAPKAHHcfJ2/jPk4AAADIbbiPU9ZYeR+nHHeNEwAAAADkND6fVQ8AAAA520sr+vk6hFxp7J1TfR0CLMQR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/L5OgAAAIDMtJ07zNch5Er/6TbG1yEANxWOOAEAAACACxROAAAAAOAChRMAAAAAuEDhBAAAAAAuUDgBAAAAgAs+LZzGjBmj2267TUWKFFFYWJg6deqk3bt3Z/qaWbNmyWazOT2CgoKyKWIAAAAAeZFPC6eVK1cqOjpaGzZs0JIlS3Tp0iW1bdtWZ8+ezfR1wcHBOnLkiOMRGxubTREDAAAAyIt8eh+nRYsWOT2fNWuWwsLCtHnzZrVo0eK6r7PZbAoPD/d2eAAAAAAgKYfdAPf06dOSpOLFi2fa78yZM6pQoYLsdrsaNGig0aNHq1atWhn2TUlJUUpKiuN5UlKSJMlut8tut1sUOQAA8BabrwPIpSz9nmPIQlaQA99zlQNPcpRjCie73a5BgwapWbNmql279nX7VatWTTNmzFDdunV1+vRpjR8/Xk2bNtXOnTtVrly5dP3HjBmjUaNGpWtPSEjQhQsXLN0GAABgvQp+Ib4OIVc6duyYZWMVuxxq2Vh5iZU58LtY0bKx8hJXOUhOTnZ7rBxTOEVHR2vHjh1as2ZNpv2ioqIUFRXleN60aVPVqFFDH3/8sd544410/YcNG6aYmBjH86SkJEVERCg0NFTBwcHWbQAAAPCKWHuir0PIlcLCwiwb61S+BMvGykuszIF9/wHLxspLXOXAk0nmckThNGDAAC1cuFCrVq3K8KhRZgICAhQZGal9+/ZluDwwMFCBgYHp2v38/OTnx2zsAADkdMbXAeRSln7PsZGFrCAHvucqB57kyKeVgzFGAwYM0Lfffqtly5apUqVKHo+Rmpqq7du3q3Tp0l6IEAAAAAB8fMQpOjpac+bM0XfffaciRYooPj5eklS0aFEVKFBAktSzZ0+VLVtWY8aMkSS9/vrratKkiapUqaLExESNGzdOsbGx6tOnj8+2AwAAAMDNzePCaf/+/Vq9erViY2N17tw5hYaGKjIyUlFRUR7fiPajjz6SJN15551O7TNnztQTTzwhSYqLi3M6hHbq1Cn17dtX8fHxKlasmBo2bKh169apZs2anm4KAAAAALjF7cJp9uzZmjx5sjZt2qRSpUqpTJkyKlCggE6ePKm//vpLQUFB6tGjh4YOHaoKFSq4NaYxrs/VXLFihdPziRMnauLEie6GDQAAAAA3zK3CKTIyUvnz59cTTzyhr7/+WhEREU7LU1JStH79es2dO1eNGjXShx9+qC5dunglYAAAAADIbm4VTmPHjlW7du2uuzwwMFB33nmn7rzzTr311ls6cOCAVfEBAAAAgM+5VThlVjRdq0SJEipRokSWAwIAAACAnOaGZtX78ccftWLFCqWmpqpZs2bq3LmzVXEBAAAAQI6R5fs4vfrqq3rxxRdls9lkjNHgwYP17LPPWhkbAAAAAOQIbh9x2rRpkxo1auR4Pm/ePP3222+O+y098cQTuvPOO/X+++9bHyUAAAAA+JDbR5z69eunQYMG6dy5c5KkypUra8KECdq9e7e2b9+ujz76SLfeeqvXAgUAAAAAX3G7cNq4caNKly6tBg0a6IcfftCMGTO0detWNW3aVHfccYcOHTqkOXPmeDNWAAAAAPAJt0/V8/f319ChQ9WlSxf1799fhQoV0gcffKAyZcp4Mz4AAAAA8DmPJ4eoXLmyFi9erAcffFAtWrTQlClTvBEXAAAAAOQYbhdOiYmJevHFF3X//fdr+PDhevDBB7Vx40b9+uuvatKkibZv3+7NOAEAAADAZ9wunHr16qWNGzeqQ4cO2r17t/r3768SJUpo1qxZeuutt9S1a1cNHTrUm7ECAAAAgE+4fY3TsmXLtHXrVlWpUkV9+/ZVlSpVHMvuuusubdmyRa+//rpXggQAwFfqTRzh6xBypd8Gj/J1CABgKbePOFWtWlWffPKJ9uzZo6lTp6pChQpOy4OCgjR69GjLAwQAAAAAX3O7cJoxY4aWLVumyMhIzZkzRx999JE34wIAAACAHMPtU/Xq16+vTZs2eTMWAAAAAMiR3DriZIzxdhwAAAAAkGO5VTjVqlVLc+fO1cWLFzPtt3fvXvXv319jx461JDgAAAAAyAncOlXv/fff19ChQ/XMM8/o7rvvVqNGjVSmTBkFBQXp1KlT+uOPP7RmzRrt3LlTAwYMUP/+/b0dNwAAAABkG7cKp7vuukubNm3SmjVrNG/ePM2ePVuxsbE6f/68SpYsqcjISPXs2VM9evRQsWLFvB0zAAAAAGQrtyeHkKTmzZurefPm3ooFAAAAAHIkt6cjBwAAAIC8isIJAAAAAFygcAIAAAAAFyicAAAAAMAFCicAAAAAcMGjWfWustvt2rdvn44dOya73e60rEWLFpYEBgAAAAA5hceF04YNG/Too48qNjZWxhinZTabTampqZYFBwAAAAA5gceFU79+/dSoUSP9+OOPKl26tGw2mzfiAgAAAIAcw+PCae/evfrqq69UpUoVb8QDAAAAADmOx5ND3H777dq3b583YgEAAACAHMnjI07PPvusnn/+ecXHx6tOnToKCAhwWl63bl3LggMAAACAnMDjwqlz586SpKeeesrRZrPZZIxhcggAAAAANyWPC6f9+/d7Iw4AAAAAyLE8LpwqVKjgjTgAAAAAIMfK0g1w//rrL02aNEm7du2SJNWsWVMDBw7ULbfcYmlwAAAAAJATeDyr3uLFi1WzZk398ssvqlu3rurWrauNGzeqVq1aWrJkiTdiBAAAAACf8viI00svvaTBgwdr7Nix6dqHDh2qu+++27LgAAAAACAn8PiI065du9S7d+907U899ZT++OMPS4ICAAAAgJzE48IpNDRU27ZtS9e+bds2hYWFWRETAAAAAOQoHp+q17dvX/3rX//S33//raZNm0qS1q5dq7ffflsxMTGWBwgAAAAAvuZx4fTqq6+qSJEimjBhgoYNGyZJKlOmjEaOHKnnnnvO8gABAAAAwNc8LpxsNpsGDx6swYMHKzk5WZJUpEgRywMDAAAAgJwiS/dxuoqCCQAAAEBe4Fbh1KBBAy1dulTFihVTZGSkbDbbdftu2bLFsuAAAAAAICdwq3Dq2LGjAgMDHf/OrHACAAAAgJuNW4XTiBEjHP8eOXKkt2IBAAAAgBzJ4/s4Va5cWSdOnEjXnpiYqMqVK1sSFAAAAADkJB4XTgcOHFBqamq69pSUFB06dMijscaMGaPbbrtNRYoUUVhYmDp16qTdu3e7fN38+fNVvXp1BQUFqU6dOvrpp588Wi8AAAAAeMLtWfW+//57x78XL16sokWLOp6npqZq6dKlqlSpkkcrX7lypaKjo3Xbbbfp8uXLevnll9W2bVv98ccfKlSoUIavWbdunbp3764xY8bovvvu05w5c9SpUydt2bJFtWvX9mj9AAAAAOAOtwunTp06SbpyH6devXo5LQsICFDFihU1YcIEj1a+aNEip+ezZs1SWFiYNm/erBYtWmT4msmTJ+uee+7RCy+8IEl64403tGTJEn3wwQeaOnVquv4pKSlKSUlxPE9KSpIk2e122e12j+IFAOQ9Hp+aAUmy9P9YpqTKGku/5xiykBXkwPdc5cCTHLldOF0dtFKlSvr1119VsmRJt1firtOnT0uSihcvft0+69evV0xMjFNbu3bttGDBggz7jxkzRqNGjUrXnpCQoAsXLmQ9WABAnlC1YFHXnZDOsWPHLBurgl+IZWPlJVbmoNjlUMvGykuszIHfxYqWjZWXuMpBcnKy22N5fAPc/fv3e/oSt9jtdg0aNEjNmjXL9JS7+Ph4lSpVyqmtVKlSio+Pz7D/sGHDnAqtpKQkRUREKDQ0VMHBwdYEDwBedPsrb/o6hFxn41vDLRtr77nTlo2Vl4SFhVk2Vqw90bKx8hIrc3AqX4JlY+UlVubAvv+AZWPlJa5yEBQU5PZYHhdOknT27FmtXLlScXFxunjxotOy5557LitDKjo6Wjt27NCaNWuy9PrrCQwMdNyDKi0/Pz/5+XECBoCcz/g6gFzIys93TurOGitzwHsgayz9nmMjC1lBDnzPVQ48yZHHhdPWrVt177336ty5czp79qyKFy+u48ePq2DBggoLC8tS4TRgwAAtXLhQq1atUrly5TLtGx4erqNHjzq1HT16VOHh4R6vFwAAAADc4XEZPHjwYN1///06deqUChQooA0bNig2NlYNGzbU+PHjPRrLGKMBAwbo22+/1bJly9yalS8qKkpLly51aluyZImioqI8WjcAAAAAuMvjwmnbtm16/vnn5efnJ39/f6WkpCgiIkLvvPOOXn75ZY/Gio6O1ueff645c+aoSJEiio+PV3x8vM6fP+/o07NnTw0bNszxfODAgVq0aJEmTJigP//8UyNHjtSmTZs0YMAATzcFAAAAANziceEUEBDgOBcwLCxMcXFxkqSiRYvq4MGDHo310Ucf6fTp07rzzjtVunRpx2PevHmOPnFxcTpy5IjjedOmTTVnzhx98sknqlevnr766istWLCAezgBAAAA8BqPr3GKjIzUr7/+qqpVq6ply5Z67bXXdPz4cX322WceFy/GuL7IbcWKFenaunTpoi5duni0LgAAAADIKo+POI0ePVqlS5eWJL311lsqVqyY+vfvr4SEBH3yySeWBwgAAAAAvubRESdjjMLCwhxHlsLCwrRo0SKvBAYAAAAAOYVHR5yMMapSpYrH1zIBAAAAQG7mUeHk5+enqlWr6sSJE96KBwAAAAByHI+vcRo7dqxeeOEF7dixwxvxAAAAAECO4/Gsej179tS5c+dUr1495c+fXwUKFHBafvLkScuCAwAAAICcwOPCaeLEibLZbN6IBQAAAAByJI8LpyeeeMILYQAAAABAzuXxNU7+/v46duxYuvYTJ07I39/fkqAAAAAAICfxuHAyxmTYnpKSovz5899wQAAAAACQ07h9qt57770nSbLZbJo+fboKFy7sWJaamqpVq1apevXq1kcIAAAAAD7mduE0ceJESVeOOE2dOtXptLz8+fOrYsWKmjp1qvURAgAAAICPuV047d+/X5LUqlUrffPNNypWrJjXggIAAACAnMTja5yWL1+uYsWK6eLFi9q9e7cuX77sjbgAAAAAIMfwuHA6f/68evfurYIFC6pWrVqKi4uTJD377LMaO3as5QECAAAAgK95XDi99NJL+u2337RixQoFBQU52tu0aaN58+ZZGhwAAAAA5AQe3wB3wYIFmjdvnpo0aSKbzeZor1Wrlv766y9LgwMAAACAnMDjwikhIUFhYWHp2s+ePetUSAG4Odzx9Bu+DiHXWf3xq74OAQAAWMzjU/UaNWqkH3/80fH8arE0ffp0RUVFWRcZAAAAAOQQHh9xGj16tNq3b68//vhDly9f1uTJk/XHH39o3bp1WrlypTdiBAAAAACf8viIU/PmzbVt2zZdvnxZderU0X/+8x+FhYVp/fr1atiwoTdiBAAAAACf8viIkyTdcsstmjZtmtWxAAAAAECOlKXCyW63a9++fTp27JjsdrvTshYtWlgSGAAAAADkFB4XThs2bNCjjz6q2NhYGWOcltlsNqWmploWHAAAAADkBB4XTv369XPMrFe6dGmmIAcAAABw0/O4cNq7d6+++uorValSxRvxAAAAAECO4/Gserfffrv27dvnjVgAAAAAIEfy+IjTs88+q+eff17x8fGqU6eOAgICnJbXrVvXsuAAAAAAICfwuHDq3LmzJOmpp55ytNlsNhljmBwCAAAAwE3J48Jp//793ogDAAAAAHIsjwunChUqeCMOAAAAAMixPJ4cQpI+++wzNWvWTGXKlFFsbKwkadKkSfruu+8sDQ4AAAAAcgKPC6ePPvpIMTExuvfee5WYmOi4pikkJESTJk2yOj4AAAAA8DmPC6f3339f06ZN0yuvvCJ/f39He6NGjbR9+3ZLgwMAAACAnMDjwmn//v2KjIxM1x4YGKizZ89aEhQAAAAA5CQeF06VKlXStm3b0rUvWrRINWrUsCImAAAAAMhRPJ5VLyYmRtHR0bpw4YKMMfrll1/0xRdfaMyYMZo+fbo3YgQAAAAAn/K4cOrTp48KFCig4cOH69y5c3r00UdVpkwZTZ48Wd26dfNGjAAAAADgUx4XTikpKerUqZN69Oihc+fO6cyZMwoLC/NGbAAAAACQI7h9jVNCQoLat2+vwoULKzg4WE2aNNGRI0comgAAAADc9NwunIYOHapt27bp9ddf1/jx45WYmKg+ffp4MzYAAAAAyBHcPlVvyZIlmjVrltq1aydJuu+++1SjRg2lpKQoMDDQawECAAAAgK+5fcTp8OHDqlevnuN51apVFRgYqCNHjnglMAAAAADIKTy6j5O/v3+658YYSwMCAAAAgJzG7VP1jDG69dZbZbPZHG1nzpxRZGSk/Pz+V3+dPHnS2ggBAAAAwMfcLpxmzpzpzTgAAAAAIMdyu3Dq1auXN+MAAAAAgBzLo2ucrLZq1Srdf//9KlOmjGw2mxYsWJBp/xUrVshms6V7xMfHZ0/AAAAAAPIknxZOZ8+eVb169TRlyhSPXrd7924dOXLE8eAmvAAAAAC8ye1T9byhffv2at++vcevCwsLU0hIiPUBAQAAAEAGfFo4ZVX9+vWVkpKi2rVra+TIkWrWrNl1+6akpCglJcXxPCkpSZJkt9tlt9u9HiuQ26WZSBNusvqzhRR4zsoc+PTUjFzMyhzwHsgaSz+LDFnICnLge65y4EmO3C6chgwZoj59+qh69epuD2610qVLa+rUqWrUqJFSUlI0ffp03Xnnndq4caMaNGiQ4WvGjBmjUaNGpWtPSEjQhQsXvB0ykOtVCi3i6xBynWPHjlk6XpWQYEvHywuszEHVgkUtGysvsTIHFfxCLBsrL7EyB8Uuh1o2Vl5iZQ78Lla0bKy8xFUOkpOT3R7L7cLpu+++08SJE3X77berT58+6tq1qwoVKuT2iqxQrVo1VatWzfG8adOm+uuvvzRx4kR99tlnGb5m2LBhiomJcTxPSkpSRESEQkNDFRzMlxHAlf0J7n+g4Aqrr7vcl5hk6Xh5gZU52HvutGVj5SVW5iDWnmjZWHmJlTk4lS/BsrHyEitzYN9/wLKx8hJXOQgKCnJ7LLcLp71792rVqlWaMWOGBg4cqIEDB6pLly7q06ePmjZt6vYKrda4cWOtWbPmussDAwMVGBiYrt3Pz8/pxr0AMmaMryPIfaz+bCEFnrMyB5zUnTVW5oD3QNZY+llkIwtZQQ58z1UOPMmRR9ls0aKFZs2apfj4eE2ePFl79+5V8+bNVaNGDY0fP15Hjx71ZDhLbNu2TaVLl8729QIAAADIO7JUBhcqVEhPPfWUVq9erT179uihhx7SmDFjVL58eY/GOXPmjLZt26Zt27ZJkvbv369t27YpLi5O0pXT7Hr27OnoP2nSJH333Xfat2+fduzYoUGDBmnZsmWKjo7OymYAAAAAgFtuaFa9s2fPavXq1Vq5cqVOnTrldP2ROzZt2qRWrVo5nl+9FqlXr16aNWuWjhw54iiiJOnixYt6/vnn9c8//6hgwYKqW7eu/vvf/zqNAQAAAABWy1LhtGbNGs2YMUNfffWVjDHq0qWL3n777UynBc/InXfeKZPJBRSzZs1yev7iiy/qxRdfzErIAAAAAJBlbhdOR44c0f/93/9p1qxZ2rNnj5o0aaJ3331X3bp1U+HChb0ZIwAAAAD4lNuFU0REhEqUKKHHH39cvXv3Vo0aNbwZFwAAAADkGG4XTl9++aUeeOAB5ct3Q5dFAQAAAECu4/asepcvX5bd/r+7WRw6dMjp+blz5/TOO+9YGx0AAAAA5ABuF07du3dXYmKi43nNmjV14MABx/Pk5GQNGzbMytgAAAAAIEdw+7y7a2e/y2w2PMAq7R8c5esQcp2fvx3h6xAAAABuOlm6AS4AAAAA5CUUTgAAAADggkdT5C1evFhFixaVJNntdi1dulQ7duyQJKfrnwAAAADgZuJR4dSrVy+n508//bTTc5vNduMRAQAAAEAO43bhlHbqcQAAAADIS7jGCQAAAABcoHACAAAAABconAAAAADABQonAAAAAHCBwgkAAAAAXMhS4ZSYmKjp06dr2LBhOnnypCRpy5Yt+ueffywNDgAAAAByAo/u4yRJv//+u9q0aaOiRYvqwIED6tu3r4oXL65vvvlGcXFx+vTTT70RJwAAAAD4jMdHnGJiYvTEE09o7969CgoKcrTfe++9WrVqlaXBAQAAAEBO4HHh9Ouvv+rpp59O1162bFnFx8dbEhQAAAAA5CQeF06BgYFKSkpK175nzx6FhoZaEhQAAAAA5CQeF04PPPCAXn/9dV26dEmSZLPZFBcXp6FDh6pz586WBwgAAAAAvuZx4TRhwgSdOXNGYWFhOn/+vFq2bKkqVaqoSJEieuutt7wRIwAAAAD4lMez6hUtWlRLlizRmjVr9Pvvv+vMmTNq0KCB2rRp4434AAAAAMDnPC6crmrevLmaN29uZSwAAAAAkCN5XDi99957GbbbbDYFBQWpSpUqatGihfz9/W84OAAAAADICTwunCZOnKiEhASdO3dOxYoVkySdOnVKBQsWVOHChXXs2DFVrlxZy5cvV0REhOUBAwAAAEB283hyiNGjR+u2227T3r17deLECZ04cUJ79uzR7bffrsmTJysuLk7h4eEaPHiwN+IFAAAAgGzn8RGn4cOH6+uvv9Ytt9ziaKtSpYrGjx+vzp076++//9Y777zD1OQAAAAAbhoeH3E6cuSILl++nK798uXLio+PlySVKVNGycnJNx4dAAAAAOQAHhdOrVq10tNPP62tW7c62rZu3ar+/furdevWkqTt27erUqVK1kUJAAAAAD7kceH073//W8WLF1fDhg0VGBiowMBANWrUSMWLF9e///1vSVLhwoU1YcIEy4MFAAAAAF/w+Bqn8PBwLVmyRH/++af27NkjSapWrZqqVavm6NOqVSvrIgQAAAAAH8vyDXCrV6+u6tWrWxkLAAAAAORIWSqcDh06pO+//15xcXG6ePGi07J3333XksAAAAAAIKfwuHBaunSpHnjgAVWuXFl//vmnateurQMHDsgYowYNGngjRp/p0HCgr0PIdX7cPNnXIQAAAACW83hyiGHDhmnIkCHavn27goKC9PXXX+vgwYNq2bKlunTp4o0YAQAAAMCnPC6cdu3apZ49e0qS8uXLp/Pnz6tw4cJ6/fXX9fbbb1seIAAAAAD4mseFU6FChRzXNZUuXVp//fWXY9nx48etiwwAAAAAcgiPr3Fq0qSJ1qxZoxo1aujee+/V888/r+3bt+ubb75RkyZNvBEjAAAAAPiUx4XTu+++qzNnzkiSRo0apTNnzmjevHmqWrUqM+oBAAAAuCl5VDilpqbq0KFDqlu3rqQrp+1NnTrVK4EBAAAAQE7h0TVO/v7+atu2rU6dOuWteAAAAAAgx/F4cojatWvr77//9kYsAAAAAJAjeVw4vfnmmxoyZIgWLlyoI0eOKCkpyekBAAAAADcbjyeHuPfeeyVJDzzwgGw2m6PdGCObzabU1FTrogMAAACAHMDjwmn58uXeiAMAAAAAciyPC6eWLVtatvJVq1Zp3Lhx2rx5s44cOaJvv/1WnTp1yvQ1K1asUExMjHbu3KmIiAgNHz5cTzzxhGUxAQAAAMC1PL7GSZJWr16txx57TE2bNtU///wjSfrss8+0Zs0aj8Y5e/as6tWrpylTprjVf//+/erQoYNatWqlbdu2adCgQerTp48WL17s8TYAAAAAgLs8PuL09ddf6/HHH1ePHj20ZcsWpaSkSJJOnz6t0aNH66effnJ7rPbt26t9+/Zu9586daoqVaqkCRMmSJJq1KihNWvWaOLEiWrXrp1nGwIAAAAAbvK4cHrzzTc1depU9ezZU3PnznW0N2vWTG+++aalwV1r/fr1atOmjVNbu3btNGjQoOu+JiUlxVHcSXLM/Ge322W32zNdX9rJL+AeV/vUU6TAc+TA9yzPgaWj5Q1W5iBLp2bA0hzwHsgaSz+LDFnICnLge65y4EmOPC6cdu/erRYtWqRrL1q0qBITEz0dziPx8fEqVaqUU1upUqWUlJSk8+fPq0CBAuleM2bMGI0aNSpde0JCgi5cuJDp+iKqFr+xgPOgY8eOWTpe+bLBlo6XF1idg0qhRSwdLy+wOgdVQngfeMrKHFQtWNSysfISK3NQwS/EsrHyEitzUOxyqGVj5SVW5sDvYkXLxspLXOUgOTnZ7bE8LpzCw8O1b98+VaxY0al9zZo1qly5sqfDed2wYcMUExPjeJ6UlKSIiAiFhoYqODjzLyMH9570dng3nbCwMEvHi/uHe4N5yuoc7E9w/wMFV1idg32JvA88ZWUO9p47bdlYeYmVOYi1J1o2Vl5iZQ5O5UuwbKy8xMoc2PcfsGysvMRVDoKCgtwey+PCqW/fvho4cKBmzJghm82mw4cPa/369RoyZIheffVVT4fzSHh4uI4ePerUdvToUQUHB2d4tEmSAgMDFRgYmK7dz89Pfn6Zn4BhjMl6sHmUq33qKVLgOXLge5bnwNLR8gYrc2DtiZd5h5U54D2QNZZ+FtnIQlaQA99zlQNPcuRx4fTSSy/Jbrfrrrvu0rlz59SiRQsFBgZqyJAhevbZZz0dziNRUVHpJp9YsmSJoqKivLpeAAAAAHmbx4WTzWbTK6+8ohdeeEH79u3TmTNnVLNmTRUuXNjjlZ85c0b79u1zPN+/f7+2bdum4sWLq3z58ho2bJj++ecfffrpp5Kkfv366YMPPtCLL76op556SsuWLdOXX36pH3/80eN1AwAAAIC7PD5++Pnnn+vcuXPKnz+/atasqcaNG2epaJKkTZs2KTIyUpGRkZKkmJgYRUZG6rXXXpMkHTlyRHFxcY7+lSpV0o8//qglS5aoXr16mjBhgqZPn85U5AAAAAC8yuMjToMHD1a/fv30wAMP6LHHHlO7du3k7++fpZXfeeedmV5HNGvWrAxfs3Xr1iytDwAAAACywuMjTkeOHNHcuXNls9n0yCOPqHTp0oqOjta6deu8ER8AAAAA+JzHhVO+fPl03333afbs2Tp27JgmTpyoAwcOqFWrVrrlllu8ESMAAAAA+JTHp+qlVbBgQbVr106nTp1SbGysdu3aZVVcAAAAAJBjZGly+XPnzmn27Nm69957VbZsWU2aNEkPPvigdu7caXV8AAAAAOBzHh9x6tatmxYuXKiCBQvqkUce0auvvsp9lAAAAADc1DwunPz9/fXll19mOJvejh07VLt2bcuCAwAAAICcwOPCafbs2U7Pk5OT9cUXX2j69OnavHmzUlNTLQsOAAAAAHKCLF3jJEmrVq1Sr169VLp0aY0fP16tW7fWhg0brIwNAAAAAHIEj444xcfHa9asWfr3v/+tpKQkPfLII0pJSdGCBQtUs2ZNb8UIAAAAAD7l9hGn+++/X9WqVdPvv/+uSZMm6fDhw3r//fe9GRsAAAAA5AhuH3H6+eef9dxzz6l///6qWrWqN2MCAAAAgBzF7SNOa9asUXJysho2bKjbb79dH3zwgY4fP+7N2AAAAAAgR3C7cGrSpImmTZumI0eO6Omnn9bcuXNVpkwZ2e12LVmyRMnJyd6MEwAAAAB8xuNZ9QoVKqSnnnpKa9as0fbt2/X8889r7NixCgsL0wMPPOCNGAEAAADAp7I8HbkkVatWTe+8844OHTqkL774wqqYAAAAACBHuaHC6Sp/f3916tRJ33//vRXDAQAAAECOYknhBAAAAAA3Mw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ct++sWbNks9mcHkFBQdkYLQAAAIC8xueF07x58xQTE6MRI0Zoy5Ytqlevntq1a6djx45d9zXBwcE6cuSI4xEbG5uNEQMAAADIa/L5OoB3331Xffv21ZNPPilJmjp1qn788UfNmDFDL730UoavsdlsCg8Pd2v8lJQUpaSkOJ4nJSVJkux2u+x2e6avtdlsbq0D/+Nqn3qKFHiOHPie5TmwdLS8wcoc+PwXxlzKyhzwHsgaSz+LDFnICnLge65y4EmOfFo4Xbx4UZs3b9awYcMcbX5+fmrTpo3Wr19/3dedOXNGFSpUkN1uV4MGDTR69GjVqlUrw75jxozRqFGj0rUnJCTowoULmcYXUbW4m1uCqzI7UpgV5csGWzpeXmB1DiqFFrF0vLzA6hxUCeF94Ckrc1C1YFHLxspLrMxBBb8Qy8bKS6zMQbHLoZaNlZdYmQO/ixUtGysvcZWD5ORkt8fyaeF0/PhxpaamqlSpUk7tpUqV0p9//pnha6pVq6YZM2aobt26On36tMaPH6+mTZtq586dKleuXLr+w4YNU0xMjON5UlKSIiIiFBoaquDgzL+MHNx7MgtblbeFhYVZOl7cP0mWjpcXWJ2D/Qnuf6DgCqtzsC+R94GnrMzB3nOnLRsrL7EyB7H2RMvGykuszMGpfAmWjZWXWJkD+/4Dlo2Vl7jKgSdzJfj8VD1PRUVFKSoqyvG8adOmqlGjhj7++GO98cYb6foHBgYqMDAwXbufn5/8/DI/AcMYc+MB5zGu9qmnSIHnyIHvWZ4DS0fLG6zMgbUnXuYdVuaA90DWWPpZZCMLWUEOfM9VDjzJkU9P3S5ZsqT8/f119OhRp/ajR4+6fQ1TQECAIiMjtW/fPm+ECAAAAAC+LZzy58+vhg0baunSpY42u92upUuXOh1Vykxqaqq2b9+u0qVLeytMAAAAAHmcz0/Vi4mJUa9evdSoUSM1btxYkyZN0tmzZx2z7PXs2VNly5bVmDFjJEmvv/66mjRpoipVqigxMVHjxo1TbGys+vTp48vNAAAAAHAT83nh1LVrVyUkJOi1115TfHy86tevr0WLFjkmjIiLi3M69/DUqVPq27ev4uPjVaxYMTVs2FDr1q1TzZo1fbUJAAAAAG5yPi+cJGnAgAEaMGBAhstWrFjh9HzixImaOHFiNkQFAAAAAFdwXz8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k2n/+/PmqXr26goKCVKdOHf3000/ZFCkAAACAvMjnhdO8efMUExOjESNGaMuWLapXr57atWunY8eOZdh/3bp16t69u3r37q2tW7eqU6dO6tSpk3bs2JHNkQMAAADIK3xeOL377rvq27evnnzySdWsWVNTp05VwYIFNWPGjAz7T548Wffcc49eeOEF1ahRQ2+88YYaNGigDz74IJsjBwAAAJBX5PPlyi9evKjNmzdr2LBhjjY/Pz+1adNG69evz/A169evV0xMjFNbu3bttGDBggz7p6SkKCUlxfH89OnTkqTExETZ7fZM47tsv+jOZiCNxMRES8e7fPmCpePlBVbnIPUSOfCU1Tmwp5ADT1mZA3MhxXUnpGNlDlLPkYOssDIHKWcuWTZWXmJlDs6dSbVsrLzEVQ6SkpIkScYY14MZH/rnn3+MJLNu3Tqn9hdeeME0btw4w9cEBASYOXPmOLVNmTLFhIWFZdh/xIgRRhIPHjx48ODBgwcPHjx4ZPg4ePCgy9rFp0ecssOwYcOcjlDZ7XadPHlSJUqUkM1m82FkWZeUlKSIiAgdPHhQwcHBvg4nTyIHvsX+9z1y4HvkwPfIge+RA9/L7Tkwxig5OVllypRx2denhVPJkiXl7++vo0ePOrUfPXpU4eHhGb4mPDzco/6BgYEKDAx0agsJCcl60DlIcHBwrvwDvZmQA99i//seOfA9cuB75MD3yIHv5eYcFC1a1K1+Pp0cIn/+/GrYsKGWLl3qaLPb7Vq6dKmioqIyfE1UVJRTf0lasmTJdfsDAAAAwI3y+al6MTEx6tWrlxo1aqTGjRtr0qRJOnv2rJ588klJUs+ePVW2bFmNGTNGkjRw4EC1bNlSEyZMUIcOHTR37lxt2rRJn3zyiS83AwAAAMBNzOeFU9euXZWQkKDXXntN8fHxql+/vhYtWqRSpUpJkuLi4uTn978DY02bNtWcOXM0fPhwvfzyy6pataoWLFig2rVr+2oTsl1gYKBGjBiR7hREZB9y4Fvsf98jB75HDnyPHPgeOfC9vJQDmzHuzL0HAAAAAHmXz2+ACwAAAAA5HYUTAAAAALhA4QQAAAAALlA4AQAAAIALFE4+MGbMGN12220qUqSIwsLC1KlTJ+3evdupz4ULFxQdHa0SJUqocOHC6ty5c7ob/z733HNq2LChAgMDVb9+/XTrGTlypGw2W7pHoUKFvLl5uUJ25UCSFi9erCZNmqhIkSIKDQ1V586ddeDAAS9tWe6RnTn48ssvVb9+fRUsWFAVKlTQuHHjvLVZuYoVOfjtt9/UvXt3RUREqECBAqpRo4YmT56cbl0rVqxQgwYNFBgYqCpVqmjWrFne3rxcIbtycOTIET366KO69dZb5efnp0GDBmXH5uUK2ZWDb775RnfffbdCQ0MVHBysqKgoLV68OFu2MSfLrv2/Zs0aNWvWTCVKlFCBAgVUvXp1TZw4MVu2MafLzv8Lrlq7dq3y5ct33f+3cyoKJx9YuXKloqOjtWHDBi1ZskSXLl1S27ZtdfbsWUefwYMH64cfftD8+fO1cuVKHT58WA899FC6sZ566il17do1w/UMGTJER44ccXrUrFlTXbp08dq25RbZlYP9+/erY8eOat26tbZt26bFixfr+PHjGY6T12RXDn7++Wf16NFD/fr1044dO/Thhx9q4sSJ+uCDD7y2bbmFFTnYvHmzwsLC9Pnnn2vnzp165ZVXNGzYMKf9u3//fnXo0EGtWrXStm3bNGjQIPXp04cvjcq+HKSkpCg0NFTDhw9XvXr1snUbc7rsysGqVat0991366efftLmzZvVqlUr3X///dq6dWu2bm9Ok137v1ChQhowYIBWrVqlXbt2afjw4Ro+fDj3AVX25eCqxMRE9ezZU3fddVe2bJ+lDHzu2LFjRpJZuXKlMcaYxMREExAQYObPn+/os2vXLiPJrF+/Pt3rR4wYYerVq+dyPdu2bTOSzKpVqyyL/WbhrRzMnz/f5MuXz6Smpjravv/+e2Oz2czFixet35BczFs56N69u3n44Yed2t577z1Trlw5Y7fbrd2IXO5Gc3DVM888Y1q1auV4/uKLL5patWo59enatatp166dxVuQ+3krB2m1bNnSDBw40NK4bybZkYOratasaUaNGmVN4DeJ7Nz/Dz74oHnsscesCfwm4u0cdO3a1QwfPtzt7685CUeccoDTp09LkooXLy7pStV+6dIltWnTxtGnevXqKl++vNavX5/l9UyfPl233nqr7rjjjhsL+CbkrRw0bNhQfn5+mjlzplJTU3X69Gl99tlnatOmjQICAqzdiFzOWzlISUlRUFCQU1uBAgV06NAhxcbGWhD5zcOqHJw+fdoxhiStX7/eaQxJateu3Q19nt2svJUDuC+7cmC325WcnEyerpFd+3/r1q1at26dWrZsaVHkNw9v5mDmzJn6+++/NWLECC9E7n0UTj5mt9s1aNAgNWvWTLVr15YkxcfHK3/+/AoJCXHqW6pUKcXHx2dpPRcuXNDs2bPVu3fvGw35puPNHFSqVEn/+c9/9PLLLyswMFAhISE6dOiQvvzySys3IdfzZg7atWunb775RkuXLpXdbteePXs0YcIESVeu+8AVVuVg3bp1mjdvnv71r3852uLj41WqVKl0YyQlJen8+fPWbkgu5s0cwD3ZmYPx48frzJkzeuSRRyyLP7fLjv1frlw5BQYGqlGjRoqOjlafPn0s347czJs52Lt3r1566SV9/vnnypcvn9e2wZtyZ9Q3kejoaO3YsUNr1qzx6nq+/fZbJScnq1evXl5dT27kzRzEx8erb9++6tWrl7p3767k5GS99tprevjhh7VkyRLZbDbL15kbeTMHffv21V9//aX77rtPly5dUnBwsAYOHKiRI0fKz4/fjq6yIgc7duxQx44dNWLECLVt29bC6PIGcuB72ZWDOXPmaNSoUfruu+8UFhaW5XXdbLJj/69evVpnzpzRhg0b9NJLL6lKlSrq3r37jYR9U/FWDlJTU/Xoo49q1KhRuvXWW60KN9tROPnQgAEDtHDhQq1atUrlypVztIeHh+vixYtKTEx0qu6PHj2q8PDwLK1r+vTpuu+++9L96pvXeTsHU6ZMUdGiRfXOO+842j7//HNFRERo48aNatKkiSXbkZt5Owc2m01vv/22Ro8erfj4eIWGhmrp0qWSpMqVK1u2HbmZFTn4448/dNddd+lf//qXhg8f7rQsPDw83WyIR48eVXBwsAoUKGD9BuVC3s4BXMuuHMydO1d9+vTR/Pnz053Cmpdl1/6vVKmSJKlOnTo6evSoRo4cSeH0/3kzB8nJydq0aZO2bt2qAQMGSLpydMsYo3z58uk///mPWrdu7d0NtIKvL7LKi+x2u4mOjjZlypQxe/bsSbf86kV4X331laPtzz//zPLkEH///bex2Wzmhx9+sCT+m0F25SAmJsY0btzYqe3w4cNGklm7du2Nb0gult3vg7Qef/xxExUVleXYbxZW5WDHjh0mLCzMvPDCCxmu58UXXzS1a9d2auvevTuTQ5jsy0FaTA7hLDtzMGfOHBMUFGQWLFhg7UbkYr54D1w1atQoU6FChRuK/2aQHTlITU0127dvd3r079/fVKtWzWzfvt2cOXPGOxtnMQonH+jfv78pWrSoWbFihTly5Ijjce7cOUeffv36mfLly5tly5aZTZs2maioqHRf9Pbu3Wu2bt1qnn76aXPrrbearVu3mq1bt5qUlBSnfsOHDzdlypQxly9fzpbtyw2yKwdLly41NpvNjBo1yuzZs8ds3rzZtGvXzlSoUMFpXXlRduUgISHBfPTRR2bXrl1m69at5rnnnjNBQUFm48aN2bq9OZEVOdi+fbsJDQ01jz32mNMYx44dc/T5+++/TcGCBc0LL7xgdu3aZaZMmWL8/f3NokWLsnV7c6LsyoExxvHeaNiwoXn00UfN1q1bzc6dO7NtW3Oq7MrB7NmzTb58+cyUKVOc+iQmJmbr9uY02bX/P/jgA/P999+bPXv2mD179pjp06ebIkWKmFdeeSVbtzcnys7PobRy46x6FE4+ICnDx8yZMx19zp8/b5555hlTrFgxU7BgQfPggw+aI0eOOI3TsmXLDMfZv3+/o09qaqopV66cefnll7Np63KH7MzBF198YSIjI02hQoVMaGioeeCBB8yuXbuyaUtzruzKQUJCgmnSpIkpVKiQKViwoLnrrrvMhg0bsnFLcy4rcjBixIgMx7j2V9zly5eb+vXrm/z585vKlSs7rSMvy84cuNMnL8quHFzvs6pXr17Zt7E5UHbt//fee8/UqlXLFCxY0AQHB5vIyEjz4YcfOt0uJK/Kzs+htHJj4WQzxpjrnMUHAAAAABDTkQMAAACASxROAAAAAOAChRMAAAAAuEDhBAAAAAAuUDgBAAAAgAsUTgAAAADgAoUTAAAAALhA4QQAAAAALlA4AQAAAIALFE4AgFzNGKM2bdqoXbt26ZZ9+OGHCgkJ0aFDh3wQGQDgZkLhBADI1Ww2m2bOnKmNGzfq448/drTv379fL774ot5//32VK1fO0nVeunTJ0vEAADkfhRMAINeLiIjQ5MmTNWTIEO3fv1/GGPXu3Vtt27ZVZGSk2rdvr8KFC6tUqVJ6/PHHdfz4ccdrFy1apObNmyskJEQlSpTQfffdp7/++sux/MCBA7LZbJo3b55atmypoKAgzZ492xebCQDwIZsxxvg6CAAArNCpUyedPn1aDz30kN544w3t3LlTtWrVUp8+fdSzZ0+dP39eQ4cO1eXLl7Vs2TJJ0tdffy2bzaa6devqzJkzeu2113TgwAFt27ZNfn5+OnDggCpVqqSKFStqwoQJioyMVFBQkEqXLu3jrQUAZCcKJwDATePYsWOqVauWTp48qa+//lo7duzQ6tWrtXjxYkefQ4cOKSIiQrt379att96abozjx48rNDRU27dvV+3atR2F06RJkzRw4MDs3BwAQA7CqXoAgJtGWFiYnn76adWoUUOdOnXSb7/9puXLl6tw4cKOR/Xq1SXJcTre3r171b17d1WuXFnBwcGqWLGiJCkuLs5p7EaNGmXrtgAAcpZ8vg4AAAAr5cuXT/nyXfnv7cyZM7r//vv19ttvp+t39VS7+++/XxUqVNC0adNUpkwZ2e121a5dWxcvXnTqX6hQIe8HDwDIsSicAAA3rQYNGujrr79WxYoVHcVUWidOnNDu3bs1bdo03XHHHZKkNWvWZHeYAIBcgFP1AAA3rejoaJ08eVLdu3fXr7/+qr/++kuLFy/Wk08+qdTUVBUrVkwlSpTQJ598on379mnZsmWKiYnxddgAgByIwgkAcNMqU6aM1q5dq9TUVLVt21Z16tTRoEGDFBISIj8/P/n5+Wnu3LnavHmzateurcGDB2vcuHG+DhsAkAMxqx4AAAAAuMARJwAAAABwgcIJAAAAAFygcAIAAAAAFyicAAAAAMAFCicAAAAAcIHCCQAAAABcoHACAAAAABconAAAAADABQonAAAAAHCBwgkAAAAAXKBwAgAAAAAX/h+dLSuuqvKF1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04AAAHXCAYAAACLVgojAAAAOXRFWHRTb2Z0d2FyZQBNYXRwbG90bGliIHZlcnNpb24zLjcuMiwgaHR0cHM6Ly9tYXRwbG90bGliLm9yZy8pXeV/AAAACXBIWXMAAA9hAAAPYQGoP6dpAABX60lEQVR4nO3de5yM9f//8efsWrtOax12rcM6Rc6HRbKISCQVJSFFhU+0CpuSUuiAQqiU4oNvRaSDSsXHx/lcToXkUOwSyzqsXafFzvv3h5/57Ni1M7Ou2dm1j/vtNrebeV/veV+v63rtjHnNdV3vy2aMMQIAAAAAXJefrwMAAAAAgJyOwgkAAAAAXKBwAgAAAAAXKJwAAAAAwAUKJwAAAABwgcIJAAAAAFygcAIAAAAAFyicAAAAAMAFCicAAAAAcIHCCUCuULFiRdlsNtlsNo0cOdLX4dz0Dhw44NjfNptNK1asuOExR44c6RivYsWKNzwe4K7c9Pnx0ksvOWKdP3++19YTHR3tWM+iRYu8th7gZkLhBNzkLl26pPr16zv+gwwICNBvv/2Wrt/hw4cVEhLi6Fe2bFklJiZmf8A5yKZNmzRgwABFRkaqRIkSCggIUOHChVW1alV16tRJEydO1KFDh3wdpse8URTlNNdu4/Ued955pyRp7ty5Tu1ffvnldcceNWqUU9+M3k/Xut76g4KCVKFCBXXr1k2rVq2yavOzVdrtmTVrVravPzcVRa4cPnxY7733niTplltuUefOnR3LLly4oDfeeEM1atRQwYIFVaVKFcXExOj06dPpxvn7779VsGBBhYSE6PDhwxmuKyYmRv7+/pKkl19+WcYYL2wRcHPJ5+sAAHhXQECAZs2apcaNG+vSpUu6fPmy+vTpow0bNjj+05SkZ555xuk/4E8++UQhISE+iNj3EhMT9a9//SvDX3svX76sffv2ad++ffruu++0ePFifq11U9u2bVW4cGFJUtGiRX0cjbNOnTopJCTE8WPBZ599pkceeSTDvp9//rnj3/Xr11e9evWyvN6UlBTFxcUpLi5O8+bN05tvvqlXXnkly+MhY6+88orj861p06Y+jub6xo4dq/Pnz0uSBgwYID+///2+3aNHD33zzTeOH7YOHDigiRMnau3atVq/fr1T32eeeUbnz5/XhAkTVKZMmQzXdcstt6hDhw76/vvvtXXrVn377bd66KGHvLuBQC5H4QTkAfXr19fLL7+sUaNGSbpyJGXixIkaMmSIJGn+/Pn67rvvHP2feOIJdejQwSexXis5OVlFihTJtvWdPXtW7dq10y+//OJoCwkJ0QMPPKCqVavKGKODBw9q/fr12rFjh0djp6amKiUlRQULFrQ67FyhadOmPvvSevfdd6tt27bp2iMiIiRJQUFB6tq1qz7++GNJ0qJFi5SQkKDQ0FCn/uvWrdO+ffscz5944gmPY2nUqJG6du0qu92uvXv36rPPPlNKSook6dVXX9W9996ryMhIj8fNrZKSkhQcHOzVdfTt29er41vh/Pnz+vTTTyVJfn5+ToV7XFycvvnmG0nS+++/r+joaC1cuFD333+/fvnlF61du1Z33HGHJGnOnDlavHixoqKi1K9fv0zX2a1bN33//feSpI8//pjCCXDFAMgTLl68aOrVq2ckGUmmQIECZt++febEiROmVKlSjvayZcuaU6dOGWOMiY+PN8OGDTP16tUzhQsXNoGBgeaWW24xzzzzjImNjU23jq1bt5r+/fubxo0bmzJlypigoCATGBhoypcvbx555BGzevXqdK8ZMWKEY90VKlQwx48fN88884wpW7as8fPzMxMnTjTGGFOhQgVHvxEjRhhjjJkxY4bT9iQmJjqNferUKRMQEODoM3fuXJf7adiwYY7+ksw999zj2B/X2r17t/m///s/p7ZevXo5XtuyZUsTGxtrHnvsMRMWFmZsNpv59ttvHX0PHTpkhgwZYmrXrm0KFSpkAgMDTYUKFUyPHj3Mxo0bncZdsGCBY9ygoCCTkpLiWNa9e3fHssmTJzvaN2zY4LQt8fHxTvsxo0fLli2NMcbs37/fqX358uXmm2++MU2aNDEFChQwISEh5uGHHzZxcXEu9+lV1+Y6rWvzu2nTJtOhQwdTtGhRU6BAAdO8efMM/36u59r4r/7NZOba/ZV2X17Vr18/x/KAgACTkJDgVjxpx+3Vq5fTsmnTpjktf/XVV52We/o+vPZv8PDhw6Zv374mPDzc5M+f31SvXt188sknGcZ54cIF8/7775s77rjDFCtWzAQEBJjw8HDz8MMPm3Xr1jn1bdmyZaZ/S2lznLZ95syZZsGCBSYqKsoUKlTIFC1a1BhjzIkTJ8wLL7xgWrdubSpUqGAKFy5sAgICTFhYmGnTpo359NNPjd1uz3A7r/e4KqPPj7Q2bdpkHn/8cVOxYkUTGBhoChUqZGrVqmViYmLMwYMH0/VPu+29evUye/bsMd26dTMlSpQwgYGBJjIy0ixYsCDDfXw9n3/+uWPMpk2bOi1bs2aNY9muXbuMMcacP3/e0TZ79mxjjDEnT540YWFhJiAgwGzfvt3lOpOTk03+/PmNJOPn5+fR+xnIiyicgDxk69atToVEq1atTM+ePZ2+aPz444/GGGPWrVtnSpYsed0vJEWLFjWrVq1yGv/999/P9EuMzWYzM2fOdHpN2i/TJUuWNNWrV3d6TWaF0/nz502JEiUc7VOmTHEaO21hVaxYMXPhwoVM98/FixdNcHCw4zWlSpUyycnJHu3jtF/mqlatasLDw52252rhtHLlSlOsWLHr7is/Pz8zYcIEx7gnT540fn5+juVr1651LCtXrpyj/eGHH3a0jxs3ztFes2bNdPvRk8KpXbt2GfavWrWqOX/+vFv7xt3CqXHjxk5/p1cfgYGB5o8//nBrXVkpnIwxpkaNGo7XNGrUyGlZSkqKKV68uGP5gw8+6NaYxmReOO3YscNped++fR3LsvI+TPs3WLlyZVO6dOkMX/vvf//b6XXHjh0z9evXz/RvctKkSY7+WS2c7rjjjnTbYIwx27dvz3Q8SebJJ5/McDuv97gqs8Jp4sSJTu+tjPbx8uXLnV6Tdtvr1q1rihQpkuHn3X//+19XfxoOaT+LhwwZ4rQsLi7Osez99983xhjzww8/ONqu/qjQu3dvI8m8/PLLbq+3YcOGjnGu/XwG4IxT9YA8pH79+nrllVccF1AvX77cafmTTz6pe++9V0lJSerUqZOOHz8uSapQoYK6du2qAgUK6KuvvtLOnTt1+vRpde7cWXv37nVcrxIYGKgmTZqofv36KlGihAoXLqzTp09r6dKl+vXXX2WM0fPPP+8Y61rHjx/X8ePH1aZNGzVr1kwJCQkqVarUdbcnKChIffv21dixYyVJ06dP1zPPPONYnvYapUcffVSBgYGZ7p9ff/1VSUlJjufdunVzXJOTFXv37pUkPfTQQ6pXr55iY2NVtGhRJSYm6qGHHtKpU6ckSQUKFNCTTz6p4OBgffHFF4qNjZXdbteQIUPUsGFDtWzZUsWKFVP9+vW1ZcsWSdLq1avVtGlTHThwwGmCitWrV2f471atWkm6cq3HgQMHNHr0aMeyfv366ZZbbpH0v1PXrrV48WLddtttateunZYvX661a9c6tnHBggXq1q1blvfTtX755ReVK1dOPXr00MGDBzVnzhxJV64Hmjx5sqZOnerxmOvWrdP48ePTtbdv3161atVyPO/Vq5deeuklSVdOad21a5dq1KghSVq4cKFOnjzp6JuV0/Qysn79eqfn4eHhkpTl92Faf//9t4KCgtS/f38VKFBAH330keMamnfeeUdPPfWUo+/jjz+ubdu2SZKKFCmiRx99VOXKldPatWu1aNEi2e12DR48WI0aNVKzZs3Uv39/3XfffXrhhRccY3Tt2lWNGjWSdP3r2FavXq2SJUuqW7duKlGihHbu3CnpyulpNWrUUOPGjRUeHq6QkBBduHBBW7du1Q8//CBjjGbOnKl+/fqpcePG6tatm2rXrq3Ro0c73kvXOyXzelatWqWYmBjHxAjly5dX9+7ddebMGc2cOVPnzp1z7ON9+/apWLFi6cb4/fffVaxYMQ0ePFjnz5/XtGnTlJqaKmOMxo0bp7vuusutWNK+X6/uw6siIiLUuXNnff3113ruuef09ttv68iRI5Kkxo0bq2nTplq1apVmzJihKlWq6NVXX3V7H9x2223avHmzIwar/q6Bm5Jv6zYA2e3ixYsmMjIy3a+j5cqVc5zqNnnyZEd7sWLFzIkTJxyvP3PmjAkNDXUsz+h0pt9++818/vnnZvLkyWbcuHHmzTffdFpX2l/I0x6FkGQGDRqUYdzX+8U4NjbW+Pv7O5Zt3rzZGHPlCE3aoxZX2zPz5ZdfOsXy4YcfOi0fOnRohr9Ip/01+tpfwdP+Qn/VxIkTnfr89NNPjmVHjx41hQsXdizr2LGjY9mQIUMc7R06dDDGGPPpp58aSU5H3nbv3m3sdrvT0ZGvv/7aMU5Gp+Fd69o+jRs3NhcvXjTGXPkbCgsLcyyLiYlxuW+Ncf+IU6FChcw///zjWNapUyfHsgYNGri1rmvjv97j2l/Y//nnH6e/p2HDhmUYR1hYmLl06ZJbsRjjfMSlUaNGZty4cebtt982ffr0MYGBgU5HKbZs2WKMyfr78Nq/wbSnjE2aNMlpWVJSkjHmyns2bfuyZcuc4r/33nsdy6490pbZ/syoT3BwcIanGF4VGxtrvvrqK/PBBx+Y8ePHm3HjxpmyZcs6Xv/666879Xd1Gl5mfTp27OhoL1KkiDl69Khj2U8//eQU99Wj38Y4H3FKmzNjjBk0aJBjWfHixa+7nWldvnzZ2Gw2x+vSHlG+6vz58+b111831apVMwUKFDCVK1c2gwYNMomJiSYlJcVxtP7qUa6ff/7ZDBkyxERHR5sPPvgg3anMV6X9fL56xBlAxjjiBOQxV2fZa9SokS5duuRonzZtmuMX4qtHEyTp1KlTKlGixHXHW7dunZ577jlJ0pYtW9SzZ0/HL8jXk9kU3sOHD3drO64qX768Onbs6Lhwetq0afroo4+0YMECx/bVrVtXDRo08Ghc6co0yzeiWLFiio6OTtee9ghDaGio2rdv73geFham9u3bO46Wpe3bqlUrx1GTdevWyRijNWvWSJLuvfderV+/Xvv27dPq1at18eJFx9GRtNNuZ1WfPn0UEBAg6crfUKVKlXTs2DFJcvzab5WOHTs6zQRWrVo1x7+tXte1ypQpo7Zt2+rnn3+WJM2ePVtvvfWWTp06pZ9++snR77HHHlO+fFn7L3TTpk3atGlThstGjhzpmBgiq+/Da7enY8eOjudp9+XVcYsUKeK0Lklq3bp1puu6ET179lT58uXTtZ84cUK9evXSjz/+mOnrrbwFQNr31z333KOwsDDH8/bt2ys0NFQJCQmOvoMGDUo3RlRUlNNkHln5ez1x4oTTdODFixdP1ycoKEivvvpqhkeTXn/9df3555/q2bOnWrdurccee0yzZ8926jN27FitWrVKlSpVcmpP+3d1dVsBZIz7OAF5UN26dRUVFeV4XqFCBd1zzz2O52lPR3Ll6n+058+f13333eeyaJLkmEHsWiVLlsz0y+H1pP3C+MUXX+jcuXNO9+FJezpSZsqWLev0fPfu3U7PO3TooHHjxrk93i233JLhl+u0+zejUxHTtqX94tWiRQvHeKdOndKOHTscp/c0b95czZs3l3Tl9KO0p/3Uq1cvwy9inrj2hrVpT3u02+03NHZ2rGvEiBEyV67rdXpkdFpS2ra4uDitWLFCc+fO1cWLFzPscyPy58+viIgIdenSRcuXL9drr73mWJaV9+G1MtuX0v/2pxXrclf16tUzbO/du7fLokm6/udHVmT1vZhWZvs4bTHkLXv27NHo0aNVsmRJTZgwQQsXLtTs2bMdN7aNj49XvXr1dOjQIcdMqmllR4zAzYIjTkAeldnRlLRfskuXLq2YmJjr9r16TcyqVasc59xL0vPPP6+XXnpJJUuW1Llz51SoUCGXMbnTJyMtW7ZUnTp1tH37dp0+fVoff/yxli5dKunKF9MePXq4Nc5tt92mIkWKKDk5WZL05ZdfavTo0Y7rse644w7dcccdWrhwoWbMmJHl7Um7f48ePZpuedq2tNdUFC5cWI0aNdKGDRskSd9++63+/PNPR2z58uXTrFmzHEecrrp6fdONuHq06aobPRqXU9aVkY4dO6pYsWKOL8qfffaZdu3a5VjeoEED1alTJ8vj9+rVy60bxWblfXgtd/fltYX166+/nuF1iFbI6H1x9uxZLVy40PH8rrvu0ieffKIKFSrI399fjRs31q+//mp5LMWLF3ccOfXkvZiWFX+vxYsXl81mcxQxnhxZffrpp5WSkqJPPvlEJUuWdHz21alTR+3atZN05W8uJiZGy5YtS/f6tMXjtdPvA3BG4QQgnaZNmzqO2CQkJKht27aqW7euUx9jjJYuXeqYVODEiRNOy3v06KGSJUtKktPRH2959tln9a9//UuS9PLLLztO07v//vsdcbgSEBCgZ555Rm+//bYk6fDhw3rsscf02WefWXrvpWv3788//+w4Xe/YsWOO08Su9k2rdevWjsLp/ffflzFGJUuWVPXq1R1Ho/bv3+/0Zeja066u/aJ37tw5i7bs5hAYGKju3bvrww8/lCTNnTvXMaGCdGUSleyQlffhjawrrZIlS6p///7p+u3cuTPdl/p8+fLp8uXLkrL+t3T69GmlpqY6nnfo0EGVK1eWdOXI7++//37d16b9e/Z0/U2bNtWCBQskXbl317Fjxxyn6/38889OR9e8eQ+yfPnyqXz58oqNjZUkHTx40OmsgOuZOXOmVqxYobvuuks9e/aUJMffav78+R39rv477d/xVQcPHnT8++o+B5AxCicA6TzxxBN68803dfz4cV2+fFnNmjVTly5dVKVKFaWkpGj37t1asWKFjh49quXLl6tSpUrprp147LHH1LVrVx04cECfffaZ12Pu0aOHhg4dqlOnTunChQuOdk+/5A4fPlxLlixxzF73zTffaO3aterYsaMqVqyo8+fPp5uN0FO9evXSG2+84Sg2O3furKeeekrBwcGaM2eOzpw5I+nKL9fXXlPRqlUrx4x4V2dba968uWw2m6pWrapSpUrp6NGjOn36tCTJ399fLVq0cBojNDRUAQEBjuLylVde0W+//aaAgADdeeed6Wb0uhlcb1Y9SRmevvTEE084Cqe0Xzbz58+vRx991DtBZhCDp+/DrKpXr57uvvtuLVmyRJI0YMAA/fzzz2rYsKH8/PwUGxurdevWadeuXRoxYoTjtFDpyimuV7/wT5gwQSdOnFCBAgUUGRnp9oxyYWFhCgkJUWJioiTpzTff1LFjx3T58mXNmDEj09PzypYt67gp8axZs1SgQAEVKVJEt9xyix588MFM1zt48GB99913MsYoOTlZt912mx599FGdOXPG6ahy8eLF1atXL7e2JauaNWvm2I9btmxxugFuRhISEvTCCy8oKCjIaabJq7NE/v7779q7d68qV67sKA7TziB5Vdrr7a7eRBfAdfhiRgoAvpd2VqhrZzgzxpi1a9dmev+Yq4+0M7Ldc889Gfa5dpavtDNvZTbTWlruzJyVdtY5SaZ06dLm8uXLHu+b48ePm/vuu8+tWdny589vfv31V8drr7356PWsXLnShISEXHdcPz8/M378+HSvO3funOOGlVcfae/39PDDDzsta9y4cYbrf/DBBzNc77hx44wxrmfeu/YGoO7w5Aa47r7uetydVS+z/wZr1aqVrm/nzp3dWv+1rn0/uCsr78PM/gaXL1/u9Lr9+/c7lh09ejTT+zhdLz+DBw/OsF90dHSG23+9mffGjh2b4Ti1a9d2utfQtfsv7eyDaR9XZ540xrv3cbo2npkzZ7r193WttK9r0aKFy/6PPfaYkWRGjx7t1H7q1CnHLISBgYFOfz/z58936pv2Brg2my3T2Q4BGMPkEAAy1LRpU+3cuVOvvvqqGjZsqODgYPn7+yskJEQNGzbUgAEDtGTJEqejGV9//bUGDRqk0qVLK3/+/KpSpYpGjx6tf//739kSc3R0tPz8/vex1rNnT/n7+3s8TokSJfTDDz9o5cqV6t27t2rUqOHY/uDgYNWqVUvdu3fXtGnTdPjw4SwdoWnRooV27Nih559/XrVq1VLBggWVP39+lS9fXj169NC6dev0/PPPp3tdgQIF1KRJE6e2tL/+X/uL8fWub5o2bZp69eqlUqVKOe0z/I+riSOyQ1beh1kVFhamjRs36qOPPlLr1q1VsmRJ+fv7q1ChQqpevbpjpra0922SpLfeeksDBw5UuXLlsvR+u2ro0KGaMmWKbr31VgUEBCg8PFx9+/bVypUrM72fWnR0tEaOHKnKlStnaabDQYMGaePGjXr88cdVoUIF5c+fXwUKFFCNGjU0ePBgbd++/YZnpXRHly5dVKRIEUnSmjVrMrzm6qr//ve/+vzzz1W7du10R0xDQkK0evVqde7cWUFBQUpKSlL9+vX15Zdf6uGHH3bq+8MPPziuh2zTpk2Gsx0C+B+bMUynAuDmcOHCBYWHhztOU/vzzz/TnUIIADlVdHS04xTR9957T88++6xX19exY0d9//33kqSvvvpKnTt39ur6gNyOwglArrdhwwYlJibq008/1RdffCHpyq+nV6/XAIDc4NChQ6pataouXLigW2+9Vbt27fLaEeG//vpL1apVU2pqqurXr68tW7Zk+wyWQG7D+RkAcr1u3bqpffv2jqIpf/78euedd3wcFQB4ply5co770u3Zs8dxY29vePfddx0zGY4ZM4aiCXADR5wA5HoVK1ZUbGysihQposjISL355pvMDgUAACxF4QQAAAAALnCqHgAAAAC4QOEEAAAAAC54fsODXM5ut+vw4cMqUqQIF0ICAAAAeZgxRsnJySpTpozLWSzzXOF0+PBhRURE+DoMAAAAADnEwYMHVa5cuUz75LnC6epduQ8ePKjg4GAfRwMAAADAV5KSkhQREeGoETKT5wqnq6fnBQcHUzgBAAAAcOsSHiaHAAAAAAAXKJwAAAAAwAUKJwAAAABwgcIJAAAAAFygcAIAAAAAFyicAAAAAMAFCicAAAAAcIHCCQAAAABcoHACAAAAABconAAAAADABQonAAAAAHCBwgkAAAAAXKBwAgAAAAAXKJwAAAAAwAUKJwAAAABwIZ+vAwAAAACQuS83tPZ1CLnSI02WWTYWR5wAAAAAwAUKJwAAAABwgcIJAAAAAFygcAIAAAAAFyicAAAAAMAFCicAAAAAcIHCCQAAAABcoHACAAAAABconAAAAADABQonAAAAAHCBwgkAAAAAXKBwAgAAAAAXfFo4ffTRR6pbt66Cg4MVHBysqKgo/fzzz5m+Zv78+apevbqCgoJUp04d/fTTT9kULQAAAIC8yqeFU7ly5TR27Fht3rxZmzZtUuvWrdWxY0ft3Lkzw/7r1q1T9+7d1bt3b23dulWdOnVSp06dtGPHjmyOHAAAAEBeYjPGGF8HkVbx4sU1btw49e7dO92yrl276uzZs1q4cKGjrUmTJqpfv76mTp3q1vhJSUkqWrSoTp8+reDgYMviBgAAALzlyw2tfR1CrvRIk2WZLvekNshnZWA3IjU1VfPnz9fZs2cVFRWVYZ/169crJibGqa1du3ZasGDBdcdNSUlRSkqK43lSUpIkyW63y26333jgAAAAgLcZm68jyJVcfd/3pB7weeG0fft2RUVF6cKFCypcuLC+/fZb1axZM8O+8fHxKlWqlFNbqVKlFB8ff93xx4wZo1GjRqVrT0hI0IULF24seAAAACAb+F2s6OsQcqVjx45lujw5OdntsXxeOFWrVk3btm3T6dOn9dVXX6lXr15auXLldYsnTw0bNszpKFVSUpIiIiIUGhrKqXoAAADIFez7D/g6hFwpLCws0+VBQUFuj+Xzwil//vyqUqWKJKlhw4b69ddfNXnyZH388cfp+oaHh+vo0aNObUePHlV4ePh1xw8MDFRgYGC6dj8/P/n5MRs7AAAAcgFbjpqWINdw9X3fk3ogx1UOdrvd6ZqktKKiorR06VKntiVLllz3migAAAAAsIJPjzgNGzZM7du3V/ny5ZWcnKw5c+ZoxYoVWrx4sSSpZ8+eKlu2rMaMGSNJGjhwoFq2bKkJEyaoQ4cOmjt3rjZt2qRPPvnEl5sBAAAA4Cbn08Lp2LFj6tmzp44cOaKiRYuqbt26Wrx4se6++25JUlxcnNPhs6ZNm2rOnDkaPny4Xn75ZVWtWlULFixQ7dq1fbUJAAAAAPKAHHcfJ2/jPk4AAADIbbiPU9ZYeR+nHHeNEwAAAADkND6fVQ8AAAA520sr+vk6hFxp7J1TfR0CLMQR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/L5OgAAAIDMtJ07zNch5Er/6TbG1yEANxWOOAEAAACACxROAAAAAOAChRMAAAAAuEDhBAAAAAAuUDgBAAAAgAs+LZzGjBmj2267TUWKFFFYWJg6deqk3bt3Z/qaWbNmyWazOT2CgoKyKWIAAAAAeZFPC6eVK1cqOjpaGzZs0JIlS3Tp0iW1bdtWZ8+ezfR1wcHBOnLkiOMRGxubTREDAAAAyIt8eh+nRYsWOT2fNWuWwsLCtHnzZrVo0eK6r7PZbAoPD/d2eAAAAAAgKYfdAPf06dOSpOLFi2fa78yZM6pQoYLsdrsaNGig0aNHq1atWhn2TUlJUUpKiuN5UlKSJMlut8tut1sUOQAA8BabrwPIpSz9nmPIQlaQA99zlQNPcpRjCie73a5BgwapWbNmql279nX7VatWTTNmzFDdunV1+vRpjR8/Xk2bNtXOnTtVrly5dP3HjBmjUaNGpWtPSEjQhQsXLN0GAABgvQp+Ib4OIVc6duyYZWMVuxxq2Vh5iZU58LtY0bKx8hJXOUhOTnZ7rBxTOEVHR2vHjh1as2ZNpv2ioqIUFRXleN60aVPVqFFDH3/8sd544410/YcNG6aYmBjH86SkJEVERCg0NFTBwcHWbQAAAPCKWHuir0PIlcLCwiwb61S+BMvGykuszIF9/wHLxspLXOXAk0nmckThNGDAAC1cuFCrVq3K8KhRZgICAhQZGal9+/ZluDwwMFCBgYHp2v38/OTnx2zsAADkdMbXAeRSln7PsZGFrCAHvucqB57kyKeVgzFGAwYM0Lfffqtly5apUqVKHo+Rmpqq7du3q3Tp0l6IEAAAAAB8fMQpOjpac+bM0XfffaciRYooPj5eklS0aFEVKFBAktSzZ0+VLVtWY8aMkSS9/vrratKkiapUqaLExESNGzdOsbGx6tOnj8+2AwAAAMDNzePCaf/+/Vq9erViY2N17tw5hYaGKjIyUlFRUR7fiPajjz6SJN15551O7TNnztQTTzwhSYqLi3M6hHbq1Cn17dtX8fHxKlasmBo2bKh169apZs2anm4KAAAAALjF7cJp9uzZmjx5sjZt2qRSpUqpTJkyKlCggE6ePKm//vpLQUFB6tGjh4YOHaoKFSq4NaYxrs/VXLFihdPziRMnauLEie6GDQAAAAA3zK3CKTIyUvnz59cTTzyhr7/+WhEREU7LU1JStH79es2dO1eNGjXShx9+qC5dunglYAAAAADIbm4VTmPHjlW7du2uuzwwMFB33nmn7rzzTr311ls6cOCAVfEBAAAAgM+5VThlVjRdq0SJEipRokSWAwIAAACAnOaGZtX78ccftWLFCqWmpqpZs2bq3LmzVXEBAAAAQI6R5fs4vfrqq3rxxRdls9lkjNHgwYP17LPPWhkbAAAAAOQIbh9x2rRpkxo1auR4Pm/ePP3222+O+y098cQTuvPOO/X+++9bHyUAAAAA+JDbR5z69eunQYMG6dy5c5KkypUra8KECdq9e7e2b9+ujz76SLfeeqvXAgUAAAAAX3G7cNq4caNKly6tBg0a6IcfftCMGTO0detWNW3aVHfccYcOHTqkOXPmeDNWAAAAAPAJt0/V8/f319ChQ9WlSxf1799fhQoV0gcffKAyZcp4Mz4AAAAA8DmPJ4eoXLmyFi9erAcffFAtWrTQlClTvBEXAAAAAOQYbhdOiYmJevHFF3X//fdr+PDhevDBB7Vx40b9+uuvatKkibZv3+7NOAEAAADAZ9wunHr16qWNGzeqQ4cO2r17t/r3768SJUpo1qxZeuutt9S1a1cNHTrUm7ECAAAAgE+4fY3TsmXLtHXrVlWpUkV9+/ZVlSpVHMvuuusubdmyRa+//rpXggQAwFfqTRzh6xBypd8Gj/J1CABgKbePOFWtWlWffPKJ9uzZo6lTp6pChQpOy4OCgjR69GjLAwQAAAAAX3O7cJoxY4aWLVumyMhIzZkzRx999JE34wIAAACAHMPtU/Xq16+vTZs2eTMWAAAAAMiR3DriZIzxdhwAAAAAkGO5VTjVqlVLc+fO1cWLFzPtt3fvXvXv319jx461JDgAAAAAyAncOlXv/fff19ChQ/XMM8/o7rvvVqNGjVSmTBkFBQXp1KlT+uOPP7RmzRrt3LlTAwYMUP/+/b0dNwAAAABkG7cKp7vuukubNm3SmjVrNG/ePM2ePVuxsbE6f/68SpYsqcjISPXs2VM9evRQsWLFvB0zAAAAAGQrtyeHkKTmzZurefPm3ooFAAAAAHIkt6cjBwAAAIC8isIJAAAAAFygcAIAAAAAFyicAAAAAMAFCicAAAAAcMGjWfWustvt2rdvn44dOya73e60rEWLFpYEBgAAAAA5hceF04YNG/Too48qNjZWxhinZTabTampqZYFBwAAAAA5gceFU79+/dSoUSP9+OOPKl26tGw2mzfiAgAAAIAcw+PCae/evfrqq69UpUoVb8QDAAAAADmOx5ND3H777dq3b583YgEAAACAHMnjI07PPvusnn/+ecXHx6tOnToKCAhwWl63bl3LggMAAACAnMDjwqlz586SpKeeesrRZrPZZIxhcggAAAAANyWPC6f9+/d7Iw4AAAAAyLE8LpwqVKjgjTgAAAAAIMfK0g1w//rrL02aNEm7du2SJNWsWVMDBw7ULbfcYmlwAAAAAJATeDyr3uLFi1WzZk398ssvqlu3rurWrauNGzeqVq1aWrJkiTdiBAAAAACf8viI00svvaTBgwdr7Nix6dqHDh2qu+++27LgAAAAACAn8PiI065du9S7d+907U899ZT++OMPS4ICAAAAgJzE48IpNDRU27ZtS9e+bds2hYWFWRETAAAAAOQoHp+q17dvX/3rX//S33//raZNm0qS1q5dq7ffflsxMTGWBwgAAAAAvuZx4fTqq6+qSJEimjBhgoYNGyZJKlOmjEaOHKnnnnvO8gABAAAAwNc8LpxsNpsGDx6swYMHKzk5WZJUpEgRywMDAAAAgJwiS/dxuoqCCQAAAEBe4Fbh1KBBAy1dulTFihVTZGSkbDbbdftu2bLFsuAAAAAAICdwq3Dq2LGjAgMDHf/OrHACAAAAgJuNW4XTiBEjHP8eOXKkt2IBAAAAgBzJ4/s4Va5cWSdOnEjXnpiYqMqVK1sSFAAAAADkJB4XTgcOHFBqamq69pSUFB06dMijscaMGaPbbrtNRYoUUVhYmDp16qTdu3e7fN38+fNVvXp1BQUFqU6dOvrpp588Wi8AAAAAeMLtWfW+//57x78XL16sokWLOp6npqZq6dKlqlSpkkcrX7lypaKjo3Xbbbfp8uXLevnll9W2bVv98ccfKlSoUIavWbdunbp3764xY8bovvvu05w5c9SpUydt2bJFtWvX9mj9AAAAAOAOtwunTp06SbpyH6devXo5LQsICFDFihU1YcIEj1a+aNEip+ezZs1SWFiYNm/erBYtWmT4msmTJ+uee+7RCy+8IEl64403tGTJEn3wwQeaOnVquv4pKSlKSUlxPE9KSpIk2e122e12j+IFAOQ9Hp+aAUmy9P9YpqTKGku/5xiykBXkwPdc5cCTHLldOF0dtFKlSvr1119VsmRJt1firtOnT0uSihcvft0+69evV0xMjFNbu3bttGDBggz7jxkzRqNGjUrXnpCQoAsXLmQ9WABAnlC1YFHXnZDOsWPHLBurgl+IZWPlJVbmoNjlUMvGykuszIHfxYqWjZWXuMpBcnKy22N5fAPc/fv3e/oSt9jtdg0aNEjNmjXL9JS7+Ph4lSpVyqmtVKlSio+Pz7D/sGHDnAqtpKQkRUREKDQ0VMHBwdYEDwBedPsrb/o6hFxn41vDLRtr77nTlo2Vl4SFhVk2Vqw90bKx8hIrc3AqX4JlY+UlVubAvv+AZWPlJa5yEBQU5PZYHhdOknT27FmtXLlScXFxunjxotOy5557LitDKjo6Wjt27NCaNWuy9PrrCQwMdNyDKi0/Pz/5+XECBoCcz/g6gFzIys93TurOGitzwHsgayz9nmMjC1lBDnzPVQ48yZHHhdPWrVt177336ty5czp79qyKFy+u48ePq2DBggoLC8tS4TRgwAAtXLhQq1atUrly5TLtGx4erqNHjzq1HT16VOHh4R6vFwAAAADc4XEZPHjwYN1///06deqUChQooA0bNig2NlYNGzbU+PHjPRrLGKMBAwbo22+/1bJly9yalS8qKkpLly51aluyZImioqI8WjcAAAAAuMvjwmnbtm16/vnn5efnJ39/f6WkpCgiIkLvvPOOXn75ZY/Gio6O1ueff645c+aoSJEiio+PV3x8vM6fP+/o07NnTw0bNszxfODAgVq0aJEmTJigP//8UyNHjtSmTZs0YMAATzcFAAAAANziceEUEBDgOBcwLCxMcXFxkqSiRYvq4MGDHo310Ucf6fTp07rzzjtVunRpx2PevHmOPnFxcTpy5IjjedOmTTVnzhx98sknqlevnr766istWLCAezgBAAAA8BqPr3GKjIzUr7/+qqpVq6ply5Z67bXXdPz4cX322WceFy/GuL7IbcWKFenaunTpoi5duni0LgAAAADIKo+POI0ePVqlS5eWJL311lsqVqyY+vfvr4SEBH3yySeWBwgAAAAAvubRESdjjMLCwhxHlsLCwrRo0SKvBAYAAAAAOYVHR5yMMapSpYrH1zIBAAAAQG7mUeHk5+enqlWr6sSJE96KBwAAAAByHI+vcRo7dqxeeOEF7dixwxvxAAAAAECO4/Gsej179tS5c+dUr1495c+fXwUKFHBafvLkScuCAwAAAICcwOPCaeLEibLZbN6IBQAAAAByJI8LpyeeeMILYQAAAABAzuXxNU7+/v46duxYuvYTJ07I39/fkqAAAAAAICfxuHAyxmTYnpKSovz5899wQAAAAACQ07h9qt57770nSbLZbJo+fboKFy7sWJaamqpVq1apevXq1kcIAAAAAD7mduE0ceJESVeOOE2dOtXptLz8+fOrYsWKmjp1qvURAgAAAICPuV047d+/X5LUqlUrffPNNypWrJjXggIAAACAnMTja5yWL1+uYsWK6eLFi9q9e7cuX77sjbgAAAAAIMfwuHA6f/68evfurYIFC6pWrVqKi4uTJD377LMaO3as5QECAAAAgK95XDi99NJL+u2337RixQoFBQU52tu0aaN58+ZZGhwAAAAA5AQe3wB3wYIFmjdvnpo0aSKbzeZor1Wrlv766y9LgwMAAACAnMDjwikhIUFhYWHp2s+ePetUSAG4Odzx9Bu+DiHXWf3xq74OAQAAWMzjU/UaNWqkH3/80fH8arE0ffp0RUVFWRcZAAAAAOQQHh9xGj16tNq3b68//vhDly9f1uTJk/XHH39o3bp1WrlypTdiBAAAAACf8viIU/PmzbVt2zZdvnxZderU0X/+8x+FhYVp/fr1atiwoTdiBAAAAACf8viIkyTdcsstmjZtmtWxAAAAAECOlKXCyW63a9++fTp27JjsdrvTshYtWlgSGAAAAADkFB4XThs2bNCjjz6q2NhYGWOcltlsNqWmploWHAAAAADkBB4XTv369XPMrFe6dGmmIAcAAABw0/O4cNq7d6+++uorValSxRvxAAAAAECO4/Gserfffrv27dvnjVgAAAAAIEfy+IjTs88+q+eff17x8fGqU6eOAgICnJbXrVvXsuAAAAAAICfwuHDq3LmzJOmpp55ytNlsNhljmBwCAAAAwE3J48Jp//793ogDAAAAAHIsjwunChUqeCMOAAAAAMixPJ4cQpI+++wzNWvWTGXKlFFsbKwkadKkSfruu+8sDQ4AAAAAcgKPC6ePPvpIMTExuvfee5WYmOi4pikkJESTJk2yOj4AAAAA8DmPC6f3339f06ZN0yuvvCJ/f39He6NGjbR9+3ZLgwMAAACAnMDjwmn//v2KjIxM1x4YGKizZ89aEhQAAAAA5CQeF06VKlXStm3b0rUvWrRINWrUsCImAAAAAMhRPJ5VLyYmRtHR0bpw4YKMMfrll1/0xRdfaMyYMZo+fbo3YgQAAAAAn/K4cOrTp48KFCig4cOH69y5c3r00UdVpkwZTZ48Wd26dfNGjAAAAADgUx4XTikpKerUqZN69Oihc+fO6cyZMwoLC/NGbAAAAACQI7h9jVNCQoLat2+vwoULKzg4WE2aNNGRI0comgAAAADc9NwunIYOHapt27bp9ddf1/jx45WYmKg+ffp4MzYAAAAAyBHcPlVvyZIlmjVrltq1aydJuu+++1SjRg2lpKQoMDDQawECAAAAgK+5fcTp8OHDqlevnuN51apVFRgYqCNHjnglMAAAAADIKTy6j5O/v3+658YYSwMCAAAAgJzG7VP1jDG69dZbZbPZHG1nzpxRZGSk/Pz+V3+dPHnS2ggBAAAAwMfcLpxmzpzpzTgAAAAAIMdyu3Dq1auXN+MAAAAAgBzLo2ucrLZq1Srdf//9KlOmjGw2mxYsWJBp/xUrVshms6V7xMfHZ0/AAAAAAPIknxZOZ8+eVb169TRlyhSPXrd7924dOXLE8eAmvAAAAAC8ye1T9byhffv2at++vcevCwsLU0hIiPUBAQAAAEAGfFo4ZVX9+vWVkpKi2rVra+TIkWrWrNl1+6akpCglJcXxPCkpSZJkt9tlt9u9HiuQ26WZSBNusvqzhRR4zsoc+PTUjFzMyhzwHsgaSz+LDFnICnLge65y4EmO3C6chgwZoj59+qh69epuD2610qVLa+rUqWrUqJFSUlI0ffp03Xnnndq4caMaNGiQ4WvGjBmjUaNGpWtPSEjQhQsXvB0ykOtVCi3i6xBynWPHjlk6XpWQYEvHywuszEHVgkUtGysvsTIHFfxCLBsrL7EyB8Uuh1o2Vl5iZQ78Lla0bKy8xFUOkpOT3R7L7cLpu+++08SJE3X77berT58+6tq1qwoVKuT2iqxQrVo1VatWzfG8adOm+uuvvzRx4kR99tlnGb5m2LBhiomJcTxPSkpSRESEQkNDFRzMlxHAlf0J7n+g4Aqrr7vcl5hk6Xh5gZU52HvutGVj5SVW5iDWnmjZWHmJlTk4lS/BsrHyEitzYN9/wLKx8hJXOQgKCnJ7LLcLp71792rVqlWaMWOGBg4cqIEDB6pLly7q06ePmjZt6vYKrda4cWOtWbPmussDAwMVGBiYrt3Pz8/pxr0AMmaMryPIfaz+bCEFnrMyB5zUnTVW5oD3QNZY+llkIwtZQQ58z1UOPMmRR9ls0aKFZs2apfj4eE2ePFl79+5V8+bNVaNGDY0fP15Hjx71ZDhLbNu2TaVLl8729QIAAADIO7JUBhcqVEhPPfWUVq9erT179uihhx7SmDFjVL58eY/GOXPmjLZt26Zt27ZJkvbv369t27YpLi5O0pXT7Hr27OnoP2nSJH333Xfat2+fduzYoUGDBmnZsmWKjo7OymYAAAAAgFtuaFa9s2fPavXq1Vq5cqVOnTrldP2ROzZt2qRWrVo5nl+9FqlXr16aNWuWjhw54iiiJOnixYt6/vnn9c8//6hgwYKqW7eu/vvf/zqNAQAAAABWy1LhtGbNGs2YMUNfffWVjDHq0qWL3n777UynBc/InXfeKZPJBRSzZs1yev7iiy/qxRdfzErIAAAAAJBlbhdOR44c0f/93/9p1qxZ2rNnj5o0aaJ3331X3bp1U+HChb0ZIwAAAAD4lNuFU0REhEqUKKHHH39cvXv3Vo0aNbwZFwAAAADkGG4XTl9++aUeeOAB5ct3Q5dFAQAAAECu4/asepcvX5bd/r+7WRw6dMjp+blz5/TOO+9YGx0AAAAA5ABuF07du3dXYmKi43nNmjV14MABx/Pk5GQNGzbMytgAAAAAIEdw+7y7a2e/y2w2PMAq7R8c5esQcp2fvx3h6xAAAABuOlm6AS4AAAAA5CUUTgAAAADggkdT5C1evFhFixaVJNntdi1dulQ7duyQJKfrnwAAAADgZuJR4dSrVy+n508//bTTc5vNduMRAQAAAEAO43bhlHbqcQAAAADIS7jGCQAAAABcoHACAAAAABconAAAAADABQonAAAAAHCBwgkAAAAAXMhS4ZSYmKjp06dr2LBhOnnypCRpy5Yt+ueffywNDgAAAAByAo/u4yRJv//+u9q0aaOiRYvqwIED6tu3r4oXL65vvvlGcXFx+vTTT70RJwAAAAD4jMdHnGJiYvTEE09o7969CgoKcrTfe++9WrVqlaXBAQAAAEBO4HHh9Ouvv+rpp59O1162bFnFx8dbEhQAAAAA5CQeF06BgYFKSkpK175nzx6FhoZaEhQAAAAA5CQeF04PPPCAXn/9dV26dEmSZLPZFBcXp6FDh6pz586WBwgAAAAAvuZx4TRhwgSdOXNGYWFhOn/+vFq2bKkqVaqoSJEieuutt7wRIwAAAAD4lMez6hUtWlRLlizRmjVr9Pvvv+vMmTNq0KCB2rRp4434AAAAAMDnPC6crmrevLmaN29uZSwAAAAAkCN5XDi99957GbbbbDYFBQWpSpUqatGihfz9/W84OAAAAADICTwunCZOnKiEhASdO3dOxYoVkySdOnVKBQsWVOHChXXs2DFVrlxZy5cvV0REhOUBAwAAAEB283hyiNGjR+u2227T3r17deLECZ04cUJ79uzR7bffrsmTJysuLk7h4eEaPHiwN+IFAAAAgGzn8RGn4cOH6+uvv9Ytt9ziaKtSpYrGjx+vzp076++//9Y777zD1OQAAAAAbhoeH3E6cuSILl++nK798uXLio+PlySVKVNGycnJNx4dAAAAAOQAHhdOrVq10tNPP62tW7c62rZu3ar+/furdevWkqTt27erUqVK1kUJAAAAAD7kceH073//W8WLF1fDhg0VGBiowMBANWrUSMWLF9e///1vSVLhwoU1YcIEy4MFAAAAAF/w+Bqn8PBwLVmyRH/++af27NkjSapWrZqqVavm6NOqVSvrIgQAAAAAH8vyDXCrV6+u6tWrWxkLAAAAAORIWSqcDh06pO+//15xcXG6ePGi07J3333XksAAAAAAIKfwuHBaunSpHnjgAVWuXFl//vmnateurQMHDsgYowYNGngjRp/p0HCgr0PIdX7cPNnXIQAAAACW83hyiGHDhmnIkCHavn27goKC9PXXX+vgwYNq2bKlunTp4o0YAQAAAMCnPC6cdu3apZ49e0qS8uXLp/Pnz6tw4cJ6/fXX9fbbb1seIAAAAAD4mseFU6FChRzXNZUuXVp//fWXY9nx48etiwwAAAAAcgiPr3Fq0qSJ1qxZoxo1aujee+/V888/r+3bt+ubb75RkyZNvBEjAAAAAPiUx4XTu+++qzNnzkiSRo0apTNnzmjevHmqWrUqM+oBAAAAuCl5VDilpqbq0KFDqlu3rqQrp+1NnTrVK4EBAAAAQE7h0TVO/v7+atu2rU6dOuWteAAAAAAgx/F4cojatWvr77//9kYsAAAAAJAjeVw4vfnmmxoyZIgWLlyoI0eOKCkpyekBAAAAADcbjyeHuPfeeyVJDzzwgGw2m6PdGCObzabU1FTrogMAAACAHMDjwmn58uXeiAMAAAAAciyPC6eWLVtatvJVq1Zp3Lhx2rx5s44cOaJvv/1WnTp1yvQ1K1asUExMjHbu3KmIiAgNHz5cTzzxhGUxAQAAAMC1PL7GSZJWr16txx57TE2bNtU///wjSfrss8+0Zs0aj8Y5e/as6tWrpylTprjVf//+/erQoYNatWqlbdu2adCgQerTp48WL17s8TYAAAAAgLs8PuL09ddf6/HHH1ePHj20ZcsWpaSkSJJOnz6t0aNH66effnJ7rPbt26t9+/Zu9586daoqVaqkCRMmSJJq1KihNWvWaOLEiWrXrp1nGwIAAAAAbvK4cHrzzTc1depU9ezZU3PnznW0N2vWTG+++aalwV1r/fr1atOmjVNbu3btNGjQoOu+JiUlxVHcSXLM/Ge322W32zNdX9rJL+AeV/vUU6TAc+TA9yzPgaWj5Q1W5iBLp2bA0hzwHsgaSz+LDFnICnLge65y4EmOPC6cdu/erRYtWqRrL1q0qBITEz0dziPx8fEqVaqUU1upUqWUlJSk8+fPq0CBAuleM2bMGI0aNSpde0JCgi5cuJDp+iKqFr+xgPOgY8eOWTpe+bLBlo6XF1idg0qhRSwdLy+wOgdVQngfeMrKHFQtWNSysfISK3NQwS/EsrHyEitzUOxyqGVj5SVW5sDvYkXLxspLXOUgOTnZ7bE8LpzCw8O1b98+VaxY0al9zZo1qly5sqfDed2wYcMUExPjeJ6UlKSIiAiFhoYqODjzLyMH9570dng3nbCwMEvHi/uHe4N5yuoc7E9w/wMFV1idg32JvA88ZWUO9p47bdlYeYmVOYi1J1o2Vl5iZQ5O5UuwbKy8xMoc2PcfsGysvMRVDoKCgtwey+PCqW/fvho4cKBmzJghm82mw4cPa/369RoyZIheffVVT4fzSHh4uI4ePerUdvToUQUHB2d4tEmSAgMDFRgYmK7dz89Pfn6Zn4BhjMl6sHmUq33qKVLgOXLge5bnwNLR8gYrc2DtiZd5h5U54D2QNZZ+FtnIQlaQA99zlQNPcuRx4fTSSy/Jbrfrrrvu0rlz59SiRQsFBgZqyJAhevbZZz0dziNRUVHpJp9YsmSJoqKivLpeAAAAAHmbx4WTzWbTK6+8ohdeeEH79u3TmTNnVLNmTRUuXNjjlZ85c0b79u1zPN+/f7+2bdum4sWLq3z58ho2bJj++ecfffrpp5Kkfv366YMPPtCLL76op556SsuWLdOXX36pH3/80eN1AwAAAIC7PD5++Pnnn+vcuXPKnz+/atasqcaNG2epaJKkTZs2KTIyUpGRkZKkmJgYRUZG6rXXXpMkHTlyRHFxcY7+lSpV0o8//qglS5aoXr16mjBhgqZPn85U5AAAAAC8yuMjToMHD1a/fv30wAMP6LHHHlO7du3k7++fpZXfeeedmV5HNGvWrAxfs3Xr1iytDwAAAACywuMjTkeOHNHcuXNls9n0yCOPqHTp0oqOjta6deu8ER8AAAAA+JzHhVO+fPl03333afbs2Tp27JgmTpyoAwcOqFWrVrrlllu8ESMAAAAA+JTHp+qlVbBgQbVr106nTp1SbGysdu3aZVVcAAAAAJBjZGly+XPnzmn27Nm69957VbZsWU2aNEkPPvigdu7caXV8AAAAAOBzHh9x6tatmxYuXKiCBQvqkUce0auvvsp9lAAAAADc1DwunPz9/fXll19mOJvejh07VLt2bcuCAwAAAICcwOPCafbs2U7Pk5OT9cUXX2j69OnavHmzUlNTLQsOAAAAAHKCLF3jJEmrVq1Sr169VLp0aY0fP16tW7fWhg0brIwNAAAAAHIEj444xcfHa9asWfr3v/+tpKQkPfLII0pJSdGCBQtUs2ZNb8UIAAAAAD7l9hGn+++/X9WqVdPvv/+uSZMm6fDhw3r//fe9GRsAAAAA5AhuH3H6+eef9dxzz6l///6qWrWqN2MCAAAAgBzF7SNOa9asUXJysho2bKjbb79dH3zwgY4fP+7N2AAAAAAgR3C7cGrSpImmTZumI0eO6Omnn9bcuXNVpkwZ2e12LVmyRMnJyd6MEwAAAAB8xuNZ9QoVKqSnnnpKa9as0fbt2/X8889r7NixCgsL0wMPPOCNGAEAAADAp7I8HbkkVatWTe+8844OHTqkL774wqqYAAAAACBHuaHC6Sp/f3916tRJ33//vRXDAQAAAECOYknhBAAAAAA3Mw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ct++sWbNks9mcHkFBQdkYLQAAAIC8xueF07x58xQTE6MRI0Zoy5Ytqlevntq1a6djx45d9zXBwcE6cuSI4xEbG5uNEQMAAADIa/L5OoB3331Xffv21ZNPPilJmjp1qn788UfNmDFDL730UoavsdlsCg8Pd2v8lJQUpaSkOJ4nJSVJkux2u+x2e6avtdlsbq0D/+Nqn3qKFHiOHPie5TmwdLS8wcoc+PwXxlzKyhzwHsgaSz+LDFnICnLge65y4EmOfFo4Xbx4UZs3b9awYcMcbX5+fmrTpo3Wr19/3dedOXNGFSpUkN1uV4MGDTR69GjVqlUrw75jxozRqFGj0rUnJCTowoULmcYXUbW4m1uCqzI7UpgV5csGWzpeXmB1DiqFFrF0vLzA6hxUCeF94Ckrc1C1YFHLxspLrMxBBb8Qy8bKS6zMQbHLoZaNlZdYmQO/ixUtGysvcZWD5ORkt8fyaeF0/PhxpaamqlSpUk7tpUqV0p9//pnha6pVq6YZM2aobt26On36tMaPH6+mTZtq586dKleuXLr+w4YNU0xMjON5UlKSIiIiFBoaquDgzL+MHNx7MgtblbeFhYVZOl7cP0mWjpcXWJ2D/Qnuf6DgCqtzsC+R94GnrMzB3nOnLRsrL7EyB7H2RMvGykuszMGpfAmWjZWXWJkD+/4Dlo2Vl7jKgSdzJfj8VD1PRUVFKSoqyvG8adOmqlGjhj7++GO98cYb6foHBgYqMDAwXbufn5/8/DI/AcMYc+MB5zGu9qmnSIHnyIHvWZ4DS0fLG6zMgbUnXuYdVuaA90DWWPpZZCMLWUEOfM9VDjzJkU9P3S5ZsqT8/f119OhRp/ajR4+6fQ1TQECAIiMjtW/fPm+ECAAAAAC+LZzy58+vhg0baunSpY42u92upUuXOh1Vykxqaqq2b9+u0qVLeytMAAAAAHmcz0/Vi4mJUa9evdSoUSM1btxYkyZN0tmzZx2z7PXs2VNly5bVmDFjJEmvv/66mjRpoipVqigxMVHjxo1TbGys+vTp48vNAAAAAHAT83nh1LVrVyUkJOi1115TfHy86tevr0WLFjkmjIiLi3M69/DUqVPq27ev4uPjVaxYMTVs2FDr1q1TzZo1fbUJAAAAAG5yPi+cJGnAgAEaMGBAhstWrFjh9HzixImaOHFiNkQFAAAAAFdwXz8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k2n/+/PmqXr26goKCVKdOHf3000/ZFCkAAACAvMjnhdO8efMUExOjESNGaMuWLapXr57atWunY8eOZdh/3bp16t69u3r37q2tW7eqU6dO6tSpk3bs2JHNkQMAAADIK3xeOL377rvq27evnnzySdWsWVNTp05VwYIFNWPGjAz7T548Wffcc49eeOEF1ahRQ2+88YYaNGigDz74IJsjBwAAAJBX5PPlyi9evKjNmzdr2LBhjjY/Pz+1adNG69evz/A169evV0xMjFNbu3bttGDBggz7p6SkKCUlxfH89OnTkqTExETZ7fZM47tsv+jOZiCNxMRES8e7fPmCpePlBVbnIPUSOfCU1Tmwp5ADT1mZA3MhxXUnpGNlDlLPkYOssDIHKWcuWTZWXmJlDs6dSbVsrLzEVQ6SkpIkScYY14MZH/rnn3+MJLNu3Tqn9hdeeME0btw4w9cEBASYOXPmOLVNmTLFhIWFZdh/xIgRRhIPHjx48ODBgwcPHjx4ZPg4ePCgy9rFp0ecssOwYcOcjlDZ7XadPHlSJUqUkM1m82FkWZeUlKSIiAgdPHhQwcHBvg4nTyIHvsX+9z1y4HvkwPfIge+RA9/L7Tkwxig5OVllypRx2denhVPJkiXl7++vo0ePOrUfPXpU4eHhGb4mPDzco/6BgYEKDAx0agsJCcl60DlIcHBwrvwDvZmQA99i//seOfA9cuB75MD3yIHv5eYcFC1a1K1+Pp0cIn/+/GrYsKGWLl3qaLPb7Vq6dKmioqIyfE1UVJRTf0lasmTJdfsDAAAAwI3y+al6MTEx6tWrlxo1aqTGjRtr0qRJOnv2rJ588klJUs+ePVW2bFmNGTNGkjRw4EC1bNlSEyZMUIcOHTR37lxt2rRJn3zyiS83AwAAAMBNzOeFU9euXZWQkKDXXntN8fHxql+/vhYtWqRSpUpJkuLi4uTn978DY02bNtWcOXM0fPhwvfzyy6pataoWLFig2rVr+2oTsl1gYKBGjBiR7hREZB9y4Fvsf98jB75HDnyPHPgeOfC9vJQDmzHuzL0HAAAAAHmXz2+ACwAAAAA5HYUTAAAAALhA4QQAAAAALlA4AQAAAIALFE4+MGbMGN12220qUqSIwsLC1KlTJ+3evdupz4ULFxQdHa0SJUqocOHC6ty5c7ob/z733HNq2LChAgMDVb9+/XTrGTlypGw2W7pHoUKFvLl5uUJ25UCSFi9erCZNmqhIkSIKDQ1V586ddeDAAS9tWe6RnTn48ssvVb9+fRUsWFAVKlTQuHHjvLVZuYoVOfjtt9/UvXt3RUREqECBAqpRo4YmT56cbl0rVqxQgwYNFBgYqCpVqmjWrFne3rxcIbtycOTIET366KO69dZb5efnp0GDBmXH5uUK2ZWDb775RnfffbdCQ0MVHBysqKgoLV68OFu2MSfLrv2/Zs0aNWvWTCVKlFCBAgVUvXp1TZw4MVu2MafLzv8Lrlq7dq3y5ct33f+3cyoKJx9YuXKloqOjtWHDBi1ZskSXLl1S27ZtdfbsWUefwYMH64cfftD8+fO1cuVKHT58WA899FC6sZ566il17do1w/UMGTJER44ccXrUrFlTXbp08dq25RbZlYP9+/erY8eOat26tbZt26bFixfr+PHjGY6T12RXDn7++Wf16NFD/fr1044dO/Thhx9q4sSJ+uCDD7y2bbmFFTnYvHmzwsLC9Pnnn2vnzp165ZVXNGzYMKf9u3//fnXo0EGtWrXStm3bNGjQIPXp04cvjcq+HKSkpCg0NFTDhw9XvXr1snUbc7rsysGqVat0991366efftLmzZvVqlUr3X///dq6dWu2bm9Ok137v1ChQhowYIBWrVqlXbt2afjw4Ro+fDj3AVX25eCqxMRE9ezZU3fddVe2bJ+lDHzu2LFjRpJZuXKlMcaYxMREExAQYObPn+/os2vXLiPJrF+/Pt3rR4wYYerVq+dyPdu2bTOSzKpVqyyL/WbhrRzMnz/f5MuXz6Smpjravv/+e2Oz2czFixet35BczFs56N69u3n44Yed2t577z1Trlw5Y7fbrd2IXO5Gc3DVM888Y1q1auV4/uKLL5patWo59enatatp166dxVuQ+3krB2m1bNnSDBw40NK4bybZkYOratasaUaNGmVN4DeJ7Nz/Dz74oHnsscesCfwm4u0cdO3a1QwfPtzt7685CUeccoDTp09LkooXLy7pStV+6dIltWnTxtGnevXqKl++vNavX5/l9UyfPl233nqr7rjjjhsL+CbkrRw0bNhQfn5+mjlzplJTU3X69Gl99tlnatOmjQICAqzdiFzOWzlISUlRUFCQU1uBAgV06NAhxcbGWhD5zcOqHJw+fdoxhiStX7/eaQxJateu3Q19nt2svJUDuC+7cmC325WcnEyerpFd+3/r1q1at26dWrZsaVHkNw9v5mDmzJn6+++/NWLECC9E7n0UTj5mt9s1aNAgNWvWTLVr15YkxcfHK3/+/AoJCXHqW6pUKcXHx2dpPRcuXNDs2bPVu3fvGw35puPNHFSqVEn/+c9/9PLLLyswMFAhISE6dOiQvvzySys3IdfzZg7atWunb775RkuXLpXdbteePXs0YcIESVeu+8AVVuVg3bp1mjdvnv71r3852uLj41WqVKl0YyQlJen8+fPWbkgu5s0cwD3ZmYPx48frzJkzeuSRRyyLP7fLjv1frlw5BQYGqlGjRoqOjlafPn0s347czJs52Lt3r1566SV9/vnnypcvn9e2wZtyZ9Q3kejoaO3YsUNr1qzx6nq+/fZbJScnq1evXl5dT27kzRzEx8erb9++6tWrl7p3767k5GS99tprevjhh7VkyRLZbDbL15kbeTMHffv21V9//aX77rtPly5dUnBwsAYOHKiRI0fKz4/fjq6yIgc7duxQx44dNWLECLVt29bC6PIGcuB72ZWDOXPmaNSoUfruu+8UFhaW5XXdbLJj/69evVpnzpzRhg0b9NJLL6lKlSrq3r37jYR9U/FWDlJTU/Xoo49q1KhRuvXWW60KN9tROPnQgAEDtHDhQq1atUrlypVztIeHh+vixYtKTEx0qu6PHj2q8PDwLK1r+vTpuu+++9L96pvXeTsHU6ZMUdGiRfXOO+842j7//HNFRERo48aNatKkiSXbkZt5Owc2m01vv/22Ro8erfj4eIWGhmrp0qWSpMqVK1u2HbmZFTn4448/dNddd+lf//qXhg8f7rQsPDw83WyIR48eVXBwsAoUKGD9BuVC3s4BXMuuHMydO1d9+vTR/Pnz053Cmpdl1/6vVKmSJKlOnTo6evSoRo4cSeH0/3kzB8nJydq0aZO2bt2qAQMGSLpydMsYo3z58uk///mPWrdu7d0NtIKvL7LKi+x2u4mOjjZlypQxe/bsSbf86kV4X331laPtzz//zPLkEH///bex2Wzmhx9+sCT+m0F25SAmJsY0btzYqe3w4cNGklm7du2Nb0gult3vg7Qef/xxExUVleXYbxZW5WDHjh0mLCzMvPDCCxmu58UXXzS1a9d2auvevTuTQ5jsy0FaTA7hLDtzMGfOHBMUFGQWLFhg7UbkYr54D1w1atQoU6FChRuK/2aQHTlITU0127dvd3r079/fVKtWzWzfvt2cOXPGOxtnMQonH+jfv78pWrSoWbFihTly5Ijjce7cOUeffv36mfLly5tly5aZTZs2maioqHRf9Pbu3Wu2bt1qnn76aXPrrbearVu3mq1bt5qUlBSnfsOHDzdlypQxly9fzpbtyw2yKwdLly41NpvNjBo1yuzZs8ds3rzZtGvXzlSoUMFpXXlRduUgISHBfPTRR2bXrl1m69at5rnnnjNBQUFm48aN2bq9OZEVOdi+fbsJDQ01jz32mNMYx44dc/T5+++/TcGCBc0LL7xgdu3aZaZMmWL8/f3NokWLsnV7c6LsyoExxvHeaNiwoXn00UfN1q1bzc6dO7NtW3Oq7MrB7NmzTb58+cyUKVOc+iQmJmbr9uY02bX/P/jgA/P999+bPXv2mD179pjp06ebIkWKmFdeeSVbtzcnys7PobRy46x6FE4+ICnDx8yZMx19zp8/b5555hlTrFgxU7BgQfPggw+aI0eOOI3TsmXLDMfZv3+/o09qaqopV66cefnll7Np63KH7MzBF198YSIjI02hQoVMaGioeeCBB8yuXbuyaUtzruzKQUJCgmnSpIkpVKiQKViwoLnrrrvMhg0bsnFLcy4rcjBixIgMx7j2V9zly5eb+vXrm/z585vKlSs7rSMvy84cuNMnL8quHFzvs6pXr17Zt7E5UHbt//fee8/UqlXLFCxY0AQHB5vIyEjz4YcfOt0uJK/Kzs+htHJj4WQzxpjrnMUHAAAAABDTkQMAAACASxROAAAAAOAChRMAAAAAuEDhBAAAAAAuUDgBAAAAgAsUTgAAAADgAoUTAAAAALhA4QQAAAAALlA4AQAAAIALFE4AgFzNGKM2bdqoXbt26ZZ9+OGHCgkJ0aFDh3wQGQDgZkLhBADI1Ww2m2bOnKmNGzfq448/drTv379fL774ot5//32VK1fO0nVeunTJ0vEAADkfhRMAINeLiIjQ5MmTNWTIEO3fv1/GGPXu3Vtt27ZVZGSk2rdvr8KFC6tUqVJ6/PHHdfz4ccdrFy1apObNmyskJEQlSpTQfffdp7/++sux/MCBA7LZbJo3b55atmypoKAgzZ492xebCQDwIZsxxvg6CAAArNCpUyedPn1aDz30kN544w3t3LlTtWrVUp8+fdSzZ0+dP39eQ4cO1eXLl7Vs2TJJ0tdffy2bzaa6devqzJkzeu2113TgwAFt27ZNfn5+OnDggCpVqqSKFStqwoQJioyMVFBQkEqXLu3jrQUAZCcKJwDATePYsWOqVauWTp48qa+//lo7duzQ6tWrtXjxYkefQ4cOKSIiQrt379att96abozjx48rNDRU27dvV+3atR2F06RJkzRw4MDs3BwAQA7CqXoAgJtGWFiYnn76adWoUUOdOnXSb7/9puXLl6tw4cKOR/Xq1SXJcTre3r171b17d1WuXFnBwcGqWLGiJCkuLs5p7EaNGmXrtgAAcpZ8vg4AAAAr5cuXT/nyXfnv7cyZM7r//vv19ttvp+t39VS7+++/XxUqVNC0adNUpkwZ2e121a5dWxcvXnTqX6hQIe8HDwDIsSicAAA3rQYNGujrr79WxYoVHcVUWidOnNDu3bs1bdo03XHHHZKkNWvWZHeYAIBcgFP1AAA3rejoaJ08eVLdu3fXr7/+qr/++kuLFy/Wk08+qdTUVBUrVkwlSpTQJ598on379mnZsmWKiYnxddgAgByIwgkAcNMqU6aM1q5dq9TUVLVt21Z16tTRoEGDFBISIj8/P/n5+Wnu3LnavHmzateurcGDB2vcuHG+DhsAkAMxqx4AAAAAuMARJwAAAABwgcIJAAAAAFygcAIAAAAAFyicAAAAAMAFCicAAAAAcIHCCQAAAABcoHACAAAAABconAAAAADABQonAAAAAHCBwgkAAAAAXKBwAgAAAAAX/h+dLSuuqvKF1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A04AAAHXCAYAAACLVgojAAAAOXRFWHRTb2Z0d2FyZQBNYXRwbG90bGliIHZlcnNpb24zLjcuMiwgaHR0cHM6Ly9tYXRwbG90bGliLm9yZy8pXeV/AAAACXBIWXMAAA9hAAAPYQGoP6dpAABX60lEQVR4nO3de5yM9f//8efsWrtOax12rcM6Rc6HRbKISCQVJSFFhU+0CpuSUuiAQqiU4oNvRaSDSsXHx/lcToXkUOwSyzqsXafFzvv3h5/57Ni1M7Ou2dm1j/vtNrebeV/veV+v63rtjHnNdV3vy2aMMQIAAAAAXJefrwMAAAAAgJyOwgkAAAAAXKBwAgAAAAAXKJwAAAAAwAUKJwAAAABwgcIJAAAAAFygcAIAAAAAFyicAAAAAMAFCicAAAAAcIHCCUCuULFiRdlsNtlsNo0cOdLX4dz0Dhw44NjfNptNK1asuOExR44c6RivYsWKNzwe4K7c9Pnx0ksvOWKdP3++19YTHR3tWM+iRYu8th7gZkLhBNzkLl26pPr16zv+gwwICNBvv/2Wrt/hw4cVEhLi6Fe2bFklJiZmf8A5yKZNmzRgwABFRkaqRIkSCggIUOHChVW1alV16tRJEydO1KFDh3wdpse8URTlNNdu4/Ued955pyRp7ty5Tu1ffvnldcceNWqUU9+M3k/Xut76g4KCVKFCBXXr1k2rVq2yavOzVdrtmTVrVravPzcVRa4cPnxY7733niTplltuUefOnR3LLly4oDfeeEM1atRQwYIFVaVKFcXExOj06dPpxvn7779VsGBBhYSE6PDhwxmuKyYmRv7+/pKkl19+WcYYL2wRcHPJ5+sAAHhXQECAZs2apcaNG+vSpUu6fPmy+vTpow0bNjj+05SkZ555xuk/4E8++UQhISE+iNj3EhMT9a9//SvDX3svX76sffv2ad++ffruu++0ePFifq11U9u2bVW4cGFJUtGiRX0cjbNOnTopJCTE8WPBZ599pkceeSTDvp9//rnj3/Xr11e9evWyvN6UlBTFxcUpLi5O8+bN05tvvqlXXnkly+MhY6+88orj861p06Y+jub6xo4dq/Pnz0uSBgwYID+///2+3aNHD33zzTeOH7YOHDigiRMnau3atVq/fr1T32eeeUbnz5/XhAkTVKZMmQzXdcstt6hDhw76/vvvtXXrVn377bd66KGHvLuBQC5H4QTkAfXr19fLL7+sUaNGSbpyJGXixIkaMmSIJGn+/Pn67rvvHP2feOIJdejQwSexXis5OVlFihTJtvWdPXtW7dq10y+//OJoCwkJ0QMPPKCqVavKGKODBw9q/fr12rFjh0djp6amKiUlRQULFrQ67FyhadOmPvvSevfdd6tt27bp2iMiIiRJQUFB6tq1qz7++GNJ0qJFi5SQkKDQ0FCn/uvWrdO+ffscz5944gmPY2nUqJG6du0qu92uvXv36rPPPlNKSook6dVXX9W9996ryMhIj8fNrZKSkhQcHOzVdfTt29er41vh/Pnz+vTTTyVJfn5+ToV7XFycvvnmG0nS+++/r+joaC1cuFD333+/fvnlF61du1Z33HGHJGnOnDlavHixoqKi1K9fv0zX2a1bN33//feSpI8//pjCCXDFAMgTLl68aOrVq2ckGUmmQIECZt++febEiROmVKlSjvayZcuaU6dOGWOMiY+PN8OGDTP16tUzhQsXNoGBgeaWW24xzzzzjImNjU23jq1bt5r+/fubxo0bmzJlypigoCATGBhoypcvbx555BGzevXqdK8ZMWKEY90VKlQwx48fN88884wpW7as8fPzMxMnTjTGGFOhQgVHvxEjRhhjjJkxY4bT9iQmJjqNferUKRMQEODoM3fuXJf7adiwYY7+ksw999zj2B/X2r17t/m///s/p7ZevXo5XtuyZUsTGxtrHnvsMRMWFmZsNpv59ttvHX0PHTpkhgwZYmrXrm0KFSpkAgMDTYUKFUyPHj3Mxo0bncZdsGCBY9ygoCCTkpLiWNa9e3fHssmTJzvaN2zY4LQt8fHxTvsxo0fLli2NMcbs37/fqX358uXmm2++MU2aNDEFChQwISEh5uGHHzZxcXEu9+lV1+Y6rWvzu2nTJtOhQwdTtGhRU6BAAdO8efMM/36u59r4r/7NZOba/ZV2X17Vr18/x/KAgACTkJDgVjxpx+3Vq5fTsmnTpjktf/XVV52We/o+vPZv8PDhw6Zv374mPDzc5M+f31SvXt188sknGcZ54cIF8/7775s77rjDFCtWzAQEBJjw8HDz8MMPm3Xr1jn1bdmyZaZ/S2lznLZ95syZZsGCBSYqKsoUKlTIFC1a1BhjzIkTJ8wLL7xgWrdubSpUqGAKFy5sAgICTFhYmGnTpo359NNPjd1uz3A7r/e4KqPPj7Q2bdpkHn/8cVOxYkUTGBhoChUqZGrVqmViYmLMwYMH0/VPu+29evUye/bsMd26dTMlSpQwgYGBJjIy0ixYsCDDfXw9n3/+uWPMpk2bOi1bs2aNY9muXbuMMcacP3/e0TZ79mxjjDEnT540YWFhJiAgwGzfvt3lOpOTk03+/PmNJOPn5+fR+xnIiyicgDxk69atToVEq1atTM+ePZ2+aPz444/GGGPWrVtnSpYsed0vJEWLFjWrVq1yGv/999/P9EuMzWYzM2fOdHpN2i/TJUuWNNWrV3d6TWaF0/nz502JEiUc7VOmTHEaO21hVaxYMXPhwoVM98/FixdNcHCw4zWlSpUyycnJHu3jtF/mqlatasLDw52252rhtHLlSlOsWLHr7is/Pz8zYcIEx7gnT540fn5+juVr1651LCtXrpyj/eGHH3a0jxs3ztFes2bNdPvRk8KpXbt2GfavWrWqOX/+vFv7xt3CqXHjxk5/p1cfgYGB5o8//nBrXVkpnIwxpkaNGo7XNGrUyGlZSkqKKV68uGP5gw8+6NaYxmReOO3YscNped++fR3LsvI+TPs3WLlyZVO6dOkMX/vvf//b6XXHjh0z9evXz/RvctKkSY7+WS2c7rjjjnTbYIwx27dvz3Q8SebJJ5/McDuv97gqs8Jp4sSJTu+tjPbx8uXLnV6Tdtvr1q1rihQpkuHn3X//+19XfxoOaT+LhwwZ4rQsLi7Osez99983xhjzww8/ONqu/qjQu3dvI8m8/PLLbq+3YcOGjnGu/XwG4IxT9YA8pH79+nrllVccF1AvX77cafmTTz6pe++9V0lJSerUqZOOHz8uSapQoYK6du2qAgUK6KuvvtLOnTt1+vRpde7cWXv37nVcrxIYGKgmTZqofv36KlGihAoXLqzTp09r6dKl+vXXX2WM0fPPP+8Y61rHjx/X8ePH1aZNGzVr1kwJCQkqVarUdbcnKChIffv21dixYyVJ06dP1zPPPONYnvYapUcffVSBgYGZ7p9ff/1VSUlJjufdunVzXJOTFXv37pUkPfTQQ6pXr55iY2NVtGhRJSYm6qGHHtKpU6ckSQUKFNCTTz6p4OBgffHFF4qNjZXdbteQIUPUsGFDtWzZUsWKFVP9+vW1ZcsWSdLq1avVtGlTHThwwGmCitWrV2f471atWkm6cq3HgQMHNHr0aMeyfv366ZZbbpH0v1PXrrV48WLddtttateunZYvX661a9c6tnHBggXq1q1blvfTtX755ReVK1dOPXr00MGDBzVnzhxJV64Hmjx5sqZOnerxmOvWrdP48ePTtbdv3161atVyPO/Vq5deeuklSVdOad21a5dq1KghSVq4cKFOnjzp6JuV0/Qysn79eqfn4eHhkpTl92Faf//9t4KCgtS/f38VKFBAH330keMamnfeeUdPPfWUo+/jjz+ubdu2SZKKFCmiRx99VOXKldPatWu1aNEi2e12DR48WI0aNVKzZs3Uv39/3XfffXrhhRccY3Tt2lWNGjWSdP3r2FavXq2SJUuqW7duKlGihHbu3CnpyulpNWrUUOPGjRUeHq6QkBBduHBBW7du1Q8//CBjjGbOnKl+/fqpcePG6tatm2rXrq3Ro0c73kvXOyXzelatWqWYmBjHxAjly5dX9+7ddebMGc2cOVPnzp1z7ON9+/apWLFi6cb4/fffVaxYMQ0ePFjnz5/XtGnTlJqaKmOMxo0bp7vuusutWNK+X6/uw6siIiLUuXNnff3113ruuef09ttv68iRI5Kkxo0bq2nTplq1apVmzJihKlWq6NVXX3V7H9x2223avHmzIwar/q6Bm5Jv6zYA2e3ixYsmMjIy3a+j5cqVc5zqNnnyZEd7sWLFzIkTJxyvP3PmjAkNDXUsz+h0pt9++818/vnnZvLkyWbcuHHmzTffdFpX2l/I0x6FkGQGDRqUYdzX+8U4NjbW+Pv7O5Zt3rzZGHPlCE3aoxZX2zPz5ZdfOsXy4YcfOi0fOnRohr9Ip/01+tpfwdP+Qn/VxIkTnfr89NNPjmVHjx41hQsXdizr2LGjY9mQIUMc7R06dDDGGPPpp58aSU5H3nbv3m3sdrvT0ZGvv/7aMU5Gp+Fd69o+jRs3NhcvXjTGXPkbCgsLcyyLiYlxuW+Ncf+IU6FChcw///zjWNapUyfHsgYNGri1rmvjv97j2l/Y//nnH6e/p2HDhmUYR1hYmLl06ZJbsRjjfMSlUaNGZty4cebtt982ffr0MYGBgU5HKbZs2WKMyfr78Nq/wbSnjE2aNMlpWVJSkjHmyns2bfuyZcuc4r/33nsdy6490pbZ/syoT3BwcIanGF4VGxtrvvrqK/PBBx+Y8ePHm3HjxpmyZcs6Xv/666879Xd1Gl5mfTp27OhoL1KkiDl69Khj2U8//eQU99Wj38Y4H3FKmzNjjBk0aJBjWfHixa+7nWldvnzZ2Gw2x+vSHlG+6vz58+b111831apVMwUKFDCVK1c2gwYNMomJiSYlJcVxtP7qUa6ff/7ZDBkyxERHR5sPPvgg3anMV6X9fL56xBlAxjjiBOQxV2fZa9SokS5duuRonzZtmuMX4qtHEyTp1KlTKlGixHXHW7dunZ577jlJ0pYtW9SzZ0/HL8jXk9kU3sOHD3drO64qX768Onbs6Lhwetq0afroo4+0YMECx/bVrVtXDRo08Ghc6co0yzeiWLFiio6OTtee9ghDaGio2rdv73geFham9u3bO46Wpe3bqlUrx1GTdevWyRijNWvWSJLuvfderV+/Xvv27dPq1at18eJFx9GRtNNuZ1WfPn0UEBAg6crfUKVKlXTs2DFJcvzab5WOHTs6zQRWrVo1x7+tXte1ypQpo7Zt2+rnn3+WJM2ePVtvvfWWTp06pZ9++snR77HHHlO+fFn7L3TTpk3atGlThstGjhzpmBgiq+/Da7enY8eOjudp9+XVcYsUKeK0Lklq3bp1puu6ET179lT58uXTtZ84cUK9evXSjz/+mOnrrbwFQNr31z333KOwsDDH8/bt2ys0NFQJCQmOvoMGDUo3RlRUlNNkHln5ez1x4oTTdODFixdP1ycoKEivvvpqhkeTXn/9df3555/q2bOnWrdurccee0yzZ8926jN27FitWrVKlSpVcmpP+3d1dVsBZIz7OAF5UN26dRUVFeV4XqFCBd1zzz2O52lPR3Ll6n+058+f13333eeyaJLkmEHsWiVLlsz0y+H1pP3C+MUXX+jcuXNO9+FJezpSZsqWLev0fPfu3U7PO3TooHHjxrk93i233JLhl+u0+zejUxHTtqX94tWiRQvHeKdOndKOHTscp/c0b95czZs3l3Tl9KO0p/3Uq1cvwy9inrj2hrVpT3u02+03NHZ2rGvEiBEyV67rdXpkdFpS2ra4uDitWLFCc+fO1cWLFzPscyPy58+viIgIdenSRcuXL9drr73mWJaV9+G1MtuX0v/2pxXrclf16tUzbO/du7fLokm6/udHVmT1vZhWZvs4bTHkLXv27NHo0aNVsmRJTZgwQQsXLtTs2bMdN7aNj49XvXr1dOjQIcdMqmllR4zAzYIjTkAeldnRlLRfskuXLq2YmJjr9r16TcyqVasc59xL0vPPP6+XXnpJJUuW1Llz51SoUCGXMbnTJyMtW7ZUnTp1tH37dp0+fVoff/yxli5dKunKF9MePXq4Nc5tt92mIkWKKDk5WZL05ZdfavTo0Y7rse644w7dcccdWrhwoWbMmJHl7Um7f48ePZpuedq2tNdUFC5cWI0aNdKGDRskSd9++63+/PNPR2z58uXTrFmzHEecrrp6fdONuHq06aobPRqXU9aVkY4dO6pYsWKOL8qfffaZdu3a5VjeoEED1alTJ8vj9+rVy60bxWblfXgtd/fltYX166+/nuF1iFbI6H1x9uxZLVy40PH8rrvu0ieffKIKFSrI399fjRs31q+//mp5LMWLF3ccOfXkvZiWFX+vxYsXl81mcxQxnhxZffrpp5WSkqJPPvlEJUuWdHz21alTR+3atZN05W8uJiZGy5YtS/f6tMXjtdPvA3BG4QQgnaZNmzqO2CQkJKht27aqW7euUx9jjJYuXeqYVODEiRNOy3v06KGSJUtKktPRH2959tln9a9//UuS9PLLLztO07v//vsdcbgSEBCgZ555Rm+//bYk6fDhw3rsscf02WefWXrvpWv3788//+w4Xe/YsWOO08Su9k2rdevWjsLp/ffflzFGJUuWVPXq1R1Ho/bv3+/0Zeja066u/aJ37tw5i7bs5hAYGKju3bvrww8/lCTNnTvXMaGCdGUSleyQlffhjawrrZIlS6p///7p+u3cuTPdl/p8+fLp8uXLkrL+t3T69GmlpqY6nnfo0EGVK1eWdOXI7++//37d16b9e/Z0/U2bNtWCBQskXbl317Fjxxyn6/38889OR9e8eQ+yfPnyqXz58oqNjZUkHTx40OmsgOuZOXOmVqxYobvuuks9e/aUJMffav78+R39rv477d/xVQcPHnT8++o+B5AxCicA6TzxxBN68803dfz4cV2+fFnNmjVTly5dVKVKFaWkpGj37t1asWKFjh49quXLl6tSpUrprp147LHH1LVrVx04cECfffaZ12Pu0aOHhg4dqlOnTunChQuOdk+/5A4fPlxLlixxzF73zTffaO3aterYsaMqVqyo8+fPp5uN0FO9evXSG2+84Sg2O3furKeeekrBwcGaM2eOzpw5I+nKL9fXXlPRqlUrx4x4V2dba968uWw2m6pWrapSpUrp6NGjOn36tCTJ399fLVq0cBojNDRUAQEBjuLylVde0W+//aaAgADdeeed6Wb0uhlcb1Y9SRmevvTEE084Cqe0Xzbz58+vRx991DtBZhCDp+/DrKpXr57uvvtuLVmyRJI0YMAA/fzzz2rYsKH8/PwUGxurdevWadeuXRoxYoTjtFDpyimuV7/wT5gwQSdOnFCBAgUUGRnp9oxyYWFhCgkJUWJioiTpzTff1LFjx3T58mXNmDEj09PzypYt67gp8axZs1SgQAEVKVJEt9xyix588MFM1zt48GB99913MsYoOTlZt912mx599FGdOXPG6ahy8eLF1atXL7e2JauaNWvm2I9btmxxugFuRhISEvTCCy8oKCjIaabJq7NE/v7779q7d68qV67sKA7TziB5Vdrr7a7eRBfAdfhiRgoAvpd2VqhrZzgzxpi1a9dmev+Yq4+0M7Ldc889Gfa5dpavtDNvZTbTWlruzJyVdtY5SaZ06dLm8uXLHu+b48ePm/vuu8+tWdny589vfv31V8drr7356PWsXLnShISEXHdcPz8/M378+HSvO3funOOGlVcfae/39PDDDzsta9y4cYbrf/DBBzNc77hx44wxrmfeu/YGoO7w5Aa47r7uetydVS+z/wZr1aqVrm/nzp3dWv+1rn0/uCsr78PM/gaXL1/u9Lr9+/c7lh09ejTT+zhdLz+DBw/OsF90dHSG23+9mffGjh2b4Ti1a9d2utfQtfsv7eyDaR9XZ540xrv3cbo2npkzZ7r193WttK9r0aKFy/6PPfaYkWRGjx7t1H7q1CnHLISBgYFOfz/z58936pv2Brg2my3T2Q4BGMPkEAAy1LRpU+3cuVOvvvqqGjZsqODgYPn7+yskJEQNGzbUgAEDtGTJEqejGV9//bUGDRqk0qVLK3/+/KpSpYpGjx6tf//739kSc3R0tPz8/vex1rNnT/n7+3s8TokSJfTDDz9o5cqV6t27t2rUqOHY/uDgYNWqVUvdu3fXtGnTdPjw4SwdoWnRooV27Nih559/XrVq1VLBggWVP39+lS9fXj169NC6dev0/PPPp3tdgQIF1KRJE6e2tL/+X/uL8fWub5o2bZp69eqlUqVKOe0z/I+riSOyQ1beh1kVFhamjRs36qOPPlLr1q1VsmRJ+fv7q1ChQqpevbpjpra0922SpLfeeksDBw5UuXLlsvR+u2ro0KGaMmWKbr31VgUEBCg8PFx9+/bVypUrM72fWnR0tEaOHKnKlStnaabDQYMGaePGjXr88cdVoUIF5c+fXwUKFFCNGjU0ePBgbd++/YZnpXRHly5dVKRIEUnSmjVrMrzm6qr//ve/+vzzz1W7du10R0xDQkK0evVqde7cWUFBQUpKSlL9+vX15Zdf6uGHH3bq+8MPPziuh2zTpk2Gsx0C+B+bMUynAuDmcOHCBYWHhztOU/vzzz/TnUIIADlVdHS04xTR9957T88++6xX19exY0d9//33kqSvvvpKnTt39ur6gNyOwglArrdhwwYlJibq008/1RdffCHpyq+nV6/XAIDc4NChQ6pataouXLigW2+9Vbt27fLaEeG//vpL1apVU2pqqurXr68tW7Zk+wyWQG7D+RkAcr1u3bqpffv2jqIpf/78euedd3wcFQB4ply5co770u3Zs8dxY29vePfddx0zGY4ZM4aiCXADR5wA5HoVK1ZUbGysihQposjISL355pvMDgUAACxF4QQAAAAALnCqHgAAAAC4QOEEAAAAAC54fsODXM5ut+vw4cMqUqQIF0ICAAAAeZgxRsnJySpTpozLWSzzXOF0+PBhRURE+DoMAAAAADnEwYMHVa5cuUz75LnC6epduQ8ePKjg4GAfRwMAAADAV5KSkhQREeGoETKT5wqnq6fnBQcHUzgBAAAAcOsSHiaHAAAAAAAXKJwAAAAAwAUKJwAAAABwgcIJAAAAAFygcAIAAAAAFyicAAAAAMAFCicAAAAAcIHCCQAAAABcoHACAAAAABconAAAAADABQonAAAAAHCBwgkAAAAAXKBwAgAAAAAXKJwAAAAAwAUKJwAAAABwIZ+vAwAAAACQuS83tPZ1CLnSI02WWTYWR5wAAAAAwAUKJwAAAABwgcIJAAAAAFygcAIAAAAAFyicAAAAAMAFCicAAAAAcIHCCQAAAABcoHACAAAAABconAAAAADABQonAAAAAHCBwgkAAAAAXKBwAgAAAAAXfFo4ffTRR6pbt66Cg4MVHBysqKgo/fzzz5m+Zv78+apevbqCgoJUp04d/fTTT9kULQAAAIC8yqeFU7ly5TR27Fht3rxZmzZtUuvWrdWxY0ft3Lkzw/7r1q1T9+7d1bt3b23dulWdOnVSp06dtGPHjmyOHAAAAEBeYjPGGF8HkVbx4sU1btw49e7dO92yrl276uzZs1q4cKGjrUmTJqpfv76mTp3q1vhJSUkqWrSoTp8+reDgYMviBgAAALzlyw2tfR1CrvRIk2WZLvekNshnZWA3IjU1VfPnz9fZs2cVFRWVYZ/169crJibGqa1du3ZasGDBdcdNSUlRSkqK43lSUpIkyW63y26333jgAAAAgLcZm68jyJVcfd/3pB7weeG0fft2RUVF6cKFCypcuLC+/fZb1axZM8O+8fHxKlWqlFNbqVKlFB8ff93xx4wZo1GjRqVrT0hI0IULF24seAAAACAb+F2s6OsQcqVjx45lujw5OdntsXxeOFWrVk3btm3T6dOn9dVXX6lXr15auXLldYsnTw0bNszpKFVSUpIiIiIUGhrKqXoAAADIFez7D/g6hFwpLCws0+VBQUFuj+Xzwil//vyqUqWKJKlhw4b69ddfNXnyZH388cfp+oaHh+vo0aNObUePHlV4ePh1xw8MDFRgYGC6dj8/P/n5MRs7AAAAcgFbjpqWINdw9X3fk3ogx1UOdrvd6ZqktKKiorR06VKntiVLllz3migAAAAAsIJPjzgNGzZM7du3V/ny5ZWcnKw5c+ZoxYoVWrx4sSSpZ8+eKlu2rMaMGSNJGjhwoFq2bKkJEyaoQ4cOmjt3rjZt2qRPPvnEl5sBAAAA4Cbn08Lp2LFj6tmzp44cOaKiRYuqbt26Wrx4se6++25JUlxcnNPhs6ZNm2rOnDkaPny4Xn75ZVWtWlULFixQ7dq1fbUJAAAAAPKAHHcfJ2/jPk4AAADIbbiPU9ZYeR+nHHeNEwAAAADkND6fVQ8AAAA520sr+vk6hFxp7J1TfR0CLMQR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/L5OgAAAIDMtJ07zNch5Er/6TbG1yEANxWOOAEAAACACxROAAAAAOAChRMAAAAAuEDhBAAAAAAuUDgBAAAAgAs+LZzGjBmj2267TUWKFFFYWJg6deqk3bt3Z/qaWbNmyWazOT2CgoKyKWIAAAAAeZFPC6eVK1cqOjpaGzZs0JIlS3Tp0iW1bdtWZ8+ezfR1wcHBOnLkiOMRGxubTREDAAAAyIt8eh+nRYsWOT2fNWuWwsLCtHnzZrVo0eK6r7PZbAoPD/d2eAAAAAAgKYfdAPf06dOSpOLFi2fa78yZM6pQoYLsdrsaNGig0aNHq1atWhn2TUlJUUpKiuN5UlKSJMlut8tut1sUOQAA8BabrwPIpSz9nmPIQlaQA99zlQNPcpRjCie73a5BgwapWbNmql279nX7VatWTTNmzFDdunV1+vRpjR8/Xk2bNtXOnTtVrly5dP3HjBmjUaNGpWtPSEjQhQsXLN0GAABgvQp+Ib4OIVc6duyYZWMVuxxq2Vh5iZU58LtY0bKx8hJXOUhOTnZ7rBxTOEVHR2vHjh1as2ZNpv2ioqIUFRXleN60aVPVqFFDH3/8sd544410/YcNG6aYmBjH86SkJEVERCg0NFTBwcHWbQAAAPCKWHuir0PIlcLCwiwb61S+BMvGykuszIF9/wHLxspLXOXAk0nmckThNGDAAC1cuFCrVq3K8KhRZgICAhQZGal9+/ZluDwwMFCBgYHp2v38/OTnx2zsAADkdMbXAeRSln7PsZGFrCAHvucqB57kyKeVgzFGAwYM0Lfffqtly5apUqVKHo+Rmpqq7du3q3Tp0l6IEAAAAAB8fMQpOjpac+bM0XfffaciRYooPj5eklS0aFEVKFBAktSzZ0+VLVtWY8aMkSS9/vrratKkiapUqaLExESNGzdOsbGx6tOnj8+2AwAAAMDNzePCaf/+/Vq9erViY2N17tw5hYaGKjIyUlFRUR7fiPajjz6SJN15551O7TNnztQTTzwhSYqLi3M6hHbq1Cn17dtX8fHxKlasmBo2bKh169apZs2anm4KAAAAALjF7cJp9uzZmjx5sjZt2qRSpUqpTJkyKlCggE6ePKm//vpLQUFB6tGjh4YOHaoKFSq4NaYxrs/VXLFihdPziRMnauLEie6GDQAAAAA3zK3CKTIyUvnz59cTTzyhr7/+WhEREU7LU1JStH79es2dO1eNGjXShx9+qC5dunglYAAAAADIbm4VTmPHjlW7du2uuzwwMFB33nmn7rzzTr311ls6cOCAVfEBAAAAgM+5VThlVjRdq0SJEipRokSWAwIAAACAnOaGZtX78ccftWLFCqWmpqpZs2bq3LmzVXEBAAAAQI6R5fs4vfrqq3rxxRdls9lkjNHgwYP17LPPWhkbAAAAAOQIbh9x2rRpkxo1auR4Pm/ePP3222+O+y098cQTuvPOO/X+++9bHyUAAAAA+JDbR5z69eunQYMG6dy5c5KkypUra8KECdq9e7e2b9+ujz76SLfeeqvXAgUAAAAAX3G7cNq4caNKly6tBg0a6IcfftCMGTO0detWNW3aVHfccYcOHTqkOXPmeDNWAAAAAPAJt0/V8/f319ChQ9WlSxf1799fhQoV0gcffKAyZcp4Mz4AAAAA8DmPJ4eoXLmyFi9erAcffFAtWrTQlClTvBEXAAAAAOQYbhdOiYmJevHFF3X//fdr+PDhevDBB7Vx40b9+uuvatKkibZv3+7NOAEAAADAZ9wunHr16qWNGzeqQ4cO2r17t/r3768SJUpo1qxZeuutt9S1a1cNHTrUm7ECAAAAgE+4fY3TsmXLtHXrVlWpUkV9+/ZVlSpVHMvuuusubdmyRa+//rpXggQAwFfqTRzh6xBypd8Gj/J1CABgKbePOFWtWlWffPKJ9uzZo6lTp6pChQpOy4OCgjR69GjLAwQAAAAAX3O7cJoxY4aWLVumyMhIzZkzRx999JE34wIAAACAHMPtU/Xq16+vTZs2eTMWAAAAAMiR3DriZIzxdhwAAAAAkGO5VTjVqlVLc+fO1cWLFzPtt3fvXvXv319jx461JDgAAAAAyAncOlXv/fff19ChQ/XMM8/o7rvvVqNGjVSmTBkFBQXp1KlT+uOPP7RmzRrt3LlTAwYMUP/+/b0dNwAAAABkG7cKp7vuukubNm3SmjVrNG/ePM2ePVuxsbE6f/68SpYsqcjISPXs2VM9evRQsWLFvB0zAAAAAGQrtyeHkKTmzZurefPm3ooFAAAAAHIkt6cjBwAAAIC8isIJAAAAAFygcAIAAAAAFyicAAAAAMAFCicAAAAAcMGjWfWustvt2rdvn44dOya73e60rEWLFpYEBgAAAAA5hceF04YNG/Too48qNjZWxhinZTabTampqZYFBwAAAAA5gceFU79+/dSoUSP9+OOPKl26tGw2mzfiAgAAAIAcw+PCae/evfrqq69UpUoVb8QDAAAAADmOx5ND3H777dq3b583YgEAAACAHMnjI07PPvusnn/+ecXHx6tOnToKCAhwWl63bl3LggMAAACAnMDjwqlz586SpKeeesrRZrPZZIxhcggAAAAANyWPC6f9+/d7Iw4AAAAAyLE8LpwqVKjgjTgAAAAAIMfK0g1w//rrL02aNEm7du2SJNWsWVMDBw7ULbfcYmlwAAAAAJATeDyr3uLFi1WzZk398ssvqlu3rurWrauNGzeqVq1aWrJkiTdiBAAAAACf8viI00svvaTBgwdr7Nix6dqHDh2qu+++27LgAAAAACAn8PiI065du9S7d+907U899ZT++OMPS4ICAAAAgJzE48IpNDRU27ZtS9e+bds2hYWFWRETAAAAAOQoHp+q17dvX/3rX//S33//raZNm0qS1q5dq7ffflsxMTGWBwgAAAAAvuZx4fTqq6+qSJEimjBhgoYNGyZJKlOmjEaOHKnnnnvO8gABAAAAwNc8LpxsNpsGDx6swYMHKzk5WZJUpEgRywMDAAAAgJwiS/dxuoqCCQAAAEBe4Fbh1KBBAy1dulTFihVTZGSkbDbbdftu2bLFsuAAAAAAICdwq3Dq2LGjAgMDHf/OrHACAAAAgJuNW4XTiBEjHP8eOXKkt2IBAAAAgBzJ4/s4Va5cWSdOnEjXnpiYqMqVK1sSFAAAAADkJB4XTgcOHFBqamq69pSUFB06dMijscaMGaPbbrtNRYoUUVhYmDp16qTdu3e7fN38+fNVvXp1BQUFqU6dOvrpp588Wi8AAAAAeMLtWfW+//57x78XL16sokWLOp6npqZq6dKlqlSpkkcrX7lypaKjo3Xbbbfp8uXLevnll9W2bVv98ccfKlSoUIavWbdunbp3764xY8bovvvu05w5c9SpUydt2bJFtWvX9mj9AAAAAOAOtwunTp06SbpyH6devXo5LQsICFDFihU1YcIEj1a+aNEip+ezZs1SWFiYNm/erBYtWmT4msmTJ+uee+7RCy+8IEl64403tGTJEn3wwQeaOnVquv4pKSlKSUlxPE9KSpIk2e122e12j+IFAOQ9Hp+aAUmy9P9YpqTKGku/5xiykBXkwPdc5cCTHLldOF0dtFKlSvr1119VsmRJt1firtOnT0uSihcvft0+69evV0xMjFNbu3bttGDBggz7jxkzRqNGjUrXnpCQoAsXLmQ9WABAnlC1YFHXnZDOsWPHLBurgl+IZWPlJVbmoNjlUMvGykuszIHfxYqWjZWXuMpBcnKy22N5fAPc/fv3e/oSt9jtdg0aNEjNmjXL9JS7+Ph4lSpVyqmtVKlSio+Pz7D/sGHDnAqtpKQkRUREKDQ0VMHBwdYEDwBedPsrb/o6hFxn41vDLRtr77nTlo2Vl4SFhVk2Vqw90bKx8hIrc3AqX4JlY+UlVubAvv+AZWPlJa5yEBQU5PZYHhdOknT27FmtXLlScXFxunjxotOy5557LitDKjo6Wjt27NCaNWuy9PrrCQwMdNyDKi0/Pz/5+XECBoCcz/g6gFzIys93TurOGitzwHsgayz9nmMjC1lBDnzPVQ48yZHHhdPWrVt177336ty5czp79qyKFy+u48ePq2DBggoLC8tS4TRgwAAtXLhQq1atUrly5TLtGx4erqNHjzq1HT16VOHh4R6vFwAAAADc4XEZPHjwYN1///06deqUChQooA0bNig2NlYNGzbU+PHjPRrLGKMBAwbo22+/1bJly9yalS8qKkpLly51aluyZImioqI8WjcAAAAAuMvjwmnbtm16/vnn5efnJ39/f6WkpCgiIkLvvPOOXn75ZY/Gio6O1ueff645c+aoSJEiio+PV3x8vM6fP+/o07NnTw0bNszxfODAgVq0aJEmTJigP//8UyNHjtSmTZs0YMAATzcFAAAAANziceEUEBDgOBcwLCxMcXFxkqSiRYvq4MGDHo310Ucf6fTp07rzzjtVunRpx2PevHmOPnFxcTpy5IjjedOmTTVnzhx98sknqlevnr766istWLCAezgBAAAA8BqPr3GKjIzUr7/+qqpVq6ply5Z67bXXdPz4cX322WceFy/GuL7IbcWKFenaunTpoi5duni0LgAAAADIKo+POI0ePVqlS5eWJL311lsqVqyY+vfvr4SEBH3yySeWBwgAAAAAvubRESdjjMLCwhxHlsLCwrRo0SKvBAYAAAAAOYVHR5yMMapSpYrH1zIBAAAAQG7mUeHk5+enqlWr6sSJE96KBwAAAAByHI+vcRo7dqxeeOEF7dixwxvxAAAAAECO4/Gsej179tS5c+dUr1495c+fXwUKFHBafvLkScuCAwAAAICcwOPCaeLEibLZbN6IBQAAAAByJI8LpyeeeMILYQAAAABAzuXxNU7+/v46duxYuvYTJ07I39/fkqAAAAAAICfxuHAyxmTYnpKSovz5899wQAAAAACQ07h9qt57770nSbLZbJo+fboKFy7sWJaamqpVq1apevXq1kcIAAAAAD7mduE0ceJESVeOOE2dOtXptLz8+fOrYsWKmjp1qvURAgAAAICPuV047d+/X5LUqlUrffPNNypWrJjXggIAAACAnMTja5yWL1+uYsWK6eLFi9q9e7cuX77sjbgAAAAAIMfwuHA6f/68evfurYIFC6pWrVqKi4uTJD377LMaO3as5QECAAAAgK95XDi99NJL+u2337RixQoFBQU52tu0aaN58+ZZGhwAAAAA5AQe3wB3wYIFmjdvnpo0aSKbzeZor1Wrlv766y9LgwMAAACAnMDjwikhIUFhYWHp2s+ePetUSAG4Odzx9Bu+DiHXWf3xq74OAQAAWMzjU/UaNWqkH3/80fH8arE0ffp0RUVFWRcZAAAAAOQQHh9xGj16tNq3b68//vhDly9f1uTJk/XHH39o3bp1WrlypTdiBAAAAACf8viIU/PmzbVt2zZdvnxZderU0X/+8x+FhYVp/fr1atiwoTdiBAAAAACf8viIkyTdcsstmjZtmtWxAAAAAECOlKXCyW63a9++fTp27JjsdrvTshYtWlgSGAAAAADkFB4XThs2bNCjjz6q2NhYGWOcltlsNqWmploWHAAAAADkBB4XTv369XPMrFe6dGmmIAcAAABw0/O4cNq7d6+++uorValSxRvxAAAAAECO4/Gserfffrv27dvnjVgAAAAAIEfy+IjTs88+q+eff17x8fGqU6eOAgICnJbXrVvXsuAAAAAAICfwuHDq3LmzJOmpp55ytNlsNhljmBwCAAAAwE3J48Jp//793ogDAAAAAHIsjwunChUqeCMOAAAAAMixPJ4cQpI+++wzNWvWTGXKlFFsbKwkadKkSfruu+8sDQ4AAAAAcgKPC6ePPvpIMTExuvfee5WYmOi4pikkJESTJk2yOj4AAAAA8DmPC6f3339f06ZN0yuvvCJ/f39He6NGjbR9+3ZLgwMAAACAnMDjwmn//v2KjIxM1x4YGKizZ89aEhQAAAAA5CQeF06VKlXStm3b0rUvWrRINWrUsCImAAAAAMhRPJ5VLyYmRtHR0bpw4YKMMfrll1/0xRdfaMyYMZo+fbo3YgQAAAAAn/K4cOrTp48KFCig4cOH69y5c3r00UdVpkwZTZ48Wd26dfNGjAAAAADgUx4XTikpKerUqZN69Oihc+fO6cyZMwoLC/NGbAAAAACQI7h9jVNCQoLat2+vwoULKzg4WE2aNNGRI0comgAAAADc9NwunIYOHapt27bp9ddf1/jx45WYmKg+ffp4MzYAAAAAyBHcPlVvyZIlmjVrltq1aydJuu+++1SjRg2lpKQoMDDQawECAAAAgK+5fcTp8OHDqlevnuN51apVFRgYqCNHjnglMAAAAADIKTy6j5O/v3+658YYSwMCAAAAgJzG7VP1jDG69dZbZbPZHG1nzpxRZGSk/Pz+V3+dPHnS2ggBAAAAwMfcLpxmzpzpzTgAAAAAIMdyu3Dq1auXN+MAAAAAgBzLo2ucrLZq1Srdf//9KlOmjGw2mxYsWJBp/xUrVshms6V7xMfHZ0/AAAAAAPIknxZOZ8+eVb169TRlyhSPXrd7924dOXLE8eAmvAAAAAC8ye1T9byhffv2at++vcevCwsLU0hIiPUBAQAAAEAGfFo4ZVX9+vWVkpKi2rVra+TIkWrWrNl1+6akpCglJcXxPCkpSZJkt9tlt9u9HiuQ26WZSBNusvqzhRR4zsoc+PTUjFzMyhzwHsgaSz+LDFnICnLge65y4EmO3C6chgwZoj59+qh69epuD2610qVLa+rUqWrUqJFSUlI0ffp03Xnnndq4caMaNGiQ4WvGjBmjUaNGpWtPSEjQhQsXvB0ykOtVCi3i6xBynWPHjlk6XpWQYEvHywuszEHVgkUtGysvsTIHFfxCLBsrL7EyB8Uuh1o2Vl5iZQ78Lla0bKy8xFUOkpOT3R7L7cLpu+++08SJE3X77berT58+6tq1qwoVKuT2iqxQrVo1VatWzfG8adOm+uuvvzRx4kR99tlnGb5m2LBhiomJcTxPSkpSRESEQkNDFRzMlxHAlf0J7n+g4Aqrr7vcl5hk6Xh5gZU52HvutGVj5SVW5iDWnmjZWHmJlTk4lS/BsrHyEitzYN9/wLKx8hJXOQgKCnJ7LLcLp71792rVqlWaMWOGBg4cqIEDB6pLly7q06ePmjZt6vYKrda4cWOtWbPmussDAwMVGBiYrt3Pz8/pxr0AMmaMryPIfaz+bCEFnrMyB5zUnTVW5oD3QNZY+llkIwtZQQ58z1UOPMmRR9ls0aKFZs2apfj4eE2ePFl79+5V8+bNVaNGDY0fP15Hjx71ZDhLbNu2TaVLl8729QIAAADIO7JUBhcqVEhPPfWUVq9erT179uihhx7SmDFjVL58eY/GOXPmjLZt26Zt27ZJkvbv369t27YpLi5O0pXT7Hr27OnoP2nSJH333Xfat2+fduzYoUGDBmnZsmWKjo7OymYAAAAAgFtuaFa9s2fPavXq1Vq5cqVOnTrldP2ROzZt2qRWrVo5nl+9FqlXr16aNWuWjhw54iiiJOnixYt6/vnn9c8//6hgwYKqW7eu/vvf/zqNAQAAAABWy1LhtGbNGs2YMUNfffWVjDHq0qWL3n777UynBc/InXfeKZPJBRSzZs1yev7iiy/qxRdfzErIAAAAAJBlbhdOR44c0f/93/9p1qxZ2rNnj5o0aaJ3331X3bp1U+HChb0ZIwAAAAD4lNuFU0REhEqUKKHHH39cvXv3Vo0aNbwZFwAAAADkGG4XTl9++aUeeOAB5ct3Q5dFAQAAAECu4/asepcvX5bd/r+7WRw6dMjp+blz5/TOO+9YGx0AAAAA5ABuF07du3dXYmKi43nNmjV14MABx/Pk5GQNGzbMytgAAAAAIEdw+7y7a2e/y2w2PMAq7R8c5esQcp2fvx3h6xAAAABuOlm6AS4AAAAA5CUUTgAAAADggkdT5C1evFhFixaVJNntdi1dulQ7duyQJKfrnwAAAADgZuJR4dSrVy+n508//bTTc5vNduMRAQAAAEAO43bhlHbqcQAAAADIS7jGCQAAAABcoHACAAAAABconAAAAADABQonAAAAAHCBwgkAAAAAXMhS4ZSYmKjp06dr2LBhOnnypCRpy5Yt+ueffywNDgAAAAByAo/u4yRJv//+u9q0aaOiRYvqwIED6tu3r4oXL65vvvlGcXFx+vTTT70RJwAAAAD4jMdHnGJiYvTEE09o7969CgoKcrTfe++9WrVqlaXBAQAAAEBO4HHh9Ouvv+rpp59O1162bFnFx8dbEhQAAAAA5CQeF06BgYFKSkpK175nzx6FhoZaEhQAAAAA5CQeF04PPPCAXn/9dV26dEmSZLPZFBcXp6FDh6pz586WBwgAAAAAvuZx4TRhwgSdOXNGYWFhOn/+vFq2bKkqVaqoSJEieuutt7wRIwAAAAD4lMez6hUtWlRLlizRmjVr9Pvvv+vMmTNq0KCB2rRp4434AAAAAMDnPC6crmrevLmaN29uZSwAAAAAkCN5XDi99957GbbbbDYFBQWpSpUqatGihfz9/W84OAAAAADICTwunCZOnKiEhASdO3dOxYoVkySdOnVKBQsWVOHChXXs2DFVrlxZy5cvV0REhOUBAwAAAEB283hyiNGjR+u2227T3r17deLECZ04cUJ79uzR7bffrsmTJysuLk7h4eEaPHiwN+IFAAAAgGzn8RGn4cOH6+uvv9Ytt9ziaKtSpYrGjx+vzp076++//9Y777zD1OQAAAAAbhoeH3E6cuSILl++nK798uXLio+PlySVKVNGycnJNx4dAAAAAOQAHhdOrVq10tNPP62tW7c62rZu3ar+/furdevWkqTt27erUqVK1kUJAAAAAD7kceH073//W8WLF1fDhg0VGBiowMBANWrUSMWLF9e///1vSVLhwoU1YcIEy4MFAAAAAF/w+Bqn8PBwLVmyRH/++af27NkjSapWrZqqVavm6NOqVSvrIgQAAAAAH8vyDXCrV6+u6tWrWxkLAAAAAORIWSqcDh06pO+//15xcXG6ePGi07J3333XksAAAAAAIKfwuHBaunSpHnjgAVWuXFl//vmnateurQMHDsgYowYNGngjRp/p0HCgr0PIdX7cPNnXIQAAAACW83hyiGHDhmnIkCHavn27goKC9PXXX+vgwYNq2bKlunTp4o0YAQAAAMCnPC6cdu3apZ49e0qS8uXLp/Pnz6tw4cJ6/fXX9fbbb1seIAAAAAD4mseFU6FChRzXNZUuXVp//fWXY9nx48etiwwAAAAAcgiPr3Fq0qSJ1qxZoxo1aujee+/V888/r+3bt+ubb75RkyZNvBEjAAAAAPiUx4XTu+++qzNnzkiSRo0apTNnzmjevHmqWrUqM+oBAAAAuCl5VDilpqbq0KFDqlu3rqQrp+1NnTrVK4EBAAAAQE7h0TVO/v7+atu2rU6dOuWteAAAAAAgx/F4cojatWvr77//9kYsAAAAAJAjeVw4vfnmmxoyZIgWLlyoI0eOKCkpyekBAAAAADcbjyeHuPfeeyVJDzzwgGw2m6PdGCObzabU1FTrogMAAACAHMDjwmn58uXeiAMAAAAAciyPC6eWLVtatvJVq1Zp3Lhx2rx5s44cOaJvv/1WnTp1yvQ1K1asUExMjHbu3KmIiAgNHz5cTzzxhGUxAQAAAMC1PL7GSZJWr16txx57TE2bNtU///wjSfrss8+0Zs0aj8Y5e/as6tWrpylTprjVf//+/erQoYNatWqlbdu2adCgQerTp48WL17s8TYAAAAAgLs8PuL09ddf6/HHH1ePHj20ZcsWpaSkSJJOnz6t0aNH66effnJ7rPbt26t9+/Zu9586daoqVaqkCRMmSJJq1KihNWvWaOLEiWrXrp1nGwIAAAAAbvK4cHrzzTc1depU9ezZU3PnznW0N2vWTG+++aalwV1r/fr1atOmjVNbu3btNGjQoOu+JiUlxVHcSXLM/Ge322W32zNdX9rJL+AeV/vUU6TAc+TA9yzPgaWj5Q1W5iBLp2bA0hzwHsgaSz+LDFnICnLge65y4EmOPC6cdu/erRYtWqRrL1q0qBITEz0dziPx8fEqVaqUU1upUqWUlJSk8+fPq0CBAuleM2bMGI0aNSpde0JCgi5cuJDp+iKqFr+xgPOgY8eOWTpe+bLBlo6XF1idg0qhRSwdLy+wOgdVQngfeMrKHFQtWNSysfISK3NQwS/EsrHyEitzUOxyqGVj5SVW5sDvYkXLxspLXOUgOTnZ7bE8LpzCw8O1b98+VaxY0al9zZo1qly5sqfDed2wYcMUExPjeJ6UlKSIiAiFhoYqODjzLyMH9570dng3nbCwMEvHi/uHe4N5yuoc7E9w/wMFV1idg32JvA88ZWUO9p47bdlYeYmVOYi1J1o2Vl5iZQ5O5UuwbKy8xMoc2PcfsGysvMRVDoKCgtwey+PCqW/fvho4cKBmzJghm82mw4cPa/369RoyZIheffVVT4fzSHh4uI4ePerUdvToUQUHB2d4tEmSAgMDFRgYmK7dz89Pfn6Zn4BhjMl6sHmUq33qKVLgOXLge5bnwNLR8gYrc2DtiZd5h5U54D2QNZZ+FtnIQlaQA99zlQNPcuRx4fTSSy/Jbrfrrrvu0rlz59SiRQsFBgZqyJAhevbZZz0dziNRUVHpJp9YsmSJoqKivLpeAAAAAHmbx4WTzWbTK6+8ohdeeEH79u3TmTNnVLNmTRUuXNjjlZ85c0b79u1zPN+/f7+2bdum4sWLq3z58ho2bJj++ecfffrpp5Kkfv366YMPPtCLL76op556SsuWLdOXX36pH3/80eN1AwAAAIC7PD5++Pnnn+vcuXPKnz+/atasqcaNG2epaJKkTZs2KTIyUpGRkZKkmJgYRUZG6rXXXpMkHTlyRHFxcY7+lSpV0o8//qglS5aoXr16mjBhgqZPn85U5AAAAAC8yuMjToMHD1a/fv30wAMP6LHHHlO7du3k7++fpZXfeeedmV5HNGvWrAxfs3Xr1iytDwAAAACywuMjTkeOHNHcuXNls9n0yCOPqHTp0oqOjta6deu8ER8AAAAA+JzHhVO+fPl03333afbs2Tp27JgmTpyoAwcOqFWrVrrlllu8ESMAAAAA+JTHp+qlVbBgQbVr106nTp1SbGysdu3aZVVcAAAAAJBjZGly+XPnzmn27Nm69957VbZsWU2aNEkPPvigdu7caXV8AAAAAOBzHh9x6tatmxYuXKiCBQvqkUce0auvvsp9lAAAAADc1DwunPz9/fXll19mOJvejh07VLt2bcuCAwAAAICcwOPCafbs2U7Pk5OT9cUXX2j69OnavHmzUlNTLQsOAAAAAHKCLF3jJEmrVq1Sr169VLp0aY0fP16tW7fWhg0brIwNAAAAAHIEj444xcfHa9asWfr3v/+tpKQkPfLII0pJSdGCBQtUs2ZNb8UIAAAAAD7l9hGn+++/X9WqVdPvv/+uSZMm6fDhw3r//fe9GRsAAAAA5AhuH3H6+eef9dxzz6l///6qWrWqN2MCAAAAgBzF7SNOa9asUXJysho2bKjbb79dH3zwgY4fP+7N2AAAAAAgR3C7cGrSpImmTZumI0eO6Omnn9bcuXNVpkwZ2e12LVmyRMnJyd6MEwAAAAB8xuNZ9QoVKqSnnnpKa9as0fbt2/X8889r7NixCgsL0wMPPOCNGAEAAADAp7I8HbkkVatWTe+8844OHTqkL774wqqYAAAAACBHuaHC6Sp/f3916tRJ33//vRXDAQAAAECOYknhBAAAAAA3Mw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ct++sWbNks9mcHkFBQdkYLQAAAIC8xueF07x58xQTE6MRI0Zoy5Ytqlevntq1a6djx45d9zXBwcE6cuSI4xEbG5uNEQMAAADIa/L5OoB3331Xffv21ZNPPilJmjp1qn788UfNmDFDL730UoavsdlsCg8Pd2v8lJQUpaSkOJ4nJSVJkux2u+x2e6avtdlsbq0D/+Nqn3qKFHiOHPie5TmwdLS8wcoc+PwXxlzKyhzwHsgaSz+LDFnICnLge65y4EmOfFo4Xbx4UZs3b9awYcMcbX5+fmrTpo3Wr19/3dedOXNGFSpUkN1uV4MGDTR69GjVqlUrw75jxozRqFGj0rUnJCTowoULmcYXUbW4m1uCqzI7UpgV5csGWzpeXmB1DiqFFrF0vLzA6hxUCeF94Ckrc1C1YFHLxspLrMxBBb8Qy8bKS6zMQbHLoZaNlZdYmQO/ixUtGysvcZWD5ORkt8fyaeF0/PhxpaamqlSpUk7tpUqV0p9//pnha6pVq6YZM2aobt26On36tMaPH6+mTZtq586dKleuXLr+w4YNU0xMjON5UlKSIiIiFBoaquDgzL+MHNx7MgtblbeFhYVZOl7cP0mWjpcXWJ2D/Qnuf6DgCqtzsC+R94GnrMzB3nOnLRsrL7EyB7H2RMvGykuszMGpfAmWjZWXWJkD+/4Dlo2Vl7jKgSdzJfj8VD1PRUVFKSoqyvG8adOmqlGjhj7++GO98cYb6foHBgYqMDAwXbufn5/8/DI/AcMYc+MB5zGu9qmnSIHnyIHvWZ4DS0fLG6zMgbUnXuYdVuaA90DWWPpZZCMLWUEOfM9VDjzJkU9P3S5ZsqT8/f119OhRp/ajR4+6fQ1TQECAIiMjtW/fPm+ECAAAAAC+LZzy58+vhg0baunSpY42u92upUuXOh1Vykxqaqq2b9+u0qVLeytMAAAAAHmcz0/Vi4mJUa9evdSoUSM1btxYkyZN0tmzZx2z7PXs2VNly5bVmDFjJEmvv/66mjRpoipVqigxMVHjxo1TbGys+vTp48vNAAAAAHAT83nh1LVrVyUkJOi1115TfHy86tevr0WLFjkmjIiLi3M69/DUqVPq27ev4uPjVaxYMTVs2FDr1q1TzZo1fbUJAAAAAG5yPi+cJGnAgAEaMGBAhstWrFjh9HzixImaOHFiNkQFAAAAAFdwXz8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k2n/+/PmqXr26goKCVKdOHf3000/ZFCkAAACAvMjnhdO8efMUExOjESNGaMuWLapXr57atWunY8eOZdh/3bp16t69u3r37q2tW7eqU6dO6tSpk3bs2JHNkQMAAADIK3xeOL377rvq27evnnzySdWsWVNTp05VwYIFNWPGjAz7T548Wffcc49eeOEF1ahRQ2+88YYaNGigDz74IJsjBwAAAJBX5PPlyi9evKjNmzdr2LBhjjY/Pz+1adNG69evz/A169evV0xMjFNbu3bttGDBggz7p6SkKCUlxfH89OnTkqTExETZ7fZM47tsv+jOZiCNxMRES8e7fPmCpePlBVbnIPUSOfCU1Tmwp5ADT1mZA3MhxXUnpGNlDlLPkYOssDIHKWcuWTZWXmJlDs6dSbVsrLzEVQ6SkpIkScYY14MZH/rnn3+MJLNu3Tqn9hdeeME0btw4w9cEBASYOXPmOLVNmTLFhIWFZdh/xIgRRhIPHjx48ODBgwcPHjx4ZPg4ePCgy9rFp0ecssOwYcOcjlDZ7XadPHlSJUqUkM1m82FkWZeUlKSIiAgdPHhQwcHBvg4nTyIHvsX+9z1y4HvkwPfIge+RA9/L7Tkwxig5OVllypRx2denhVPJkiXl7++vo0ePOrUfPXpU4eHhGb4mPDzco/6BgYEKDAx0agsJCcl60DlIcHBwrvwDvZmQA99i//seOfA9cuB75MD3yIHv5eYcFC1a1K1+Pp0cIn/+/GrYsKGWLl3qaLPb7Vq6dKmioqIyfE1UVJRTf0lasmTJdfsDAAAAwI3y+al6MTEx6tWrlxo1aqTGjRtr0qRJOnv2rJ588klJUs+ePVW2bFmNGTNGkjRw4EC1bNlSEyZMUIcOHTR37lxt2rRJn3zyiS83AwAAAMBNzOeFU9euXZWQkKDXXntN8fHxql+/vhYtWqRSpUpJkuLi4uTn978DY02bNtWcOXM0fPhwvfzyy6pataoWLFig2rVr+2oTsl1gYKBGjBiR7hREZB9y4Fvsf98jB75HDnyPHPgeOfC9vJQDmzHuzL0HAAAAAHmXz2+ACwAAAAA5HYUTAAAAALhA4QQAAAAALlA4AQAAAIALFE4+MGbMGN12220qUqSIwsLC1KlTJ+3evdupz4ULFxQdHa0SJUqocOHC6ty5c7ob/z733HNq2LChAgMDVb9+/XTrGTlypGw2W7pHoUKFvLl5uUJ25UCSFi9erCZNmqhIkSIKDQ1V586ddeDAAS9tWe6RnTn48ssvVb9+fRUsWFAVKlTQuHHjvLVZuYoVOfjtt9/UvXt3RUREqECBAqpRo4YmT56cbl0rVqxQgwYNFBgYqCpVqmjWrFne3rxcIbtycOTIET366KO69dZb5efnp0GDBmXH5uUK2ZWDb775RnfffbdCQ0MVHBysqKgoLV68OFu2MSfLrv2/Zs0aNWvWTCVKlFCBAgVUvXp1TZw4MVu2MafLzv8Lrlq7dq3y5ct33f+3cyoKJx9YuXKloqOjtWHDBi1ZskSXLl1S27ZtdfbsWUefwYMH64cfftD8+fO1cuVKHT58WA899FC6sZ566il17do1w/UMGTJER44ccXrUrFlTXbp08dq25RbZlYP9+/erY8eOat26tbZt26bFixfr+PHjGY6T12RXDn7++Wf16NFD/fr1044dO/Thhx9q4sSJ+uCDD7y2bbmFFTnYvHmzwsLC9Pnnn2vnzp165ZVXNGzYMKf9u3//fnXo0EGtWrXStm3bNGjQIPXp04cvjcq+HKSkpCg0NFTDhw9XvXr1snUbc7rsysGqVat0991366efftLmzZvVqlUr3X///dq6dWu2bm9Ok137v1ChQhowYIBWrVqlXbt2afjw4Ro+fDj3AVX25eCqxMRE9ezZU3fddVe2bJ+lDHzu2LFjRpJZuXKlMcaYxMREExAQYObPn+/os2vXLiPJrF+/Pt3rR4wYYerVq+dyPdu2bTOSzKpVqyyL/WbhrRzMnz/f5MuXz6Smpjravv/+e2Oz2czFixet35BczFs56N69u3n44Yed2t577z1Trlw5Y7fbrd2IXO5Gc3DVM888Y1q1auV4/uKLL5patWo59enatatp166dxVuQ+3krB2m1bNnSDBw40NK4bybZkYOratasaUaNGmVN4DeJ7Nz/Dz74oHnsscesCfwm4u0cdO3a1QwfPtzt7685CUeccoDTp09LkooXLy7pStV+6dIltWnTxtGnevXqKl++vNavX5/l9UyfPl233nqr7rjjjhsL+CbkrRw0bNhQfn5+mjlzplJTU3X69Gl99tlnatOmjQICAqzdiFzOWzlISUlRUFCQU1uBAgV06NAhxcbGWhD5zcOqHJw+fdoxhiStX7/eaQxJateu3Q19nt2svJUDuC+7cmC325WcnEyerpFd+3/r1q1at26dWrZsaVHkNw9v5mDmzJn6+++/NWLECC9E7n0UTj5mt9s1aNAgNWvWTLVr15YkxcfHK3/+/AoJCXHqW6pUKcXHx2dpPRcuXNDs2bPVu3fvGw35puPNHFSqVEn/+c9/9PLLLyswMFAhISE6dOiQvvzySys3IdfzZg7atWunb775RkuXLpXdbteePXs0YcIESVeu+8AVVuVg3bp1mjdvnv71r3852uLj41WqVKl0YyQlJen8+fPWbkgu5s0cwD3ZmYPx48frzJkzeuSRRyyLP7fLjv1frlw5BQYGqlGjRoqOjlafPn0s347czJs52Lt3r1566SV9/vnnypcvn9e2wZtyZ9Q3kejoaO3YsUNr1qzx6nq+/fZbJScnq1evXl5dT27kzRzEx8erb9++6tWrl7p3767k5GS99tprevjhh7VkyRLZbDbL15kbeTMHffv21V9//aX77rtPly5dUnBwsAYOHKiRI0fKz4/fjq6yIgc7duxQx44dNWLECLVt29bC6PIGcuB72ZWDOXPmaNSoUfruu+8UFhaW5XXdbLJj/69evVpnzpzRhg0b9NJLL6lKlSrq3r37jYR9U/FWDlJTU/Xoo49q1KhRuvXWW60KN9tROPnQgAEDtHDhQq1atUrlypVztIeHh+vixYtKTEx0qu6PHj2q8PDwLK1r+vTpuu+++9L96pvXeTsHU6ZMUdGiRfXOO+842j7//HNFRERo48aNatKkiSXbkZt5Owc2m01vv/22Ro8erfj4eIWGhmrp0qWSpMqVK1u2HbmZFTn4448/dNddd+lf//qXhg8f7rQsPDw83WyIR48eVXBwsAoUKGD9BuVC3s4BXMuuHMydO1d9+vTR/Pnz053Cmpdl1/6vVKmSJKlOnTo6evSoRo4cSeH0/3kzB8nJydq0aZO2bt2qAQMGSLpydMsYo3z58uk///mPWrdu7d0NtIKvL7LKi+x2u4mOjjZlypQxe/bsSbf86kV4X331laPtzz//zPLkEH///bex2Wzmhx9+sCT+m0F25SAmJsY0btzYqe3w4cNGklm7du2Nb0gult3vg7Qef/xxExUVleXYbxZW5WDHjh0mLCzMvPDCCxmu58UXXzS1a9d2auvevTuTQ5jsy0FaTA7hLDtzMGfOHBMUFGQWLFhg7UbkYr54D1w1atQoU6FChRuK/2aQHTlITU0127dvd3r079/fVKtWzWzfvt2cOXPGOxtnMQonH+jfv78pWrSoWbFihTly5Ijjce7cOUeffv36mfLly5tly5aZTZs2maioqHRf9Pbu3Wu2bt1qnn76aXPrrbearVu3mq1bt5qUlBSnfsOHDzdlypQxly9fzpbtyw2yKwdLly41NpvNjBo1yuzZs8ds3rzZtGvXzlSoUMFpXXlRduUgISHBfPTRR2bXrl1m69at5rnnnjNBQUFm48aN2bq9OZEVOdi+fbsJDQ01jz32mNMYx44dc/T5+++/TcGCBc0LL7xgdu3aZaZMmWL8/f3NokWLsnV7c6LsyoExxvHeaNiwoXn00UfN1q1bzc6dO7NtW3Oq7MrB7NmzTb58+cyUKVOc+iQmJmbr9uY02bX/P/jgA/P999+bPXv2mD179pjp06ebIkWKmFdeeSVbtzcnys7PobRy46x6FE4+ICnDx8yZMx19zp8/b5555hlTrFgxU7BgQfPggw+aI0eOOI3TsmXLDMfZv3+/o09qaqopV66cefnll7Np63KH7MzBF198YSIjI02hQoVMaGioeeCBB8yuXbuyaUtzruzKQUJCgmnSpIkpVKiQKViwoLnrrrvMhg0bsnFLcy4rcjBixIgMx7j2V9zly5eb+vXrm/z585vKlSs7rSMvy84cuNMnL8quHFzvs6pXr17Zt7E5UHbt//fee8/UqlXLFCxY0AQHB5vIyEjz4YcfOt0uJK/Kzs+htHJj4WQzxpjrnMUHAAAAABDTkQMAAACASxROAAAAAOAChRMAAAAAuEDhBAAAAAAuUDgBAAAAgAsUTgAAAADgAoUTAAAAALhA4QQAAAAALlA4AQAAAIALFE4AgFzNGKM2bdqoXbt26ZZ9+OGHCgkJ0aFDh3wQGQDgZkLhBADI1Ww2m2bOnKmNGzfq448/drTv379fL774ot5//32VK1fO0nVeunTJ0vEAADkfhRMAINeLiIjQ5MmTNWTIEO3fv1/GGPXu3Vtt27ZVZGSk2rdvr8KFC6tUqVJ6/PHHdfz4ccdrFy1apObNmyskJEQlSpTQfffdp7/++sux/MCBA7LZbJo3b55atmypoKAgzZ492xebCQDwIZsxxvg6CAAArNCpUyedPn1aDz30kN544w3t3LlTtWrVUp8+fdSzZ0+dP39eQ4cO1eXLl7Vs2TJJ0tdffy2bzaa6devqzJkzeu2113TgwAFt27ZNfn5+OnDggCpVqqSKFStqwoQJioyMVFBQkEqXLu3jrQUAZCcKJwDATePYsWOqVauWTp48qa+//lo7duzQ6tWrtXjxYkefQ4cOKSIiQrt379att96abozjx48rNDRU27dvV+3atR2F06RJkzRw4MDs3BwAQA7CqXoAgJtGWFiYnn76adWoUUOdOnXSb7/9puXLl6tw4cKOR/Xq1SXJcTre3r171b17d1WuXFnBwcGqWLGiJCkuLs5p7EaNGmXrtgAAcpZ8vg4AAAAr5cuXT/nyXfnv7cyZM7r//vv19ttvp+t39VS7+++/XxUqVNC0adNUpkwZ2e121a5dWxcvXnTqX6hQIe8HDwDIsSicAAA3rQYNGujrr79WxYoVHcVUWidOnNDu3bs1bdo03XHHHZKkNWvWZHeYAIBcgFP1AAA3rejoaJ08eVLdu3fXr7/+qr/++kuLFy/Wk08+qdTUVBUrVkwlSpTQJ598on379mnZsmWKiYnxddgAgByIwgkAcNMqU6aM1q5dq9TUVLVt21Z16tTRoEGDFBISIj8/P/n5+Wnu3LnavHmzateurcGDB2vcuHG+DhsAkAMxqx4AAAAAuMARJwAAAABwgcIJAAAAAFygcAIAAAAAFyicAAAAAMAFCicAAAAAcIHCCQAAAABcoHACAAAAABconAAAAADABQonAAAAAHCBwgkAAAAAXKBwAgAAAAAX/h+dLSuuqvKF1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5" y="1747357"/>
            <a:ext cx="4275748" cy="496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EV </a:t>
            </a:r>
            <a:r>
              <a:rPr lang="en-US" b="1" dirty="0"/>
              <a:t>Breakdown </a:t>
            </a:r>
            <a:r>
              <a:rPr lang="en-US" b="1" dirty="0" smtClean="0"/>
              <a:t>and </a:t>
            </a:r>
            <a:r>
              <a:rPr lang="en-US" b="1" dirty="0"/>
              <a:t>Total </a:t>
            </a:r>
            <a:r>
              <a:rPr lang="en-US" b="1" dirty="0" smtClean="0"/>
              <a:t>Vehicles:</a:t>
            </a:r>
          </a:p>
          <a:p>
            <a:pPr algn="just"/>
            <a:endParaRPr lang="en-US" b="1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EVs remain a small share compared to non-EVs.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Battery EVs dominate over Plug-in </a:t>
            </a:r>
            <a:r>
              <a:rPr lang="en-US" dirty="0" smtClean="0"/>
              <a:t>Hybrids</a:t>
            </a:r>
            <a:r>
              <a:rPr lang="en-US" dirty="0"/>
              <a:t> </a:t>
            </a:r>
            <a:r>
              <a:rPr lang="en-US" dirty="0" smtClean="0"/>
              <a:t>in EV composition</a:t>
            </a:r>
            <a:endParaRPr lang="en-US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non-EV dominance shows large untapped market potential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Scope for rapid EV transition with strong incentives &amp; infrastructure</a:t>
            </a:r>
            <a:r>
              <a:rPr lang="en-US" dirty="0" smtClean="0"/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Future focus on BEV expansion can accelerate the shift from traditional vehicles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92" y="948902"/>
            <a:ext cx="7214630" cy="5394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Exploratory Data Analysis: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4185" y="6400810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Fig: EV Breakdown and All Vehicles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73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04AAAHXCAYAAACLVgojAAAAOXRFWHRTb2Z0d2FyZQBNYXRwbG90bGliIHZlcnNpb24zLjcuMiwgaHR0cHM6Ly9tYXRwbG90bGliLm9yZy8pXeV/AAAACXBIWXMAAA9hAAAPYQGoP6dpAABX60lEQVR4nO3de5yM9f//8efsWrtOax12rcM6Rc6HRbKISCQVJSFFhU+0CpuSUuiAQqiU4oNvRaSDSsXHx/lcToXkUOwSyzqsXafFzvv3h5/57Ni1M7Ou2dm1j/vtNrebeV/veV+v63rtjHnNdV3vy2aMMQIAAAAAXJefrwMAAAAAgJyOwgkAAAAAXKBwAgAAAAAXKJwAAAAAwAUKJwAAAABwgcIJAAAAAFygcAIAAAAAFyicAAAAAMAFCicAAAAAcIHCCUCuULFiRdlsNtlsNo0cOdLX4dz0Dhw44NjfNptNK1asuOExR44c6RivYsWKNzwe4K7c9Pnx0ksvOWKdP3++19YTHR3tWM+iRYu8th7gZkLhBNzkLl26pPr16zv+gwwICNBvv/2Wrt/hw4cVEhLi6Fe2bFklJiZmf8A5yKZNmzRgwABFRkaqRIkSCggIUOHChVW1alV16tRJEydO1KFDh3wdpse8URTlNNdu4/Ued955pyRp7ty5Tu1ffvnldcceNWqUU9+M3k/Xut76g4KCVKFCBXXr1k2rVq2yavOzVdrtmTVrVravPzcVRa4cPnxY7733niTplltuUefOnR3LLly4oDfeeEM1atRQwYIFVaVKFcXExOj06dPpxvn7779VsGBBhYSE6PDhwxmuKyYmRv7+/pKkl19+WcYYL2wRcHPJ5+sAAHhXQECAZs2apcaNG+vSpUu6fPmy+vTpow0bNjj+05SkZ555xuk/4E8++UQhISE+iNj3EhMT9a9//SvDX3svX76sffv2ad++ffruu++0ePFifq11U9u2bVW4cGFJUtGiRX0cjbNOnTopJCTE8WPBZ599pkceeSTDvp9//rnj3/Xr11e9evWyvN6UlBTFxcUpLi5O8+bN05tvvqlXXnkly+MhY6+88orj861p06Y+jub6xo4dq/Pnz0uSBgwYID+///2+3aNHD33zzTeOH7YOHDigiRMnau3atVq/fr1T32eeeUbnz5/XhAkTVKZMmQzXdcstt6hDhw76/vvvtXXrVn377bd66KGHvLuBQC5H4QTkAfXr19fLL7+sUaNGSbpyJGXixIkaMmSIJGn+/Pn67rvvHP2feOIJdejQwSexXis5OVlFihTJtvWdPXtW7dq10y+//OJoCwkJ0QMPPKCqVavKGKODBw9q/fr12rFjh0djp6amKiUlRQULFrQ67FyhadOmPvvSevfdd6tt27bp2iMiIiRJQUFB6tq1qz7++GNJ0qJFi5SQkKDQ0FCn/uvWrdO+ffscz5944gmPY2nUqJG6du0qu92uvXv36rPPPlNKSook6dVXX9W9996ryMhIj8fNrZKSkhQcHOzVdfTt29er41vh/Pnz+vTTTyVJfn5+ToV7XFycvvnmG0nS+++/r+joaC1cuFD333+/fvnlF61du1Z33HGHJGnOnDlavHixoqKi1K9fv0zX2a1bN33//feSpI8//pjCCXDFAMgTLl68aOrVq2ckGUmmQIECZt++febEiROmVKlSjvayZcuaU6dOGWOMiY+PN8OGDTP16tUzhQsXNoGBgeaWW24xzzzzjImNjU23jq1bt5r+/fubxo0bmzJlypigoCATGBhoypcvbx555BGzevXqdK8ZMWKEY90VKlQwx48fN88884wpW7as8fPzMxMnTjTGGFOhQgVHvxEjRhhjjJkxY4bT9iQmJjqNferUKRMQEODoM3fuXJf7adiwYY7+ksw999zj2B/X2r17t/m///s/p7ZevXo5XtuyZUsTGxtrHnvsMRMWFmZsNpv59ttvHX0PHTpkhgwZYmrXrm0KFSpkAgMDTYUKFUyPHj3Mxo0bncZdsGCBY9ygoCCTkpLiWNa9e3fHssmTJzvaN2zY4LQt8fHxTvsxo0fLli2NMcbs37/fqX358uXmm2++MU2aNDEFChQwISEh5uGHHzZxcXEu9+lV1+Y6rWvzu2nTJtOhQwdTtGhRU6BAAdO8efMM/36u59r4r/7NZOba/ZV2X17Vr18/x/KAgACTkJDgVjxpx+3Vq5fTsmnTpjktf/XVV52We/o+vPZv8PDhw6Zv374mPDzc5M+f31SvXt188sknGcZ54cIF8/7775s77rjDFCtWzAQEBJjw8HDz8MMPm3Xr1jn1bdmyZaZ/S2lznLZ95syZZsGCBSYqKsoUKlTIFC1a1BhjzIkTJ8wLL7xgWrdubSpUqGAKFy5sAgICTFhYmGnTpo359NNPjd1uz3A7r/e4KqPPj7Q2bdpkHn/8cVOxYkUTGBhoChUqZGrVqmViYmLMwYMH0/VPu+29evUye/bsMd26dTMlSpQwgYGBJjIy0ixYsCDDfXw9n3/+uWPMpk2bOi1bs2aNY9muXbuMMcacP3/e0TZ79mxjjDEnT540YWFhJiAgwGzfvt3lOpOTk03+/PmNJOPn5+fR+xnIiyicgDxk69atToVEq1atTM+ePZ2+aPz444/GGGPWrVtnSpYsed0vJEWLFjWrVq1yGv/999/P9EuMzWYzM2fOdHpN2i/TJUuWNNWrV3d6TWaF0/nz502JEiUc7VOmTHEaO21hVaxYMXPhwoVM98/FixdNcHCw4zWlSpUyycnJHu3jtF/mqlatasLDw52252rhtHLlSlOsWLHr7is/Pz8zYcIEx7gnT540fn5+juVr1651LCtXrpyj/eGHH3a0jxs3ztFes2bNdPvRk8KpXbt2GfavWrWqOX/+vFv7xt3CqXHjxk5/p1cfgYGB5o8//nBrXVkpnIwxpkaNGo7XNGrUyGlZSkqKKV68uGP5gw8+6NaYxmReOO3YscNped++fR3LsvI+TPs3WLlyZVO6dOkMX/vvf//b6XXHjh0z9evXz/RvctKkSY7+WS2c7rjjjnTbYIwx27dvz3Q8SebJJ5/McDuv97gqs8Jp4sSJTu+tjPbx8uXLnV6Tdtvr1q1rihQpkuHn3X//+19XfxoOaT+LhwwZ4rQsLi7Osez99983xhjzww8/ONqu/qjQu3dvI8m8/PLLbq+3YcOGjnGu/XwG4IxT9YA8pH79+nrllVccF1AvX77cafmTTz6pe++9V0lJSerUqZOOHz8uSapQoYK6du2qAgUK6KuvvtLOnTt1+vRpde7cWXv37nVcrxIYGKgmTZqofv36KlGihAoXLqzTp09r6dKl+vXXX2WM0fPPP+8Y61rHjx/X8ePH1aZNGzVr1kwJCQkqVarUdbcnKChIffv21dixYyVJ06dP1zPPPONYnvYapUcffVSBgYGZ7p9ff/1VSUlJjufdunVzXJOTFXv37pUkPfTQQ6pXr55iY2NVtGhRJSYm6qGHHtKpU6ckSQUKFNCTTz6p4OBgffHFF4qNjZXdbteQIUPUsGFDtWzZUsWKFVP9+vW1ZcsWSdLq1avVtGlTHThwwGmCitWrV2f471atWkm6cq3HgQMHNHr0aMeyfv366ZZbbpH0v1PXrrV48WLddtttateunZYvX661a9c6tnHBggXq1q1blvfTtX755ReVK1dOPXr00MGDBzVnzhxJV64Hmjx5sqZOnerxmOvWrdP48ePTtbdv3161atVyPO/Vq5deeuklSVdOad21a5dq1KghSVq4cKFOnjzp6JuV0/Qysn79eqfn4eHhkpTl92Faf//9t4KCgtS/f38VKFBAH330keMamnfeeUdPPfWUo+/jjz+ubdu2SZKKFCmiRx99VOXKldPatWu1aNEi2e12DR48WI0aNVKzZs3Uv39/3XfffXrhhRccY3Tt2lWNGjWSdP3r2FavXq2SJUuqW7duKlGihHbu3CnpyulpNWrUUOPGjRUeHq6QkBBduHBBW7du1Q8//CBjjGbOnKl+/fqpcePG6tatm2rXrq3Ro0c73kvXOyXzelatWqWYmBjHxAjly5dX9+7ddebMGc2cOVPnzp1z7ON9+/apWLFi6cb4/fffVaxYMQ0ePFjnz5/XtGnTlJqaKmOMxo0bp7vuusutWNK+X6/uw6siIiLUuXNnff3113ruuef09ttv68iRI5Kkxo0bq2nTplq1apVmzJihKlWq6NVXX3V7H9x2223avHmzIwar/q6Bm5Jv6zYA2e3ixYsmMjIy3a+j5cqVc5zqNnnyZEd7sWLFzIkTJxyvP3PmjAkNDXUsz+h0pt9++818/vnnZvLkyWbcuHHmzTffdFpX2l/I0x6FkGQGDRqUYdzX+8U4NjbW+Pv7O5Zt3rzZGHPlCE3aoxZX2zPz5ZdfOsXy4YcfOi0fOnRohr9Ip/01+tpfwdP+Qn/VxIkTnfr89NNPjmVHjx41hQsXdizr2LGjY9mQIUMc7R06dDDGGPPpp58aSU5H3nbv3m3sdrvT0ZGvv/7aMU5Gp+Fd69o+jRs3NhcvXjTGXPkbCgsLcyyLiYlxuW+Ncf+IU6FChcw///zjWNapUyfHsgYNGri1rmvjv97j2l/Y//nnH6e/p2HDhmUYR1hYmLl06ZJbsRjjfMSlUaNGZty4cebtt982ffr0MYGBgU5HKbZs2WKMyfr78Nq/wbSnjE2aNMlpWVJSkjHmyns2bfuyZcuc4r/33nsdy6490pbZ/syoT3BwcIanGF4VGxtrvvrqK/PBBx+Y8ePHm3HjxpmyZcs6Xv/666879Xd1Gl5mfTp27OhoL1KkiDl69Khj2U8//eQU99Wj38Y4H3FKmzNjjBk0aJBjWfHixa+7nWldvnzZ2Gw2x+vSHlG+6vz58+b111831apVMwUKFDCVK1c2gwYNMomJiSYlJcVxtP7qUa6ff/7ZDBkyxERHR5sPPvgg3anMV6X9fL56xBlAxjjiBOQxV2fZa9SokS5duuRonzZtmuMX4qtHEyTp1KlTKlGixHXHW7dunZ577jlJ0pYtW9SzZ0/HL8jXk9kU3sOHD3drO64qX768Onbs6Lhwetq0afroo4+0YMECx/bVrVtXDRo08Ghc6co0yzeiWLFiio6OTtee9ghDaGio2rdv73geFham9u3bO46Wpe3bqlUrx1GTdevWyRijNWvWSJLuvfderV+/Xvv27dPq1at18eJFx9GRtNNuZ1WfPn0UEBAg6crfUKVKlXTs2DFJcvzab5WOHTs6zQRWrVo1x7+tXte1ypQpo7Zt2+rnn3+WJM2ePVtvvfWWTp06pZ9++snR77HHHlO+fFn7L3TTpk3atGlThstGjhzpmBgiq+/Da7enY8eOjudp9+XVcYsUKeK0Lklq3bp1puu6ET179lT58uXTtZ84cUK9evXSjz/+mOnrrbwFQNr31z333KOwsDDH8/bt2ys0NFQJCQmOvoMGDUo3RlRUlNNkHln5ez1x4oTTdODFixdP1ycoKEivvvpqhkeTXn/9df3555/q2bOnWrdurccee0yzZ8926jN27FitWrVKlSpVcmpP+3d1dVsBZIz7OAF5UN26dRUVFeV4XqFCBd1zzz2O52lPR3Ll6n+058+f13333eeyaJLkmEHsWiVLlsz0y+H1pP3C+MUXX+jcuXNO9+FJezpSZsqWLev0fPfu3U7PO3TooHHjxrk93i233JLhl+u0+zejUxHTtqX94tWiRQvHeKdOndKOHTscp/c0b95czZs3l3Tl9KO0p/3Uq1cvwy9inrj2hrVpT3u02+03NHZ2rGvEiBEyV67rdXpkdFpS2ra4uDitWLFCc+fO1cWLFzPscyPy58+viIgIdenSRcuXL9drr73mWJaV9+G1MtuX0v/2pxXrclf16tUzbO/du7fLokm6/udHVmT1vZhWZvs4bTHkLXv27NHo0aNVsmRJTZgwQQsXLtTs2bMdN7aNj49XvXr1dOjQIcdMqmllR4zAzYIjTkAeldnRlLRfskuXLq2YmJjr9r16TcyqVasc59xL0vPPP6+XXnpJJUuW1Llz51SoUCGXMbnTJyMtW7ZUnTp1tH37dp0+fVoff/yxli5dKunKF9MePXq4Nc5tt92mIkWKKDk5WZL05ZdfavTo0Y7rse644w7dcccdWrhwoWbMmJHl7Um7f48ePZpuedq2tNdUFC5cWI0aNdKGDRskSd9++63+/PNPR2z58uXTrFmzHEecrrp6fdONuHq06aobPRqXU9aVkY4dO6pYsWKOL8qfffaZdu3a5VjeoEED1alTJ8vj9+rVy60bxWblfXgtd/fltYX166+/nuF1iFbI6H1x9uxZLVy40PH8rrvu0ieffKIKFSrI399fjRs31q+//mp5LMWLF3ccOfXkvZiWFX+vxYsXl81mcxQxnhxZffrpp5WSkqJPPvlEJUuWdHz21alTR+3atZN05W8uJiZGy5YtS/f6tMXjtdPvA3BG4QQgnaZNmzqO2CQkJKht27aqW7euUx9jjJYuXeqYVODEiRNOy3v06KGSJUtKktPRH2959tln9a9//UuS9PLLLztO07v//vsdcbgSEBCgZ555Rm+//bYk6fDhw3rsscf02WefWXrvpWv3788//+w4Xe/YsWOO08Su9k2rdevWjsLp/ffflzFGJUuWVPXq1R1Ho/bv3+/0Zeja066u/aJ37tw5i7bs5hAYGKju3bvrww8/lCTNnTvXMaGCdGUSleyQlffhjawrrZIlS6p///7p+u3cuTPdl/p8+fLp8uXLkrL+t3T69GmlpqY6nnfo0EGVK1eWdOXI7++//37d16b9e/Z0/U2bNtWCBQskXbl317Fjxxyn6/38889OR9e8eQ+yfPnyqXz58oqNjZUkHTx40OmsgOuZOXOmVqxYobvuuks9e/aUJMffav78+R39rv477d/xVQcPHnT8++o+B5AxCicA6TzxxBN68803dfz4cV2+fFnNmjVTly5dVKVKFaWkpGj37t1asWKFjh49quXLl6tSpUrprp147LHH1LVrVx04cECfffaZ12Pu0aOHhg4dqlOnTunChQuOdk+/5A4fPlxLlixxzF73zTffaO3aterYsaMqVqyo8+fPp5uN0FO9evXSG2+84Sg2O3furKeeekrBwcGaM2eOzpw5I+nKL9fXXlPRqlUrx4x4V2dba968uWw2m6pWrapSpUrp6NGjOn36tCTJ399fLVq0cBojNDRUAQEBjuLylVde0W+//aaAgADdeeed6Wb0uhlcb1Y9SRmevvTEE084Cqe0Xzbz58+vRx991DtBZhCDp+/DrKpXr57uvvtuLVmyRJI0YMAA/fzzz2rYsKH8/PwUGxurdevWadeuXRoxYoTjtFDpyimuV7/wT5gwQSdOnFCBAgUUGRnp9oxyYWFhCgkJUWJioiTpzTff1LFjx3T58mXNmDEj09PzypYt67gp8axZs1SgQAEVKVJEt9xyix588MFM1zt48GB99913MsYoOTlZt912mx599FGdOXPG6ahy8eLF1atXL7e2JauaNWvm2I9btmxxugFuRhISEvTCCy8oKCjIaabJq7NE/v7779q7d68qV67sKA7TziB5Vdrr7a7eRBfAdfhiRgoAvpd2VqhrZzgzxpi1a9dmev+Yq4+0M7Ldc889Gfa5dpavtDNvZTbTWlruzJyVdtY5SaZ06dLm8uXLHu+b48ePm/vuu8+tWdny589vfv31V8drr7356PWsXLnShISEXHdcPz8/M378+HSvO3funOOGlVcfae/39PDDDzsta9y4cYbrf/DBBzNc77hx44wxrmfeu/YGoO7w5Aa47r7uetydVS+z/wZr1aqVrm/nzp3dWv+1rn0/uCsr78PM/gaXL1/u9Lr9+/c7lh09ejTT+zhdLz+DBw/OsF90dHSG23+9mffGjh2b4Ti1a9d2utfQtfsv7eyDaR9XZ540xrv3cbo2npkzZ7r193WttK9r0aKFy/6PPfaYkWRGjx7t1H7q1CnHLISBgYFOfz/z58936pv2Brg2my3T2Q4BGMPkEAAy1LRpU+3cuVOvvvqqGjZsqODgYPn7+yskJEQNGzbUgAEDtGTJEqejGV9//bUGDRqk0qVLK3/+/KpSpYpGjx6tf//739kSc3R0tPz8/vex1rNnT/n7+3s8TokSJfTDDz9o5cqV6t27t2rUqOHY/uDgYNWqVUvdu3fXtGnTdPjw4SwdoWnRooV27Nih559/XrVq1VLBggWVP39+lS9fXj169NC6dev0/PPPp3tdgQIF1KRJE6e2tL/+X/uL8fWub5o2bZp69eqlUqVKOe0z/I+riSOyQ1beh1kVFhamjRs36qOPPlLr1q1VsmRJ+fv7q1ChQqpevbpjpra0922SpLfeeksDBw5UuXLlsvR+u2ro0KGaMmWKbr31VgUEBCg8PFx9+/bVypUrM72fWnR0tEaOHKnKlStnaabDQYMGaePGjXr88cdVoUIF5c+fXwUKFFCNGjU0ePBgbd++/YZnpXRHly5dVKRIEUnSmjVrMrzm6qr//ve/+vzzz1W7du10R0xDQkK0evVqde7cWUFBQUpKSlL9+vX15Zdf6uGHH3bq+8MPPziuh2zTpk2Gsx0C+B+bMUynAuDmcOHCBYWHhztOU/vzzz/TnUIIADlVdHS04xTR9957T88++6xX19exY0d9//33kqSvvvpKnTt39ur6gNyOwglArrdhwwYlJibq008/1RdffCHpyq+nV6/XAIDc4NChQ6pataouXLigW2+9Vbt27fLaEeG//vpL1apVU2pqqurXr68tW7Zk+wyWQG7D+RkAcr1u3bqpffv2jqIpf/78euedd3wcFQB4ply5co770u3Zs8dxY29vePfddx0zGY4ZM4aiCXADR5wA5HoVK1ZUbGysihQposjISL355pvMDgUAACxF4QQAAAAALnCqHgAAAAC4QOEEAAAAAC54fsODXM5ut+vw4cMqUqQIF0ICAAAAeZgxRsnJySpTpozLWSzzXOF0+PBhRURE+DoMAAAAADnEwYMHVa5cuUz75LnC6epduQ8ePKjg4GAfRwMAAADAV5KSkhQREeGoETKT5wqnq6fnBQcHUzgBAAAAcOsSHiaHAAAAAAAXKJwAAAAAwAUKJwAAAABwgcIJAAAAAFygcAIAAAAAFyicAAAAAMAFCicAAAAAcIHCCQAAAABcoHACAAAAABconAAAAADABQonAAAAAHCBwgkAAAAAXKBwAgAAAAAXKJwAAAAAwAUKJwAAAABwIZ+vAwAAAACQuS83tPZ1CLnSI02WWTYWR5wAAAAAwAUKJwAAAABwgcIJAAAAAFygcAIAAAAAFyicAAAAAMAFCicAAAAAcIHCCQAAAABcoHACAAAAABconAAAAADABQonAAAAAHCBwgkAAAAAXKBwAgAAAAAXfFo4ffTRR6pbt66Cg4MVHBysqKgo/fzzz5m+Zv78+apevbqCgoJUp04d/fTTT9kULQAAAIC8yqeFU7ly5TR27Fht3rxZmzZtUuvWrdWxY0ft3Lkzw/7r1q1T9+7d1bt3b23dulWdOnVSp06dtGPHjmyOHAAAAEBeYjPGGF8HkVbx4sU1btw49e7dO92yrl276uzZs1q4cKGjrUmTJqpfv76mTp3q1vhJSUkqWrSoTp8+reDgYMviBgAAALzlyw2tfR1CrvRIk2WZLvekNshnZWA3IjU1VfPnz9fZs2cVFRWVYZ/169crJibGqa1du3ZasGDBdcdNSUlRSkqK43lSUpIkyW63y26333jgAAAAgLcZm68jyJVcfd/3pB7weeG0fft2RUVF6cKFCypcuLC+/fZb1axZM8O+8fHxKlWqlFNbqVKlFB8ff93xx4wZo1GjRqVrT0hI0IULF24seAAAACAb+F2s6OsQcqVjx45lujw5OdntsXxeOFWrVk3btm3T6dOn9dVXX6lXr15auXLldYsnTw0bNszpKFVSUpIiIiIUGhrKqXoAAADIFez7D/g6hFwpLCws0+VBQUFuj+Xzwil//vyqUqWKJKlhw4b69ddfNXnyZH388cfp+oaHh+vo0aNObUePHlV4ePh1xw8MDFRgYGC6dj8/P/n5MRs7AAAAcgFbjpqWINdw9X3fk3ogx1UOdrvd6ZqktKKiorR06VKntiVLllz3migAAAAAsIJPjzgNGzZM7du3V/ny5ZWcnKw5c+ZoxYoVWrx4sSSpZ8+eKlu2rMaMGSNJGjhwoFq2bKkJEyaoQ4cOmjt3rjZt2qRPPvnEl5sBAAAA4Cbn08Lp2LFj6tmzp44cOaKiRYuqbt26Wrx4se6++25JUlxcnNPhs6ZNm2rOnDkaPny4Xn75ZVWtWlULFixQ7dq1fbUJAAAAAPKAHHcfJ2/jPk4AAADIbbiPU9ZYeR+nHHeNEwAAAADkND6fVQ8AAAA520sr+vk6hFxp7J1TfR0CLMQR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/L5OgAAAIDMtJ07zNch5Er/6TbG1yEANxWOOAEAAACACxROAAAAAOAChRMAAAAAuEDhBAAAAAAuUDgBAAAAgAs+LZzGjBmj2267TUWKFFFYWJg6deqk3bt3Z/qaWbNmyWazOT2CgoKyKWIAAAAAeZFPC6eVK1cqOjpaGzZs0JIlS3Tp0iW1bdtWZ8+ezfR1wcHBOnLkiOMRGxubTREDAAAAyIt8eh+nRYsWOT2fNWuWwsLCtHnzZrVo0eK6r7PZbAoPD/d2eAAAAAAgKYfdAPf06dOSpOLFi2fa78yZM6pQoYLsdrsaNGig0aNHq1atWhn2TUlJUUpKiuN5UlKSJMlut8tut1sUOQAA8BabrwPIpSz9nmPIQlaQA99zlQNPcpRjCie73a5BgwapWbNmql279nX7VatWTTNmzFDdunV1+vRpjR8/Xk2bNtXOnTtVrly5dP3HjBmjUaNGpWtPSEjQhQsXLN0GAABgvQp+Ib4OIVc6duyYZWMVuxxq2Vh5iZU58LtY0bKx8hJXOUhOTnZ7rBxTOEVHR2vHjh1as2ZNpv2ioqIUFRXleN60aVPVqFFDH3/8sd544410/YcNG6aYmBjH86SkJEVERCg0NFTBwcHWbQAAAPCKWHuir0PIlcLCwiwb61S+BMvGykuszIF9/wHLxspLXOXAk0nmckThNGDAAC1cuFCrVq3K8KhRZgICAhQZGal9+/ZluDwwMFCBgYHp2v38/OTnx2zsAADkdMbXAeRSln7PsZGFrCAHvucqB57kyKeVgzFGAwYM0Lfffqtly5apUqVKHo+Rmpqq7du3q3Tp0l6IEAAAAAB8fMQpOjpac+bM0XfffaciRYooPj5eklS0aFEVKFBAktSzZ0+VLVtWY8aMkSS9/vrratKkiapUqaLExESNGzdOsbGx6tOnj8+2AwAAAMDNzePCaf/+/Vq9erViY2N17tw5hYaGKjIyUlFRUR7fiPajjz6SJN15551O7TNnztQTTzwhSYqLi3M6hHbq1Cn17dtX8fHxKlasmBo2bKh169apZs2anm4KAAAAALjF7cJp9uzZmjx5sjZt2qRSpUqpTJkyKlCggE6ePKm//vpLQUFB6tGjh4YOHaoKFSq4NaYxrs/VXLFihdPziRMnauLEie6GDQAAAAA3zK3CKTIyUvnz59cTTzyhr7/+WhEREU7LU1JStH79es2dO1eNGjXShx9+qC5dunglYAAAAADIbm4VTmPHjlW7du2uuzwwMFB33nmn7rzzTr311ls6cOCAVfEBAAAAgM+5VThlVjRdq0SJEipRokSWAwIAAACAnOaGZtX78ccftWLFCqWmpqpZs2bq3LmzVXEBAAAAQI6R5fs4vfrqq3rxxRdls9lkjNHgwYP17LPPWhkbAAAAAOQIbh9x2rRpkxo1auR4Pm/ePP3222+O+y098cQTuvPOO/X+++9bHyUAAAAA+JDbR5z69eunQYMG6dy5c5KkypUra8KECdq9e7e2b9+ujz76SLfeeqvXAgUAAAAAX3G7cNq4caNKly6tBg0a6IcfftCMGTO0detWNW3aVHfccYcOHTqkOXPmeDNWAAAAAPAJt0/V8/f319ChQ9WlSxf1799fhQoV0gcffKAyZcp4Mz4AAAAA8DmPJ4eoXLmyFi9erAcffFAtWrTQlClTvBEXAAAAAOQYbhdOiYmJevHFF3X//fdr+PDhevDBB7Vx40b9+uuvatKkibZv3+7NOAEAAADAZ9wunHr16qWNGzeqQ4cO2r17t/r3768SJUpo1qxZeuutt9S1a1cNHTrUm7ECAAAAgE+4fY3TsmXLtHXrVlWpUkV9+/ZVlSpVHMvuuusubdmyRa+//rpXggQAwFfqTRzh6xBypd8Gj/J1CABgKbePOFWtWlWffPKJ9uzZo6lTp6pChQpOy4OCgjR69GjLAwQAAAAAX3O7cJoxY4aWLVumyMhIzZkzRx999JE34wIAAACAHMPtU/Xq16+vTZs2eTMWAAAAAMiR3DriZIzxdhwAAAAAkGO5VTjVqlVLc+fO1cWLFzPtt3fvXvXv319jx461JDgAAAAAyAncOlXv/fff19ChQ/XMM8/o7rvvVqNGjVSmTBkFBQXp1KlT+uOPP7RmzRrt3LlTAwYMUP/+/b0dNwAAAABkG7cKp7vuukubNm3SmjVrNG/ePM2ePVuxsbE6f/68SpYsqcjISPXs2VM9evRQsWLFvB0zAAAAAGQrtyeHkKTmzZurefPm3ooFAAAAAHIkt6cjBwAAAIC8isIJAAAAAFygcAIAAAAAFyicAAAAAMAFCicAAAAAcMGjWfWustvt2rdvn44dOya73e60rEWLFpYEBgAAAAA5hceF04YNG/Too48qNjZWxhinZTabTampqZYFBwAAAAA5gceFU79+/dSoUSP9+OOPKl26tGw2mzfiAgAAAIAcw+PCae/evfrqq69UpUoVb8QDAAAAADmOx5ND3H777dq3b583YgEAAACAHMnjI07PPvusnn/+ecXHx6tOnToKCAhwWl63bl3LggMAAACAnMDjwqlz586SpKeeesrRZrPZZIxhcggAAAAANyWPC6f9+/d7Iw4AAAAAyLE8LpwqVKjgjTgAAAAAIMfK0g1w//rrL02aNEm7du2SJNWsWVMDBw7ULbfcYmlwAAAAAJATeDyr3uLFi1WzZk398ssvqlu3rurWrauNGzeqVq1aWrJkiTdiBAAAAACf8viI00svvaTBgwdr7Nix6dqHDh2qu+++27LgAAAAACAn8PiI065du9S7d+907U899ZT++OMPS4ICAAAAgJzE48IpNDRU27ZtS9e+bds2hYWFWRETAAAAAOQoHp+q17dvX/3rX//S33//raZNm0qS1q5dq7ffflsxMTGWBwgAAAAAvuZx4fTqq6+qSJEimjBhgoYNGyZJKlOmjEaOHKnnnnvO8gABAAAAwNc8LpxsNpsGDx6swYMHKzk5WZJUpEgRywMDAAAAgJwiS/dxuoqCCQAAAEBe4Fbh1KBBAy1dulTFihVTZGSkbDbbdftu2bLFsuAAAAAAICdwq3Dq2LGjAgMDHf/OrHACAAAAgJuNW4XTiBEjHP8eOXKkt2IBAAAAgBzJ4/s4Va5cWSdOnEjXnpiYqMqVK1sSFAAAAADkJB4XTgcOHFBqamq69pSUFB06dMijscaMGaPbbrtNRYoUUVhYmDp16qTdu3e7fN38+fNVvXp1BQUFqU6dOvrpp588Wi8AAAAAeMLtWfW+//57x78XL16sokWLOp6npqZq6dKlqlSpkkcrX7lypaKjo3Xbbbfp8uXLevnll9W2bVv98ccfKlSoUIavWbdunbp3764xY8bovvvu05w5c9SpUydt2bJFtWvX9mj9AAAAAOAOtwunTp06SbpyH6devXo5LQsICFDFihU1YcIEj1a+aNEip+ezZs1SWFiYNm/erBYtWmT4msmTJ+uee+7RCy+8IEl64403tGTJEn3wwQeaOnVquv4pKSlKSUlxPE9KSpIk2e122e12j+IFAOQ9Hp+aAUmy9P9YpqTKGku/5xiykBXkwPdc5cCTHLldOF0dtFKlSvr1119VsmRJt1firtOnT0uSihcvft0+69evV0xMjFNbu3bttGDBggz7jxkzRqNGjUrXnpCQoAsXLmQ9WABAnlC1YFHXnZDOsWPHLBurgl+IZWPlJVbmoNjlUMvGykuszIHfxYqWjZWXuMpBcnKy22N5fAPc/fv3e/oSt9jtdg0aNEjNmjXL9JS7+Ph4lSpVyqmtVKlSio+Pz7D/sGHDnAqtpKQkRUREKDQ0VMHBwdYEDwBedPsrb/o6hFxn41vDLRtr77nTlo2Vl4SFhVk2Vqw90bKx8hIrc3AqX4JlY+UlVubAvv+AZWPlJa5yEBQU5PZYHhdOknT27FmtXLlScXFxunjxotOy5557LitDKjo6Wjt27NCaNWuy9PrrCQwMdNyDKi0/Pz/5+XECBoCcz/g6gFzIys93TurOGitzwHsgayz9nmMjC1lBDnzPVQ48yZHHhdPWrVt177336ty5czp79qyKFy+u48ePq2DBggoLC8tS4TRgwAAtXLhQq1atUrly5TLtGx4erqNHjzq1HT16VOHh4R6vFwAAAADc4XEZPHjwYN1///06deqUChQooA0bNig2NlYNGzbU+PHjPRrLGKMBAwbo22+/1bJly9yalS8qKkpLly51aluyZImioqI8WjcAAAAAuMvjwmnbtm16/vnn5efnJ39/f6WkpCgiIkLvvPOOXn75ZY/Gio6O1ueff645c+aoSJEiio+PV3x8vM6fP+/o07NnTw0bNszxfODAgVq0aJEmTJigP//8UyNHjtSmTZs0YMAATzcFAAAAANziceEUEBDgOBcwLCxMcXFxkqSiRYvq4MGDHo310Ucf6fTp07rzzjtVunRpx2PevHmOPnFxcTpy5IjjedOmTTVnzhx98sknqlevnr766istWLCAezgBAAAA8BqPr3GKjIzUr7/+qqpVq6ply5Z67bXXdPz4cX322WceFy/GuL7IbcWKFenaunTpoi5duni0LgAAAADIKo+POI0ePVqlS5eWJL311lsqVqyY+vfvr4SEBH3yySeWBwgAAAAAvubRESdjjMLCwhxHlsLCwrRo0SKvBAYAAAAAOYVHR5yMMapSpYrH1zIBAAAAQG7mUeHk5+enqlWr6sSJE96KBwAAAAByHI+vcRo7dqxeeOEF7dixwxvxAAAAAECO4/Gsej179tS5c+dUr1495c+fXwUKFHBafvLkScuCAwAAAICcwOPCaeLEibLZbN6IBQAAAAByJI8LpyeeeMILYQAAAABAzuXxNU7+/v46duxYuvYTJ07I39/fkqAAAAAAICfxuHAyxmTYnpKSovz5899wQAAAAACQ07h9qt57770nSbLZbJo+fboKFy7sWJaamqpVq1apevXq1kcIAAAAAD7mduE0ceJESVeOOE2dOtXptLz8+fOrYsWKmjp1qvURAgAAAICPuV047d+/X5LUqlUrffPNNypWrJjXggIAAACAnMTja5yWL1+uYsWK6eLFi9q9e7cuX77sjbgAAAAAIMfwuHA6f/68evfurYIFC6pWrVqKi4uTJD377LMaO3as5QECAAAAgK95XDi99NJL+u2337RixQoFBQU52tu0aaN58+ZZGhwAAAAA5AQe3wB3wYIFmjdvnpo0aSKbzeZor1Wrlv766y9LgwMAAACAnMDjwikhIUFhYWHp2s+ePetUSAG4Odzx9Bu+DiHXWf3xq74OAQAAWMzjU/UaNWqkH3/80fH8arE0ffp0RUVFWRcZAAAAAOQQHh9xGj16tNq3b68//vhDly9f1uTJk/XHH39o3bp1WrlypTdiBAAAAACf8viIU/PmzbVt2zZdvnxZderU0X/+8x+FhYVp/fr1atiwoTdiBAAAAACf8viIkyTdcsstmjZtmtWxAAAAAECOlKXCyW63a9++fTp27JjsdrvTshYtWlgSGAAAAADkFB4XThs2bNCjjz6q2NhYGWOcltlsNqWmploWHAAAAADkBB4XTv369XPMrFe6dGmmIAcAAABw0/O4cNq7d6+++uorValSxRvxAAAAAECO4/Gserfffrv27dvnjVgAAAAAIEfy+IjTs88+q+eff17x8fGqU6eOAgICnJbXrVvXsuAAAAAAICfwuHDq3LmzJOmpp55ytNlsNhljmBwCAAAAwE3J48Jp//793ogDAAAAAHIsjwunChUqeCMOAAAAAMixPJ4cQpI+++wzNWvWTGXKlFFsbKwkadKkSfruu+8sDQ4AAAAAcgKPC6ePPvpIMTExuvfee5WYmOi4pikkJESTJk2yOj4AAAAA8DmPC6f3339f06ZN0yuvvCJ/f39He6NGjbR9+3ZLgwMAAACAnMDjwmn//v2KjIxM1x4YGKizZ89aEhQAAAAA5CQeF06VKlXStm3b0rUvWrRINWrUsCImAAAAAMhRPJ5VLyYmRtHR0bpw4YKMMfrll1/0xRdfaMyYMZo+fbo3YgQAAAAAn/K4cOrTp48KFCig4cOH69y5c3r00UdVpkwZTZ48Wd26dfNGjAAAAADgUx4XTikpKerUqZN69Oihc+fO6cyZMwoLC/NGbAAAAACQI7h9jVNCQoLat2+vwoULKzg4WE2aNNGRI0comgAAAADc9NwunIYOHapt27bp9ddf1/jx45WYmKg+ffp4MzYAAAAAyBHcPlVvyZIlmjVrltq1aydJuu+++1SjRg2lpKQoMDDQawECAAAAgK+5fcTp8OHDqlevnuN51apVFRgYqCNHjnglMAAAAADIKTy6j5O/v3+658YYSwMCAAAAgJzG7VP1jDG69dZbZbPZHG1nzpxRZGSk/Pz+V3+dPHnS2ggBAAAAwMfcLpxmzpzpzTgAAAAAIMdyu3Dq1auXN+MAAAAAgBzLo2ucrLZq1Srdf//9KlOmjGw2mxYsWJBp/xUrVshms6V7xMfHZ0/AAAAAAPIknxZOZ8+eVb169TRlyhSPXrd7924dOXLE8eAmvAAAAAC8ye1T9byhffv2at++vcevCwsLU0hIiPUBAQAAAEAGfFo4ZVX9+vWVkpKi2rVra+TIkWrWrNl1+6akpCglJcXxPCkpSZJkt9tlt9u9HiuQ26WZSBNusvqzhRR4zsoc+PTUjFzMyhzwHsgaSz+LDFnICnLge65y4EmO3C6chgwZoj59+qh69epuD2610qVLa+rUqWrUqJFSUlI0ffp03Xnnndq4caMaNGiQ4WvGjBmjUaNGpWtPSEjQhQsXvB0ykOtVCi3i6xBynWPHjlk6XpWQYEvHywuszEHVgkUtGysvsTIHFfxCLBsrL7EyB8Uuh1o2Vl5iZQ78Lla0bKy8xFUOkpOT3R7L7cLpu+++08SJE3X77berT58+6tq1qwoVKuT2iqxQrVo1VatWzfG8adOm+uuvvzRx4kR99tlnGb5m2LBhiomJcTxPSkpSRESEQkNDFRzMlxHAlf0J7n+g4Aqrr7vcl5hk6Xh5gZU52HvutGVj5SVW5iDWnmjZWHmJlTk4lS/BsrHyEitzYN9/wLKx8hJXOQgKCnJ7LLcLp71792rVqlWaMWOGBg4cqIEDB6pLly7q06ePmjZt6vYKrda4cWOtWbPmussDAwMVGBiYrt3Pz8/pxr0AMmaMryPIfaz+bCEFnrMyB5zUnTVW5oD3QNZY+llkIwtZQQ58z1UOPMmRR9ls0aKFZs2apfj4eE2ePFl79+5V8+bNVaNGDY0fP15Hjx71ZDhLbNu2TaVLl8729QIAAADIO7JUBhcqVEhPPfWUVq9erT179uihhx7SmDFjVL58eY/GOXPmjLZt26Zt27ZJkvbv369t27YpLi5O0pXT7Hr27OnoP2nSJH333Xfat2+fduzYoUGDBmnZsmWKjo7OymYAAAAAgFtuaFa9s2fPavXq1Vq5cqVOnTrldP2ROzZt2qRWrVo5nl+9FqlXr16aNWuWjhw54iiiJOnixYt6/vnn9c8//6hgwYKqW7eu/vvf/zqNAQAAAABWy1LhtGbNGs2YMUNfffWVjDHq0qWL3n777UynBc/InXfeKZPJBRSzZs1yev7iiy/qxRdfzErIAAAAAJBlbhdOR44c0f/93/9p1qxZ2rNnj5o0aaJ3331X3bp1U+HChb0ZIwAAAAD4lNuFU0REhEqUKKHHH39cvXv3Vo0aNbwZFwAAAADkGG4XTl9++aUeeOAB5ct3Q5dFAQAAAECu4/asepcvX5bd/r+7WRw6dMjp+blz5/TOO+9YGx0AAAAA5ABuF07du3dXYmKi43nNmjV14MABx/Pk5GQNGzbMytgAAAAAIEdw+7y7a2e/y2w2PMAq7R8c5esQcp2fvx3h6xAAAABuOlm6AS4AAAAA5CUUTgAAAADggkdT5C1evFhFixaVJNntdi1dulQ7duyQJKfrnwAAAADgZuJR4dSrVy+n508//bTTc5vNduMRAQAAAEAO43bhlHbqcQAAAADIS7jGCQAAAABcoHACAAAAABconAAAAADABQonAAAAAHCBwgkAAAAAXMhS4ZSYmKjp06dr2LBhOnnypCRpy5Yt+ueffywNDgAAAAByAo/u4yRJv//+u9q0aaOiRYvqwIED6tu3r4oXL65vvvlGcXFx+vTTT70RJwAAAAD4jMdHnGJiYvTEE09o7969CgoKcrTfe++9WrVqlaXBAQAAAEBO4HHh9Ouvv+rpp59O1162bFnFx8dbEhQAAAAA5CQeF06BgYFKSkpK175nzx6FhoZaEhQAAAAA5CQeF04PPPCAXn/9dV26dEmSZLPZFBcXp6FDh6pz586WBwgAAAAAvuZx4TRhwgSdOXNGYWFhOn/+vFq2bKkqVaqoSJEieuutt7wRIwAAAAD4lMez6hUtWlRLlizRmjVr9Pvvv+vMmTNq0KCB2rRp4434AAAAAMDnPC6crmrevLmaN29uZSwAAAAAkCN5XDi99957GbbbbDYFBQWpSpUqatGihfz9/W84OAAAAADICTwunCZOnKiEhASdO3dOxYoVkySdOnVKBQsWVOHChXXs2DFVrlxZy5cvV0REhOUBAwAAAEB283hyiNGjR+u2227T3r17deLECZ04cUJ79uzR7bffrsmTJysuLk7h4eEaPHiwN+IFAAAAgGzn8RGn4cOH6+uvv9Ytt9ziaKtSpYrGjx+vzp076++//9Y777zD1OQAAAAAbhoeH3E6cuSILl++nK798uXLio+PlySVKVNGycnJNx4dAAAAAOQAHhdOrVq10tNPP62tW7c62rZu3ar+/furdevWkqTt27erUqVK1kUJAAAAAD7kceH073//W8WLF1fDhg0VGBiowMBANWrUSMWLF9e///1vSVLhwoU1YcIEy4MFAAAAAF/w+Bqn8PBwLVmyRH/++af27NkjSapWrZqqVavm6NOqVSvrIgQAAAAAH8vyDXCrV6+u6tWrWxkLAAAAAORIWSqcDh06pO+//15xcXG6ePGi07J3333XksAAAAAAIKfwuHBaunSpHnjgAVWuXFl//vmnateurQMHDsgYowYNGngjRp/p0HCgr0PIdX7cPNnXIQAAAACW83hyiGHDhmnIkCHavn27goKC9PXXX+vgwYNq2bKlunTp4o0YAQAAAMCnPC6cdu3apZ49e0qS8uXLp/Pnz6tw4cJ6/fXX9fbbb1seIAAAAAD4mseFU6FChRzXNZUuXVp//fWXY9nx48etiwwAAAAAcgiPr3Fq0qSJ1qxZoxo1aujee+/V888/r+3bt+ubb75RkyZNvBEjAAAAAPiUx4XTu+++qzNnzkiSRo0apTNnzmjevHmqWrUqM+oBAAAAuCl5VDilpqbq0KFDqlu3rqQrp+1NnTrVK4EBAAAAQE7h0TVO/v7+atu2rU6dOuWteAAAAAAgx/F4cojatWvr77//9kYsAAAAAJAjeVw4vfnmmxoyZIgWLlyoI0eOKCkpyekBAAAAADcbjyeHuPfeeyVJDzzwgGw2m6PdGCObzabU1FTrogMAAACAHMDjwmn58uXeiAMAAAAAciyPC6eWLVtatvJVq1Zp3Lhx2rx5s44cOaJvv/1WnTp1yvQ1K1asUExMjHbu3KmIiAgNHz5cTzzxhGUxAQAAAMC1PL7GSZJWr16txx57TE2bNtU///wjSfrss8+0Zs0aj8Y5e/as6tWrpylTprjVf//+/erQoYNatWqlbdu2adCgQerTp48WL17s8TYAAAAAgLs8PuL09ddf6/HHH1ePHj20ZcsWpaSkSJJOnz6t0aNH66effnJ7rPbt26t9+/Zu9586daoqVaqkCRMmSJJq1KihNWvWaOLEiWrXrp1nGwIAAAAAbvK4cHrzzTc1depU9ezZU3PnznW0N2vWTG+++aalwV1r/fr1atOmjVNbu3btNGjQoOu+JiUlxVHcSXLM/Ge322W32zNdX9rJL+AeV/vUU6TAc+TA9yzPgaWj5Q1W5iBLp2bA0hzwHsgaSz+LDFnICnLge65y4EmOPC6cdu/erRYtWqRrL1q0qBITEz0dziPx8fEqVaqUU1upUqWUlJSk8+fPq0CBAuleM2bMGI0aNSpde0JCgi5cuJDp+iKqFr+xgPOgY8eOWTpe+bLBlo6XF1idg0qhRSwdLy+wOgdVQngfeMrKHFQtWNSysfISK3NQwS/EsrHyEitzUOxyqGVj5SVW5sDvYkXLxspLXOUgOTnZ7bE8LpzCw8O1b98+VaxY0al9zZo1qly5sqfDed2wYcMUExPjeJ6UlKSIiAiFhoYqODjzLyMH9570dng3nbCwMEvHi/uHe4N5yuoc7E9w/wMFV1idg32JvA88ZWUO9p47bdlYeYmVOYi1J1o2Vl5iZQ5O5UuwbKy8xMoc2PcfsGysvMRVDoKCgtwey+PCqW/fvho4cKBmzJghm82mw4cPa/369RoyZIheffVVT4fzSHh4uI4ePerUdvToUQUHB2d4tEmSAgMDFRgYmK7dz89Pfn6Zn4BhjMl6sHmUq33qKVLgOXLge5bnwNLR8gYrc2DtiZd5h5U54D2QNZZ+FtnIQlaQA99zlQNPcuRx4fTSSy/Jbrfrrrvu0rlz59SiRQsFBgZqyJAhevbZZz0dziNRUVHpJp9YsmSJoqKivLpeAAAAAHmbx4WTzWbTK6+8ohdeeEH79u3TmTNnVLNmTRUuXNjjlZ85c0b79u1zPN+/f7+2bdum4sWLq3z58ho2bJj++ecfffrpp5Kkfv366YMPPtCLL76op556SsuWLdOXX36pH3/80eN1AwAAAIC7PD5++Pnnn+vcuXPKnz+/atasqcaNG2epaJKkTZs2KTIyUpGRkZKkmJgYRUZG6rXXXpMkHTlyRHFxcY7+lSpV0o8//qglS5aoXr16mjBhgqZPn85U5AAAAAC8yuMjToMHD1a/fv30wAMP6LHHHlO7du3k7++fpZXfeeedmV5HNGvWrAxfs3Xr1iytDwAAAACywuMjTkeOHNHcuXNls9n0yCOPqHTp0oqOjta6deu8ER8AAAAA+JzHhVO+fPl03333afbs2Tp27JgmTpyoAwcOqFWrVrrlllu8ESMAAAAA+JTHp+qlVbBgQbVr106nTp1SbGysdu3aZVVcAAAAAJBjZGly+XPnzmn27Nm69957VbZsWU2aNEkPPvigdu7caXV8AAAAAOBzHh9x6tatmxYuXKiCBQvqkUce0auvvsp9lAAAAADc1DwunPz9/fXll19mOJvejh07VLt2bcuCAwAAAICcwOPCafbs2U7Pk5OT9cUXX2j69OnavHmzUlNTLQsOAAAAAHKCLF3jJEmrVq1Sr169VLp0aY0fP16tW7fWhg0brIwNAAAAAHIEj444xcfHa9asWfr3v/+tpKQkPfLII0pJSdGCBQtUs2ZNb8UIAAAAAD7l9hGn+++/X9WqVdPvv/+uSZMm6fDhw3r//fe9GRsAAAAA5AhuH3H6+eef9dxzz6l///6qWrWqN2MCAAAAgBzF7SNOa9asUXJysho2bKjbb79dH3zwgY4fP+7N2AAAAAAgR3C7cGrSpImmTZumI0eO6Omnn9bcuXNVpkwZ2e12LVmyRMnJyd6MEwAAAAB8xuNZ9QoVKqSnnnpKa9as0fbt2/X8889r7NixCgsL0wMPPOCNGAEAAADAp7I8HbkkVatWTe+8844OHTqkL774wqqYAAAAACBHuaHC6Sp/f3916tRJ33//vRXDAQAAAECOYknhBAAAAAA3Mw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ct++sWbNks9mcHkFBQdkYLQAAAIC8xueF07x58xQTE6MRI0Zoy5Ytqlevntq1a6djx45d9zXBwcE6cuSI4xEbG5uNEQMAAADIa/L5OoB3331Xffv21ZNPPilJmjp1qn788UfNmDFDL730UoavsdlsCg8Pd2v8lJQUpaSkOJ4nJSVJkux2u+x2e6avtdlsbq0D/+Nqn3qKFHiOHPie5TmwdLS8wcoc+PwXxlzKyhzwHsgaSz+LDFnICnLge65y4EmOfFo4Xbx4UZs3b9awYcMcbX5+fmrTpo3Wr19/3dedOXNGFSpUkN1uV4MGDTR69GjVqlUrw75jxozRqFGj0rUnJCTowoULmcYXUbW4m1uCqzI7UpgV5csGWzpeXmB1DiqFFrF0vLzA6hxUCeF94Ckrc1C1YFHLxspLrMxBBb8Qy8bKS6zMQbHLoZaNlZdYmQO/ixUtGysvcZWD5ORkt8fyaeF0/PhxpaamqlSpUk7tpUqV0p9//pnha6pVq6YZM2aobt26On36tMaPH6+mTZtq586dKleuXLr+w4YNU0xMjON5UlKSIiIiFBoaquDgzL+MHNx7MgtblbeFhYVZOl7cP0mWjpcXWJ2D/Qnuf6DgCqtzsC+R94GnrMzB3nOnLRsrL7EyB7H2RMvGykuszMGpfAmWjZWXWJkD+/4Dlo2Vl7jKgSdzJfj8VD1PRUVFKSoqyvG8adOmqlGjhj7++GO98cYb6foHBgYqMDAwXbufn5/8/DI/AcMYc+MB5zGu9qmnSIHnyIHvWZ4DS0fLG6zMgbUnXuYdVuaA90DWWPpZZCMLWUEOfM9VDjzJkU9P3S5ZsqT8/f119OhRp/ajR4+6fQ1TQECAIiMjtW/fPm+ECAAAAAC+LZzy58+vhg0baunSpY42u92upUuXOh1Vykxqaqq2b9+u0qVLeytMAAAAAHmcz0/Vi4mJUa9evdSoUSM1btxYkyZN0tmzZx2z7PXs2VNly5bVmDFjJEmvv/66mjRpoipVqigxMVHjxo1TbGys+vTp48vNAAAAAHAT83nh1LVrVyUkJOi1115TfHy86tevr0WLFjkmjIiLi3M69/DUqVPq27ev4uPjVaxYMTVs2FDr1q1TzZo1fbUJAAAAAG5yPi+cJGnAgAEaMGBAhstWrFjh9HzixImaOHFiNkQFAAAAAFdwXz8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k2n/+/PmqXr26goKCVKdOHf3000/ZFCkAAACAvMjnhdO8efMUExOjESNGaMuWLapXr57atWunY8eOZdh/3bp16t69u3r37q2tW7eqU6dO6tSpk3bs2JHNkQMAAADIK3xeOL377rvq27evnnzySdWsWVNTp05VwYIFNWPGjAz7T548Wffcc49eeOEF1ahRQ2+88YYaNGigDz74IJsjBwAAAJBX5PPlyi9evKjNmzdr2LBhjjY/Pz+1adNG69evz/A169evV0xMjFNbu3bttGDBggz7p6SkKCUlxfH89OnTkqTExETZ7fZM47tsv+jOZiCNxMRES8e7fPmCpePlBVbnIPUSOfCU1Tmwp5ADT1mZA3MhxXUnpGNlDlLPkYOssDIHKWcuWTZWXmJlDs6dSbVsrLzEVQ6SkpIkScYY14MZH/rnn3+MJLNu3Tqn9hdeeME0btw4w9cEBASYOXPmOLVNmTLFhIWFZdh/xIgRRhIPHjx48ODBgwcPHjx4ZPg4ePCgy9rFp0ecssOwYcOcjlDZ7XadPHlSJUqUkM1m82FkWZeUlKSIiAgdPHhQwcHBvg4nTyIHvsX+9z1y4HvkwPfIge+RA9/L7Tkwxig5OVllypRx2denhVPJkiXl7++vo0ePOrUfPXpU4eHhGb4mPDzco/6BgYEKDAx0agsJCcl60DlIcHBwrvwDvZmQA99i//seOfA9cuB75MD3yIHv5eYcFC1a1K1+Pp0cIn/+/GrYsKGWLl3qaLPb7Vq6dKmioqIyfE1UVJRTf0lasmTJdfsDAAAAwI3y+al6MTEx6tWrlxo1aqTGjRtr0qRJOnv2rJ588klJUs+ePVW2bFmNGTNGkjRw4EC1bNlSEyZMUIcOHTR37lxt2rRJn3zyiS83AwAAAMBNzOeFU9euXZWQkKDXXntN8fHxql+/vhYtWqRSpUpJkuLi4uTn978DY02bNtWcOXM0fPhwvfzyy6pataoWLFig2rVr+2oTsl1gYKBGjBiR7hREZB9y4Fvsf98jB75HDnyPHPgeOfC9vJQDmzHuzL0HAAAAAHmXz2+ACwAAAAA5HYUTAAAAALhA4QQAAAAALlA4AQAAAIALFE4+MGbMGN12220qUqSIwsLC1KlTJ+3evdupz4ULFxQdHa0SJUqocOHC6ty5c7ob/z733HNq2LChAgMDVb9+/XTrGTlypGw2W7pHoUKFvLl5uUJ25UCSFi9erCZNmqhIkSIKDQ1V586ddeDAAS9tWe6RnTn48ssvVb9+fRUsWFAVKlTQuHHjvLVZuYoVOfjtt9/UvXt3RUREqECBAqpRo4YmT56cbl0rVqxQgwYNFBgYqCpVqmjWrFne3rxcIbtycOTIET366KO69dZb5efnp0GDBmXH5uUK2ZWDb775RnfffbdCQ0MVHBysqKgoLV68OFu2MSfLrv2/Zs0aNWvWTCVKlFCBAgVUvXp1TZw4MVu2MafLzv8Lrlq7dq3y5ct33f+3cyoKJx9YuXKloqOjtWHDBi1ZskSXLl1S27ZtdfbsWUefwYMH64cfftD8+fO1cuVKHT58WA899FC6sZ566il17do1w/UMGTJER44ccXrUrFlTXbp08dq25RbZlYP9+/erY8eOat26tbZt26bFixfr+PHjGY6T12RXDn7++Wf16NFD/fr1044dO/Thhx9q4sSJ+uCDD7y2bbmFFTnYvHmzwsLC9Pnnn2vnzp165ZVXNGzYMKf9u3//fnXo0EGtWrXStm3bNGjQIPXp04cvjcq+HKSkpCg0NFTDhw9XvXr1snUbc7rsysGqVat0991366efftLmzZvVqlUr3X///dq6dWu2bm9Ok137v1ChQhowYIBWrVqlXbt2afjw4Ro+fDj3AVX25eCqxMRE9ezZU3fddVe2bJ+lDHzu2LFjRpJZuXKlMcaYxMREExAQYObPn+/os2vXLiPJrF+/Pt3rR4wYYerVq+dyPdu2bTOSzKpVqyyL/WbhrRzMnz/f5MuXz6Smpjravv/+e2Oz2czFixet35BczFs56N69u3n44Yed2t577z1Trlw5Y7fbrd2IXO5Gc3DVM888Y1q1auV4/uKLL5patWo59enatatp166dxVuQ+3krB2m1bNnSDBw40NK4bybZkYOratasaUaNGmVN4DeJ7Nz/Dz74oHnsscesCfwm4u0cdO3a1QwfPtzt7685CUeccoDTp09LkooXLy7pStV+6dIltWnTxtGnevXqKl++vNavX5/l9UyfPl233nqr7rjjjhsL+CbkrRw0bNhQfn5+mjlzplJTU3X69Gl99tlnatOmjQICAqzdiFzOWzlISUlRUFCQU1uBAgV06NAhxcbGWhD5zcOqHJw+fdoxhiStX7/eaQxJateu3Q19nt2svJUDuC+7cmC325WcnEyerpFd+3/r1q1at26dWrZsaVHkNw9v5mDmzJn6+++/NWLECC9E7n0UTj5mt9s1aNAgNWvWTLVr15YkxcfHK3/+/AoJCXHqW6pUKcXHx2dpPRcuXNDs2bPVu3fvGw35puPNHFSqVEn/+c9/9PLLLyswMFAhISE6dOiQvvzySys3IdfzZg7atWunb775RkuXLpXdbteePXs0YcIESVeu+8AVVuVg3bp1mjdvnv71r3852uLj41WqVKl0YyQlJen8+fPWbkgu5s0cwD3ZmYPx48frzJkzeuSRRyyLP7fLjv1frlw5BQYGqlGjRoqOjlafPn0s347czJs52Lt3r1566SV9/vnnypcvn9e2wZtyZ9Q3kejoaO3YsUNr1qzx6nq+/fZbJScnq1evXl5dT27kzRzEx8erb9++6tWrl7p3767k5GS99tprevjhh7VkyRLZbDbL15kbeTMHffv21V9//aX77rtPly5dUnBwsAYOHKiRI0fKz4/fjq6yIgc7duxQx44dNWLECLVt29bC6PIGcuB72ZWDOXPmaNSoUfruu+8UFhaW5XXdbLJj/69evVpnzpzRhg0b9NJLL6lKlSrq3r37jYR9U/FWDlJTU/Xoo49q1KhRuvXWW60KN9tROPnQgAEDtHDhQq1atUrlypVztIeHh+vixYtKTEx0qu6PHj2q8PDwLK1r+vTpuu+++9L96pvXeTsHU6ZMUdGiRfXOO+842j7//HNFRERo48aNatKkiSXbkZt5Owc2m01vv/22Ro8erfj4eIWGhmrp0qWSpMqVK1u2HbmZFTn4448/dNddd+lf//qXhg8f7rQsPDw83WyIR48eVXBwsAoUKGD9BuVC3s4BXMuuHMydO1d9+vTR/Pnz053Cmpdl1/6vVKmSJKlOnTo6evSoRo4cSeH0/3kzB8nJydq0aZO2bt2qAQMGSLpydMsYo3z58uk///mPWrdu7d0NtIKvL7LKi+x2u4mOjjZlypQxe/bsSbf86kV4X331laPtzz//zPLkEH///bex2Wzmhx9+sCT+m0F25SAmJsY0btzYqe3w4cNGklm7du2Nb0gult3vg7Qef/xxExUVleXYbxZW5WDHjh0mLCzMvPDCCxmu58UXXzS1a9d2auvevTuTQ5jsy0FaTA7hLDtzMGfOHBMUFGQWLFhg7UbkYr54D1w1atQoU6FChRuK/2aQHTlITU0127dvd3r079/fVKtWzWzfvt2cOXPGOxtnMQonH+jfv78pWrSoWbFihTly5Ijjce7cOUeffv36mfLly5tly5aZTZs2maioqHRf9Pbu3Wu2bt1qnn76aXPrrbearVu3mq1bt5qUlBSnfsOHDzdlypQxly9fzpbtyw2yKwdLly41NpvNjBo1yuzZs8ds3rzZtGvXzlSoUMFpXXlRduUgISHBfPTRR2bXrl1m69at5rnnnjNBQUFm48aN2bq9OZEVOdi+fbsJDQ01jz32mNMYx44dc/T5+++/TcGCBc0LL7xgdu3aZaZMmWL8/f3NokWLsnV7c6LsyoExxvHeaNiwoXn00UfN1q1bzc6dO7NtW3Oq7MrB7NmzTb58+cyUKVOc+iQmJmbr9uY02bX/P/jgA/P999+bPXv2mD179pjp06ebIkWKmFdeeSVbtzcnys7PobRy46x6FE4+ICnDx8yZMx19zp8/b5555hlTrFgxU7BgQfPggw+aI0eOOI3TsmXLDMfZv3+/o09qaqopV66cefnll7Np63KH7MzBF198YSIjI02hQoVMaGioeeCBB8yuXbuyaUtzruzKQUJCgmnSpIkpVKiQKViwoLnrrrvMhg0bsnFLcy4rcjBixIgMx7j2V9zly5eb+vXrm/z585vKlSs7rSMvy84cuNMnL8quHFzvs6pXr17Zt7E5UHbt//fee8/UqlXLFCxY0AQHB5vIyEjz4YcfOt0uJK/Kzs+htHJj4WQzxpjrnMUHAAAAABDTkQMAAACASxROAAAAAOAChRMAAAAAuEDhBAAAAAAuUDgBAAAAgAsUTgAAAADgAoUTAAAAALhA4QQAAAAALlA4AQAAAIALFE4AgFzNGKM2bdqoXbt26ZZ9+OGHCgkJ0aFDh3wQGQDgZkLhBADI1Ww2m2bOnKmNGzfq448/drTv379fL774ot5//32VK1fO0nVeunTJ0vEAADkfhRMAINeLiIjQ5MmTNWTIEO3fv1/GGPXu3Vtt27ZVZGSk2rdvr8KFC6tUqVJ6/PHHdfz4ccdrFy1apObNmyskJEQlSpTQfffdp7/++sux/MCBA7LZbJo3b55atmypoKAgzZ492xebCQDwIZsxxvg6CAAArNCpUyedPn1aDz30kN544w3t3LlTtWrVUp8+fdSzZ0+dP39eQ4cO1eXLl7Vs2TJJ0tdffy2bzaa6devqzJkzeu2113TgwAFt27ZNfn5+OnDggCpVqqSKFStqwoQJioyMVFBQkEqXLu3jrQUAZCcKJwDATePYsWOqVauWTp48qa+//lo7duzQ6tWrtXjxYkefQ4cOKSIiQrt379att96abozjx48rNDRU27dvV+3atR2F06RJkzRw4MDs3BwAQA7CqXoAgJtGWFiYnn76adWoUUOdOnXSb7/9puXLl6tw4cKOR/Xq1SXJcTre3r171b17d1WuXFnBwcGqWLGiJCkuLs5p7EaNGmXrtgAAcpZ8vg4AAAAr5cuXT/nyXfnv7cyZM7r//vv19ttvp+t39VS7+++/XxUqVNC0adNUpkwZ2e121a5dWxcvXnTqX6hQIe8HDwDIsSicAAA3rQYNGujrr79WxYoVHcVUWidOnNDu3bs1bdo03XHHHZKkNWvWZHeYAIBcgFP1AAA3rejoaJ08eVLdu3fXr7/+qr/++kuLFy/Wk08+qdTUVBUrVkwlSpTQJ598on379mnZsmWKiYnxddgAgByIwgkAcNMqU6aM1q5dq9TUVLVt21Z16tTRoEGDFBISIj8/P/n5+Wnu3LnavHmzateurcGDB2vcuHG+DhsAkAMxqx4AAAAAuMARJwAAAABwgcIJAAAAAFygcAIAAAAAFyicAAAAAMAFCicAAAAAcIHCCQAAAABcoHACAAAAABconAAAAADABQonAAAAAHCBwgkAAAAAXKBwAgAAAAAX/h+dLSuuqvKF1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04AAAHXCAYAAACLVgojAAAAOXRFWHRTb2Z0d2FyZQBNYXRwbG90bGliIHZlcnNpb24zLjcuMiwgaHR0cHM6Ly9tYXRwbG90bGliLm9yZy8pXeV/AAAACXBIWXMAAA9hAAAPYQGoP6dpAABX60lEQVR4nO3de5yM9f//8efsWrtOax12rcM6Rc6HRbKISCQVJSFFhU+0CpuSUuiAQqiU4oNvRaSDSsXHx/lcToXkUOwSyzqsXafFzvv3h5/57Ni1M7Ou2dm1j/vtNrebeV/veV+v63rtjHnNdV3vy2aMMQIAAAAAXJefrwMAAAAAgJyOwgkAAAAAXKBwAgAAAAAXKJwAAAAAwAUKJwAAAABwgcIJAAAAAFygcAIAAAAAFyicAAAAAMAFCicAAAAAcIHCCUCuULFiRdlsNtlsNo0cOdLX4dz0Dhw44NjfNptNK1asuOExR44c6RivYsWKNzwe4K7c9Pnx0ksvOWKdP3++19YTHR3tWM+iRYu8th7gZkLhBNzkLl26pPr16zv+gwwICNBvv/2Wrt/hw4cVEhLi6Fe2bFklJiZmf8A5yKZNmzRgwABFRkaqRIkSCggIUOHChVW1alV16tRJEydO1KFDh3wdpse8URTlNNdu4/Ued955pyRp7ty5Tu1ffvnldcceNWqUU9+M3k/Xut76g4KCVKFCBXXr1k2rVq2yavOzVdrtmTVrVravPzcVRa4cPnxY7733niTplltuUefOnR3LLly4oDfeeEM1atRQwYIFVaVKFcXExOj06dPpxvn7779VsGBBhYSE6PDhwxmuKyYmRv7+/pKkl19+WcYYL2wRcHPJ5+sAAHhXQECAZs2apcaNG+vSpUu6fPmy+vTpow0bNjj+05SkZ555xuk/4E8++UQhISE+iNj3EhMT9a9//SvDX3svX76sffv2ad++ffruu++0ePFifq11U9u2bVW4cGFJUtGiRX0cjbNOnTopJCTE8WPBZ599pkceeSTDvp9//rnj3/Xr11e9evWyvN6UlBTFxcUpLi5O8+bN05tvvqlXXnkly+MhY6+88orj861p06Y+jub6xo4dq/Pnz0uSBgwYID+///2+3aNHD33zzTeOH7YOHDigiRMnau3atVq/fr1T32eeeUbnz5/XhAkTVKZMmQzXdcstt6hDhw76/vvvtXXrVn377bd66KGHvLuBQC5H4QTkAfXr19fLL7+sUaNGSbpyJGXixIkaMmSIJGn+/Pn67rvvHP2feOIJdejQwSexXis5OVlFihTJtvWdPXtW7dq10y+//OJoCwkJ0QMPPKCqVavKGKODBw9q/fr12rFjh0djp6amKiUlRQULFrQ67FyhadOmPvvSevfdd6tt27bp2iMiIiRJQUFB6tq1qz7++GNJ0qJFi5SQkKDQ0FCn/uvWrdO+ffscz5944gmPY2nUqJG6du0qu92uvXv36rPPPlNKSook6dVXX9W9996ryMhIj8fNrZKSkhQcHOzVdfTt29er41vh/Pnz+vTTTyVJfn5+ToV7XFycvvnmG0nS+++/r+joaC1cuFD333+/fvnlF61du1Z33HGHJGnOnDlavHixoqKi1K9fv0zX2a1bN33//feSpI8//pjCCXDFAMgTLl68aOrVq2ckGUmmQIECZt++febEiROmVKlSjvayZcuaU6dOGWOMiY+PN8OGDTP16tUzhQsXNoGBgeaWW24xzzzzjImNjU23jq1bt5r+/fubxo0bmzJlypigoCATGBhoypcvbx555BGzevXqdK8ZMWKEY90VKlQwx48fN88884wpW7as8fPzMxMnTjTGGFOhQgVHvxEjRhhjjJkxY4bT9iQmJjqNferUKRMQEODoM3fuXJf7adiwYY7+ksw999zj2B/X2r17t/m///s/p7ZevXo5XtuyZUsTGxtrHnvsMRMWFmZsNpv59ttvHX0PHTpkhgwZYmrXrm0KFSpkAgMDTYUKFUyPHj3Mxo0bncZdsGCBY9ygoCCTkpLiWNa9e3fHssmTJzvaN2zY4LQt8fHxTvsxo0fLli2NMcbs37/fqX358uXmm2++MU2aNDEFChQwISEh5uGHHzZxcXEu9+lV1+Y6rWvzu2nTJtOhQwdTtGhRU6BAAdO8efMM/36u59r4r/7NZOba/ZV2X17Vr18/x/KAgACTkJDgVjxpx+3Vq5fTsmnTpjktf/XVV52We/o+vPZv8PDhw6Zv374mPDzc5M+f31SvXt188sknGcZ54cIF8/7775s77rjDFCtWzAQEBJjw8HDz8MMPm3Xr1jn1bdmyZaZ/S2lznLZ95syZZsGCBSYqKsoUKlTIFC1a1BhjzIkTJ8wLL7xgWrdubSpUqGAKFy5sAgICTFhYmGnTpo359NNPjd1uz3A7r/e4KqPPj7Q2bdpkHn/8cVOxYkUTGBhoChUqZGrVqmViYmLMwYMH0/VPu+29evUye/bsMd26dTMlSpQwgYGBJjIy0ixYsCDDfXw9n3/+uWPMpk2bOi1bs2aNY9muXbuMMcacP3/e0TZ79mxjjDEnT540YWFhJiAgwGzfvt3lOpOTk03+/PmNJOPn5+fR+xnIiyicgDxk69atToVEq1atTM+ePZ2+aPz444/GGGPWrVtnSpYsed0vJEWLFjWrVq1yGv/999/P9EuMzWYzM2fOdHpN2i/TJUuWNNWrV3d6TWaF0/nz502JEiUc7VOmTHEaO21hVaxYMXPhwoVM98/FixdNcHCw4zWlSpUyycnJHu3jtF/mqlatasLDw52252rhtHLlSlOsWLHr7is/Pz8zYcIEx7gnT540fn5+juVr1651LCtXrpyj/eGHH3a0jxs3ztFes2bNdPvRk8KpXbt2GfavWrWqOX/+vFv7xt3CqXHjxk5/p1cfgYGB5o8//nBrXVkpnIwxpkaNGo7XNGrUyGlZSkqKKV68uGP5gw8+6NaYxmReOO3YscNped++fR3LsvI+TPs3WLlyZVO6dOkMX/vvf//b6XXHjh0z9evXz/RvctKkSY7+WS2c7rjjjnTbYIwx27dvz3Q8SebJJ5/McDuv97gqs8Jp4sSJTu+tjPbx8uXLnV6Tdtvr1q1rihQpkuHn3X//+19XfxoOaT+LhwwZ4rQsLi7Osez99983xhjzww8/ONqu/qjQu3dvI8m8/PLLbq+3YcOGjnGu/XwG4IxT9YA8pH79+nrllVccF1AvX77cafmTTz6pe++9V0lJSerUqZOOHz8uSapQoYK6du2qAgUK6KuvvtLOnTt1+vRpde7cWXv37nVcrxIYGKgmTZqofv36KlGihAoXLqzTp09r6dKl+vXXX2WM0fPPP+8Y61rHjx/X8ePH1aZNGzVr1kwJCQkqVarUdbcnKChIffv21dixYyVJ06dP1zPPPONYnvYapUcffVSBgYGZ7p9ff/1VSUlJjufdunVzXJOTFXv37pUkPfTQQ6pXr55iY2NVtGhRJSYm6qGHHtKpU6ckSQUKFNCTTz6p4OBgffHFF4qNjZXdbteQIUPUsGFDtWzZUsWKFVP9+vW1ZcsWSdLq1avVtGlTHThwwGmCitWrV2f471atWkm6cq3HgQMHNHr0aMeyfv366ZZbbpH0v1PXrrV48WLddtttateunZYvX661a9c6tnHBggXq1q1blvfTtX755ReVK1dOPXr00MGDBzVnzhxJV64Hmjx5sqZOnerxmOvWrdP48ePTtbdv3161atVyPO/Vq5deeuklSVdOad21a5dq1KghSVq4cKFOnjzp6JuV0/Qysn79eqfn4eHhkpTl92Faf//9t4KCgtS/f38VKFBAH330keMamnfeeUdPPfWUo+/jjz+ubdu2SZKKFCmiRx99VOXKldPatWu1aNEi2e12DR48WI0aNVKzZs3Uv39/3XfffXrhhRccY3Tt2lWNGjWSdP3r2FavXq2SJUuqW7duKlGihHbu3CnpyulpNWrUUOPGjRUeHq6QkBBduHBBW7du1Q8//CBjjGbOnKl+/fqpcePG6tatm2rXrq3Ro0c73kvXOyXzelatWqWYmBjHxAjly5dX9+7ddebMGc2cOVPnzp1z7ON9+/apWLFi6cb4/fffVaxYMQ0ePFjnz5/XtGnTlJqaKmOMxo0bp7vuusutWNK+X6/uw6siIiLUuXNnff3113ruuef09ttv68iRI5Kkxo0bq2nTplq1apVmzJihKlWq6NVXX3V7H9x2223avHmzIwar/q6Bm5Jv6zYA2e3ixYsmMjIy3a+j5cqVc5zqNnnyZEd7sWLFzIkTJxyvP3PmjAkNDXUsz+h0pt9++818/vnnZvLkyWbcuHHmzTffdFpX2l/I0x6FkGQGDRqUYdzX+8U4NjbW+Pv7O5Zt3rzZGHPlCE3aoxZX2zPz5ZdfOsXy4YcfOi0fOnRohr9Ip/01+tpfwdP+Qn/VxIkTnfr89NNPjmVHjx41hQsXdizr2LGjY9mQIUMc7R06dDDGGPPpp58aSU5H3nbv3m3sdrvT0ZGvv/7aMU5Gp+Fd69o+jRs3NhcvXjTGXPkbCgsLcyyLiYlxuW+Ncf+IU6FChcw///zjWNapUyfHsgYNGri1rmvjv97j2l/Y//nnH6e/p2HDhmUYR1hYmLl06ZJbsRjjfMSlUaNGZty4cebtt982ffr0MYGBgU5HKbZs2WKMyfr78Nq/wbSnjE2aNMlpWVJSkjHmyns2bfuyZcuc4r/33nsdy6490pbZ/syoT3BwcIanGF4VGxtrvvrqK/PBBx+Y8ePHm3HjxpmyZcs6Xv/666879Xd1Gl5mfTp27OhoL1KkiDl69Khj2U8//eQU99Wj38Y4H3FKmzNjjBk0aJBjWfHixa+7nWldvnzZ2Gw2x+vSHlG+6vz58+b111831apVMwUKFDCVK1c2gwYNMomJiSYlJcVxtP7qUa6ff/7ZDBkyxERHR5sPPvgg3anMV6X9fL56xBlAxjjiBOQxV2fZa9SokS5duuRonzZtmuMX4qtHEyTp1KlTKlGixHXHW7dunZ577jlJ0pYtW9SzZ0/HL8jXk9kU3sOHD3drO64qX768Onbs6Lhwetq0afroo4+0YMECx/bVrVtXDRo08Ghc6co0yzeiWLFiio6OTtee9ghDaGio2rdv73geFham9u3bO46Wpe3bqlUrx1GTdevWyRijNWvWSJLuvfderV+/Xvv27dPq1at18eJFx9GRtNNuZ1WfPn0UEBAg6crfUKVKlXTs2DFJcvzab5WOHTs6zQRWrVo1x7+tXte1ypQpo7Zt2+rnn3+WJM2ePVtvvfWWTp06pZ9++snR77HHHlO+fFn7L3TTpk3atGlThstGjhzpmBgiq+/Da7enY8eOjudp9+XVcYsUKeK0Lklq3bp1puu6ET179lT58uXTtZ84cUK9evXSjz/+mOnrrbwFQNr31z333KOwsDDH8/bt2ys0NFQJCQmOvoMGDUo3RlRUlNNkHln5ez1x4oTTdODFixdP1ycoKEivvvpqhkeTXn/9df3555/q2bOnWrdurccee0yzZ8926jN27FitWrVKlSpVcmpP+3d1dVsBZIz7OAF5UN26dRUVFeV4XqFCBd1zzz2O52lPR3Ll6n+058+f13333eeyaJLkmEHsWiVLlsz0y+H1pP3C+MUXX+jcuXNO9+FJezpSZsqWLev0fPfu3U7PO3TooHHjxrk93i233JLhl+u0+zejUxHTtqX94tWiRQvHeKdOndKOHTscp/c0b95czZs3l3Tl9KO0p/3Uq1cvwy9inrj2hrVpT3u02+03NHZ2rGvEiBEyV67rdXpkdFpS2ra4uDitWLFCc+fO1cWLFzPscyPy58+viIgIdenSRcuXL9drr73mWJaV9+G1MtuX0v/2pxXrclf16tUzbO/du7fLokm6/udHVmT1vZhWZvs4bTHkLXv27NHo0aNVsmRJTZgwQQsXLtTs2bMdN7aNj49XvXr1dOjQIcdMqmllR4zAzYIjTkAeldnRlLRfskuXLq2YmJjr9r16TcyqVasc59xL0vPPP6+XXnpJJUuW1Llz51SoUCGXMbnTJyMtW7ZUnTp1tH37dp0+fVoff/yxli5dKunKF9MePXq4Nc5tt92mIkWKKDk5WZL05ZdfavTo0Y7rse644w7dcccdWrhwoWbMmJHl7Um7f48ePZpuedq2tNdUFC5cWI0aNdKGDRskSd9++63+/PNPR2z58uXTrFmzHEecrrp6fdONuHq06aobPRqXU9aVkY4dO6pYsWKOL8qfffaZdu3a5VjeoEED1alTJ8vj9+rVy60bxWblfXgtd/fltYX166+/nuF1iFbI6H1x9uxZLVy40PH8rrvu0ieffKIKFSrI399fjRs31q+//mp5LMWLF3ccOfXkvZiWFX+vxYsXl81mcxQxnhxZffrpp5WSkqJPPvlEJUuWdHz21alTR+3atZN05W8uJiZGy5YtS/f6tMXjtdPvA3BG4QQgnaZNmzqO2CQkJKht27aqW7euUx9jjJYuXeqYVODEiRNOy3v06KGSJUtKktPRH2959tln9a9//UuS9PLLLztO07v//vsdcbgSEBCgZ555Rm+//bYk6fDhw3rsscf02WefWXrvpWv3788//+w4Xe/YsWOO08Su9k2rdevWjsLp/ffflzFGJUuWVPXq1R1Ho/bv3+/0Zeja066u/aJ37tw5i7bs5hAYGKju3bvrww8/lCTNnTvXMaGCdGUSleyQlffhjawrrZIlS6p///7p+u3cuTPdl/p8+fLp8uXLkrL+t3T69GmlpqY6nnfo0EGVK1eWdOXI7++//37d16b9e/Z0/U2bNtWCBQskXbl317Fjxxyn6/38889OR9e8eQ+yfPnyqXz58oqNjZUkHTx40OmsgOuZOXOmVqxYobvuuks9e/aUJMffav78+R39rv477d/xVQcPHnT8++o+B5AxCicA6TzxxBN68803dfz4cV2+fFnNmjVTly5dVKVKFaWkpGj37t1asWKFjh49quXLl6tSpUrprp147LHH1LVrVx04cECfffaZ12Pu0aOHhg4dqlOnTunChQuOdk+/5A4fPlxLlixxzF73zTffaO3aterYsaMqVqyo8+fPp5uN0FO9evXSG2+84Sg2O3furKeeekrBwcGaM2eOzpw5I+nKL9fXXlPRqlUrx4x4V2dba968uWw2m6pWrapSpUrp6NGjOn36tCTJ399fLVq0cBojNDRUAQEBjuLylVde0W+//aaAgADdeeed6Wb0uhlcb1Y9SRmevvTEE084Cqe0Xzbz58+vRx991DtBZhCDp+/DrKpXr57uvvtuLVmyRJI0YMAA/fzzz2rYsKH8/PwUGxurdevWadeuXRoxYoTjtFDpyimuV7/wT5gwQSdOnFCBAgUUGRnp9oxyYWFhCgkJUWJioiTpzTff1LFjx3T58mXNmDEj09PzypYt67gp8axZs1SgQAEVKVJEt9xyix588MFM1zt48GB99913MsYoOTlZt912mx599FGdOXPG6ahy8eLF1atXL7e2JauaNWvm2I9btmxxugFuRhISEvTCCy8oKCjIaabJq7NE/v7779q7d68qV67sKA7TziB5Vdrr7a7eRBfAdfhiRgoAvpd2VqhrZzgzxpi1a9dmev+Yq4+0M7Ldc889Gfa5dpavtDNvZTbTWlruzJyVdtY5SaZ06dLm8uXLHu+b48ePm/vuu8+tWdny589vfv31V8drr7356PWsXLnShISEXHdcPz8/M378+HSvO3funOOGlVcfae/39PDDDzsta9y4cYbrf/DBBzNc77hx44wxrmfeu/YGoO7w5Aa47r7uetydVS+z/wZr1aqVrm/nzp3dWv+1rn0/uCsr78PM/gaXL1/u9Lr9+/c7lh09ejTT+zhdLz+DBw/OsF90dHSG23+9mffGjh2b4Ti1a9d2utfQtfsv7eyDaR9XZ540xrv3cbo2npkzZ7r193WttK9r0aKFy/6PPfaYkWRGjx7t1H7q1CnHLISBgYFOfz/z58936pv2Brg2my3T2Q4BGMPkEAAy1LRpU+3cuVOvvvqqGjZsqODgYPn7+yskJEQNGzbUgAEDtGTJEqejGV9//bUGDRqk0qVLK3/+/KpSpYpGjx6tf//739kSc3R0tPz8/vex1rNnT/n7+3s8TokSJfTDDz9o5cqV6t27t2rUqOHY/uDgYNWqVUvdu3fXtGnTdPjw4SwdoWnRooV27Nih559/XrVq1VLBggWVP39+lS9fXj169NC6dev0/PPPp3tdgQIF1KRJE6e2tL/+X/uL8fWub5o2bZp69eqlUqVKOe0z/I+riSOyQ1beh1kVFhamjRs36qOPPlLr1q1VsmRJ+fv7q1ChQqpevbpjpra0922SpLfeeksDBw5UuXLlsvR+u2ro0KGaMmWKbr31VgUEBCg8PFx9+/bVypUrM72fWnR0tEaOHKnKlStnaabDQYMGaePGjXr88cdVoUIF5c+fXwUKFFCNGjU0ePBgbd++/YZnpXRHly5dVKRIEUnSmjVrMrzm6qr//ve/+vzzz1W7du10R0xDQkK0evVqde7cWUFBQUpKSlL9+vX15Zdf6uGHH3bq+8MPPziuh2zTpk2Gsx0C+B+bMUynAuDmcOHCBYWHhztOU/vzzz/TnUIIADlVdHS04xTR9957T88++6xX19exY0d9//33kqSvvvpKnTt39ur6gNyOwglArrdhwwYlJibq008/1RdffCHpyq+nV6/XAIDc4NChQ6pataouXLigW2+9Vbt27fLaEeG//vpL1apVU2pqqurXr68tW7Zk+wyWQG7D+RkAcr1u3bqpffv2jqIpf/78euedd3wcFQB4ply5co770u3Zs8dxY29vePfddx0zGY4ZM4aiCXADR5wA5HoVK1ZUbGysihQposjISL355pvMDgUAACxF4QQAAAAALnCqHgAAAAC4QOEEAAAAAC54fsODXM5ut+vw4cMqUqQIF0ICAAAAeZgxRsnJySpTpozLWSzzXOF0+PBhRURE+DoMAAAAADnEwYMHVa5cuUz75LnC6epduQ8ePKjg4GAfRwMAAADAV5KSkhQREeGoETKT5wqnq6fnBQcHUzgBAAAAcOsSHiaHAAAAAAAXKJwAAAAAwAUKJwAAAABwgcIJAAAAAFygcAIAAAAAFyicAAAAAMAFCicAAAAAcIHCCQAAAABcoHACAAAAABconAAAAADABQonAAAAAHCBwgkAAAAAXKBwAgAAAAAXKJwAAAAAwAUKJwAAAABwIZ+vAwAAAACQuS83tPZ1CLnSI02WWTYWR5wAAAAAwAUKJwAAAABwgcIJAAAAAFygcAIAAAAAFyicAAAAAMAFCicAAAAAcIHCCQAAAABcoHACAAAAABconAAAAADABQonAAAAAHCBwgkAAAAAXKBwAgAAAAAXfFo4ffTRR6pbt66Cg4MVHBysqKgo/fzzz5m+Zv78+apevbqCgoJUp04d/fTTT9kULQAAAIC8yqeFU7ly5TR27Fht3rxZmzZtUuvWrdWxY0ft3Lkzw/7r1q1T9+7d1bt3b23dulWdOnVSp06dtGPHjmyOHAAAAEBeYjPGGF8HkVbx4sU1btw49e7dO92yrl276uzZs1q4cKGjrUmTJqpfv76mTp3q1vhJSUkqWrSoTp8+reDgYMviBgAAALzlyw2tfR1CrvRIk2WZLvekNshnZWA3IjU1VfPnz9fZs2cVFRWVYZ/169crJibGqa1du3ZasGDBdcdNSUlRSkqK43lSUpIkyW63y26333jgAAAAgLcZm68jyJVcfd/3pB7weeG0fft2RUVF6cKFCypcuLC+/fZb1axZM8O+8fHxKlWqlFNbqVKlFB8ff93xx4wZo1GjRqVrT0hI0IULF24seAAAACAb+F2s6OsQcqVjx45lujw5OdntsXxeOFWrVk3btm3T6dOn9dVXX6lXr15auXLldYsnTw0bNszpKFVSUpIiIiIUGhrKqXoAAADIFez7D/g6hFwpLCws0+VBQUFuj+Xzwil//vyqUqWKJKlhw4b69ddfNXnyZH388cfp+oaHh+vo0aNObUePHlV4ePh1xw8MDFRgYGC6dj8/P/n5MRs7AAAAcgFbjpqWINdw9X3fk3ogx1UOdrvd6ZqktKKiorR06VKntiVLllz3migAAAAAsIJPjzgNGzZM7du3V/ny5ZWcnKw5c+ZoxYoVWrx4sSSpZ8+eKlu2rMaMGSNJGjhwoFq2bKkJEyaoQ4cOmjt3rjZt2qRPPvnEl5sBAAAA4Cbn08Lp2LFj6tmzp44cOaKiRYuqbt26Wrx4se6++25JUlxcnNPhs6ZNm2rOnDkaPny4Xn75ZVWtWlULFixQ7dq1fbUJAAAAAPKAHHcfJ2/jPk4AAADIbbiPU9ZYeR+nHHeNEwAAAADkND6fVQ8AAAA520sr+vk6hFxp7J1TfR0CLMQR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/L5OgAAAIDMtJ07zNch5Er/6TbG1yEANxWOOAEAAACACxROAAAAAOAChRMAAAAAuEDhBAAAAAAuUDgBAAAAgAs+LZzGjBmj2267TUWKFFFYWJg6deqk3bt3Z/qaWbNmyWazOT2CgoKyKWIAAAAAeZFPC6eVK1cqOjpaGzZs0JIlS3Tp0iW1bdtWZ8+ezfR1wcHBOnLkiOMRGxubTREDAAAAyIt8eh+nRYsWOT2fNWuWwsLCtHnzZrVo0eK6r7PZbAoPD/d2eAAAAAAgKYfdAPf06dOSpOLFi2fa78yZM6pQoYLsdrsaNGig0aNHq1atWhn2TUlJUUpKiuN5UlKSJMlut8tut1sUOQAA8BabrwPIpSz9nmPIQlaQA99zlQNPcpRjCie73a5BgwapWbNmql279nX7VatWTTNmzFDdunV1+vRpjR8/Xk2bNtXOnTtVrly5dP3HjBmjUaNGpWtPSEjQhQsXLN0GAABgvQp+Ib4OIVc6duyYZWMVuxxq2Vh5iZU58LtY0bKx8hJXOUhOTnZ7rBxTOEVHR2vHjh1as2ZNpv2ioqIUFRXleN60aVPVqFFDH3/8sd544410/YcNG6aYmBjH86SkJEVERCg0NFTBwcHWbQAAAPCKWHuir0PIlcLCwiwb61S+BMvGykuszIF9/wHLxspLXOXAk0nmckThNGDAAC1cuFCrVq3K8KhRZgICAhQZGal9+/ZluDwwMFCBgYHp2v38/OTnx2zsAADkdMbXAeRSln7PsZGFrCAHvucqB57kyKeVgzFGAwYM0Lfffqtly5apUqVKHo+Rmpqq7du3q3Tp0l6IEAAAAAB8fMQpOjpac+bM0XfffaciRYooPj5eklS0aFEVKFBAktSzZ0+VLVtWY8aMkSS9/vrratKkiapUqaLExESNGzdOsbGx6tOnj8+2AwAAAMDNzePCaf/+/Vq9erViY2N17tw5hYaGKjIyUlFRUR7fiPajjz6SJN15551O7TNnztQTTzwhSYqLi3M6hHbq1Cn17dtX8fHxKlasmBo2bKh169apZs2anm4KAAAAALjF7cJp9uzZmjx5sjZt2qRSpUqpTJkyKlCggE6ePKm//vpLQUFB6tGjh4YOHaoKFSq4NaYxrs/VXLFihdPziRMnauLEie6GDQAAAAA3zK3CKTIyUvnz59cTTzyhr7/+WhEREU7LU1JStH79es2dO1eNGjXShx9+qC5dunglYAAAAADIbm4VTmPHjlW7du2uuzwwMFB33nmn7rzzTr311ls6cOCAVfEBAAAAgM+5VThlVjRdq0SJEipRokSWAwIAAACAnOaGZtX78ccftWLFCqWmpqpZs2bq3LmzVXEBAAAAQI6R5fs4vfrqq3rxxRdls9lkjNHgwYP17LPPWhkbAAAAAOQIbh9x2rRpkxo1auR4Pm/ePP3222+O+y098cQTuvPOO/X+++9bHyUAAAAA+JDbR5z69eunQYMG6dy5c5KkypUra8KECdq9e7e2b9+ujz76SLfeeqvXAgUAAAAAX3G7cNq4caNKly6tBg0a6IcfftCMGTO0detWNW3aVHfccYcOHTqkOXPmeDNWAAAAAPAJt0/V8/f319ChQ9WlSxf1799fhQoV0gcffKAyZcp4Mz4AAAAA8DmPJ4eoXLmyFi9erAcffFAtWrTQlClTvBEXAAAAAOQYbhdOiYmJevHFF3X//fdr+PDhevDBB7Vx40b9+uuvatKkibZv3+7NOAEAAADAZ9wunHr16qWNGzeqQ4cO2r17t/r3768SJUpo1qxZeuutt9S1a1cNHTrUm7ECAAAAgE+4fY3TsmXLtHXrVlWpUkV9+/ZVlSpVHMvuuusubdmyRa+//rpXggQAwFfqTRzh6xBypd8Gj/J1CABgKbePOFWtWlWffPKJ9uzZo6lTp6pChQpOy4OCgjR69GjLAwQAAAAAX3O7cJoxY4aWLVumyMhIzZkzRx999JE34wIAAACAHMPtU/Xq16+vTZs2eTMWAAAAAMiR3DriZIzxdhwAAAAAkGO5VTjVqlVLc+fO1cWLFzPtt3fvXvXv319jx461JDgAAAAAyAncOlXv/fff19ChQ/XMM8/o7rvvVqNGjVSmTBkFBQXp1KlT+uOPP7RmzRrt3LlTAwYMUP/+/b0dNwAAAABkG7cKp7vuukubNm3SmjVrNG/ePM2ePVuxsbE6f/68SpYsqcjISPXs2VM9evRQsWLFvB0zAAAAAGQrtyeHkKTmzZurefPm3ooFAAAAAHIkt6cjBwAAAIC8isIJAAAAAFygcAIAAAAAFyicAAAAAMAFCicAAAAAcMGjWfWustvt2rdvn44dOya73e60rEWLFpYEBgAAAAA5hceF04YNG/Too48qNjZWxhinZTabTampqZYFBwAAAAA5gceFU79+/dSoUSP9+OOPKl26tGw2mzfiAgAAAIAcw+PCae/evfrqq69UpUoVb8QDAAAAADmOx5ND3H777dq3b583YgEAAACAHMnjI07PPvusnn/+ecXHx6tOnToKCAhwWl63bl3LggMAAACAnMDjwqlz586SpKeeesrRZrPZZIxhcggAAAAANyWPC6f9+/d7Iw4AAAAAyLE8LpwqVKjgjTgAAAAAIMfK0g1w//rrL02aNEm7du2SJNWsWVMDBw7ULbfcYmlwAAAAAJATeDyr3uLFi1WzZk398ssvqlu3rurWrauNGzeqVq1aWrJkiTdiBAAAAACf8viI00svvaTBgwdr7Nix6dqHDh2qu+++27LgAAAAACAn8PiI065du9S7d+907U899ZT++OMPS4ICAAAAgJzE48IpNDRU27ZtS9e+bds2hYWFWRETAAAAAOQoHp+q17dvX/3rX//S33//raZNm0qS1q5dq7ffflsxMTGWBwgAAAAAvuZx4fTqq6+qSJEimjBhgoYNGyZJKlOmjEaOHKnnnnvO8gABAAAAwNc8LpxsNpsGDx6swYMHKzk5WZJUpEgRywMDAAAAgJwiS/dxuoqCCQAAAEBe4Fbh1KBBAy1dulTFihVTZGSkbDbbdftu2bLFsuAAAAAAICdwq3Dq2LGjAgMDHf/OrHACAAAAgJuNW4XTiBEjHP8eOXKkt2IBAAAAgBzJ4/s4Va5cWSdOnEjXnpiYqMqVK1sSFAAAAADkJB4XTgcOHFBqamq69pSUFB06dMijscaMGaPbbrtNRYoUUVhYmDp16qTdu3e7fN38+fNVvXp1BQUFqU6dOvrpp588Wi8AAAAAeMLtWfW+//57x78XL16sokWLOp6npqZq6dKlqlSpkkcrX7lypaKjo3Xbbbfp8uXLevnll9W2bVv98ccfKlSoUIavWbdunbp3764xY8bovvvu05w5c9SpUydt2bJFtWvX9mj9AAAAAOAOtwunTp06SbpyH6devXo5LQsICFDFihU1YcIEj1a+aNEip+ezZs1SWFiYNm/erBYtWmT4msmTJ+uee+7RCy+8IEl64403tGTJEn3wwQeaOnVquv4pKSlKSUlxPE9KSpIk2e122e12j+IFAOQ9Hp+aAUmy9P9YpqTKGku/5xiykBXkwPdc5cCTHLldOF0dtFKlSvr1119VsmRJt1firtOnT0uSihcvft0+69evV0xMjFNbu3bttGDBggz7jxkzRqNGjUrXnpCQoAsXLmQ9WABAnlC1YFHXnZDOsWPHLBurgl+IZWPlJVbmoNjlUMvGykuszIHfxYqWjZWXuMpBcnKy22N5fAPc/fv3e/oSt9jtdg0aNEjNmjXL9JS7+Ph4lSpVyqmtVKlSio+Pz7D/sGHDnAqtpKQkRUREKDQ0VMHBwdYEDwBedPsrb/o6hFxn41vDLRtr77nTlo2Vl4SFhVk2Vqw90bKx8hIrc3AqX4JlY+UlVubAvv+AZWPlJa5yEBQU5PZYHhdOknT27FmtXLlScXFxunjxotOy5557LitDKjo6Wjt27NCaNWuy9PrrCQwMdNyDKi0/Pz/5+XECBoCcz/g6gFzIys93TurOGitzwHsgayz9nmMjC1lBDnzPVQ48yZHHhdPWrVt177336ty5czp79qyKFy+u48ePq2DBggoLC8tS4TRgwAAtXLhQq1atUrly5TLtGx4erqNHjzq1HT16VOHh4R6vFwAAAADc4XEZPHjwYN1///06deqUChQooA0bNig2NlYNGzbU+PHjPRrLGKMBAwbo22+/1bJly9yalS8qKkpLly51aluyZImioqI8WjcAAAAAuMvjwmnbtm16/vnn5efnJ39/f6WkpCgiIkLvvPOOXn75ZY/Gio6O1ueff645c+aoSJEiio+PV3x8vM6fP+/o07NnTw0bNszxfODAgVq0aJEmTJigP//8UyNHjtSmTZs0YMAATzcFAAAAANziceEUEBDgOBcwLCxMcXFxkqSiRYvq4MGDHo310Ucf6fTp07rzzjtVunRpx2PevHmOPnFxcTpy5IjjedOmTTVnzhx98sknqlevnr766istWLCAezgBAAAA8BqPr3GKjIzUr7/+qqpVq6ply5Z67bXXdPz4cX322WceFy/GuL7IbcWKFenaunTpoi5duni0LgAAAADIKo+POI0ePVqlS5eWJL311lsqVqyY+vfvr4SEBH3yySeWBwgAAAAAvubRESdjjMLCwhxHlsLCwrRo0SKvBAYAAAAAOYVHR5yMMapSpYrH1zIBAAAAQG7mUeHk5+enqlWr6sSJE96KBwAAAAByHI+vcRo7dqxeeOEF7dixwxvxAAAAAECO4/Gsej179tS5c+dUr1495c+fXwUKFHBafvLkScuCAwAAAICcwOPCaeLEibLZbN6IBQAAAAByJI8LpyeeeMILYQAAAABAzuXxNU7+/v46duxYuvYTJ07I39/fkqAAAAAAICfxuHAyxmTYnpKSovz5899wQAAAAACQ07h9qt57770nSbLZbJo+fboKFy7sWJaamqpVq1apevXq1kcIAAAAAD7mduE0ceJESVeOOE2dOtXptLz8+fOrYsWKmjp1qvURAgAAAICPuV047d+/X5LUqlUrffPNNypWrJjXggIAAACAnMTja5yWL1+uYsWK6eLFi9q9e7cuX77sjbgAAAAAIMfwuHA6f/68evfurYIFC6pWrVqKi4uTJD377LMaO3as5QECAAAAgK95XDi99NJL+u2337RixQoFBQU52tu0aaN58+ZZGhwAAAAA5AQe3wB3wYIFmjdvnpo0aSKbzeZor1Wrlv766y9LgwMAAACAnMDjwikhIUFhYWHp2s+ePetUSAG4Odzx9Bu+DiHXWf3xq74OAQAAWMzjU/UaNWqkH3/80fH8arE0ffp0RUVFWRcZAAAAAOQQHh9xGj16tNq3b68//vhDly9f1uTJk/XHH39o3bp1WrlypTdiBAAAAACf8viIU/PmzbVt2zZdvnxZderU0X/+8x+FhYVp/fr1atiwoTdiBAAAAACf8viIkyTdcsstmjZtmtWxAAAAAECOlKXCyW63a9++fTp27JjsdrvTshYtWlgSGAAAAADkFB4XThs2bNCjjz6q2NhYGWOcltlsNqWmploWHAAAAADkBB4XTv369XPMrFe6dGmmIAcAAABw0/O4cNq7d6+++uorValSxRvxAAAAAECO4/Gserfffrv27dvnjVgAAAAAIEfy+IjTs88+q+eff17x8fGqU6eOAgICnJbXrVvXsuAAAAAAICfwuHDq3LmzJOmpp55ytNlsNhljmBwCAAAAwE3J48Jp//793ogDAAAAAHIsjwunChUqeCMOAAAAAMixPJ4cQpI+++wzNWvWTGXKlFFsbKwkadKkSfruu+8sDQ4AAAAAcgKPC6ePPvpIMTExuvfee5WYmOi4pikkJESTJk2yOj4AAAAA8DmPC6f3339f06ZN0yuvvCJ/f39He6NGjbR9+3ZLgwMAAACAnMDjwmn//v2KjIxM1x4YGKizZ89aEhQAAAAA5CQeF06VKlXStm3b0rUvWrRINWrUsCImAAAAAMhRPJ5VLyYmRtHR0bpw4YKMMfrll1/0xRdfaMyYMZo+fbo3YgQAAAAAn/K4cOrTp48KFCig4cOH69y5c3r00UdVpkwZTZ48Wd26dfNGjAAAAADgUx4XTikpKerUqZN69Oihc+fO6cyZMwoLC/NGbAAAAACQI7h9jVNCQoLat2+vwoULKzg4WE2aNNGRI0comgAAAADc9NwunIYOHapt27bp9ddf1/jx45WYmKg+ffp4MzYAAAAAyBHcPlVvyZIlmjVrltq1aydJuu+++1SjRg2lpKQoMDDQawECAAAAgK+5fcTp8OHDqlevnuN51apVFRgYqCNHjnglMAAAAADIKTy6j5O/v3+658YYSwMCAAAAgJzG7VP1jDG69dZbZbPZHG1nzpxRZGSk/Pz+V3+dPHnS2ggBAAAAwMfcLpxmzpzpzTgAAAAAIMdyu3Dq1auXN+MAAAAAgBzLo2ucrLZq1Srdf//9KlOmjGw2mxYsWJBp/xUrVshms6V7xMfHZ0/AAAAAAPIknxZOZ8+eVb169TRlyhSPXrd7924dOXLE8eAmvAAAAAC8ye1T9byhffv2at++vcevCwsLU0hIiPUBAQAAAEAGfFo4ZVX9+vWVkpKi2rVra+TIkWrWrNl1+6akpCglJcXxPCkpSZJkt9tlt9u9HiuQ26WZSBNusvqzhRR4zsoc+PTUjFzMyhzwHsgaSz+LDFnICnLge65y4EmO3C6chgwZoj59+qh69epuD2610qVLa+rUqWrUqJFSUlI0ffp03Xnnndq4caMaNGiQ4WvGjBmjUaNGpWtPSEjQhQsXvB0ykOtVCi3i6xBynWPHjlk6XpWQYEvHywuszEHVgkUtGysvsTIHFfxCLBsrL7EyB8Uuh1o2Vl5iZQ78Lla0bKy8xFUOkpOT3R7L7cLpu+++08SJE3X77berT58+6tq1qwoVKuT2iqxQrVo1VatWzfG8adOm+uuvvzRx4kR99tlnGb5m2LBhiomJcTxPSkpSRESEQkNDFRzMlxHAlf0J7n+g4Aqrr7vcl5hk6Xh5gZU52HvutGVj5SVW5iDWnmjZWHmJlTk4lS/BsrHyEitzYN9/wLKx8hJXOQgKCnJ7LLcLp71792rVqlWaMWOGBg4cqIEDB6pLly7q06ePmjZt6vYKrda4cWOtWbPmussDAwMVGBiYrt3Pz8/pxr0AMmaMryPIfaz+bCEFnrMyB5zUnTVW5oD3QNZY+llkIwtZQQ58z1UOPMmRR9ls0aKFZs2apfj4eE2ePFl79+5V8+bNVaNGDY0fP15Hjx71ZDhLbNu2TaVLl8729QIAAADIO7JUBhcqVEhPPfWUVq9erT179uihhx7SmDFjVL58eY/GOXPmjLZt26Zt27ZJkvbv369t27YpLi5O0pXT7Hr27OnoP2nSJH333Xfat2+fduzYoUGDBmnZsmWKjo7OymYAAAAAgFtuaFa9s2fPavXq1Vq5cqVOnTrldP2ROzZt2qRWrVo5nl+9FqlXr16aNWuWjhw54iiiJOnixYt6/vnn9c8//6hgwYKqW7eu/vvf/zqNAQAAAABWy1LhtGbNGs2YMUNfffWVjDHq0qWL3n777UynBc/InXfeKZPJBRSzZs1yev7iiy/qxRdfzErIAAAAAJBlbhdOR44c0f/93/9p1qxZ2rNnj5o0aaJ3331X3bp1U+HChb0ZIwAAAAD4lNuFU0REhEqUKKHHH39cvXv3Vo0aNbwZFwAAAADkGG4XTl9++aUeeOAB5ct3Q5dFAQAAAECu4/asepcvX5bd/r+7WRw6dMjp+blz5/TOO+9YGx0AAAAA5ABuF07du3dXYmKi43nNmjV14MABx/Pk5GQNGzbMytgAAAAAIEdw+7y7a2e/y2w2PMAq7R8c5esQcp2fvx3h6xAAAABuOlm6AS4AAAAA5CUUTgAAAADggkdT5C1evFhFixaVJNntdi1dulQ7duyQJKfrnwAAAADgZuJR4dSrVy+n508//bTTc5vNduMRAQAAAEAO43bhlHbqcQAAAADIS7jGCQAAAABcoHACAAAAABconAAAAADABQonAAAAAHCBwgkAAAAAXMhS4ZSYmKjp06dr2LBhOnnypCRpy5Yt+ueffywNDgAAAAByAo/u4yRJv//+u9q0aaOiRYvqwIED6tu3r4oXL65vvvlGcXFx+vTTT70RJwAAAAD4jMdHnGJiYvTEE09o7969CgoKcrTfe++9WrVqlaXBAQAAAEBO4HHh9Ouvv+rpp59O1162bFnFx8dbEhQAAAAA5CQeF06BgYFKSkpK175nzx6FhoZaEhQAAAAA5CQeF04PPPCAXn/9dV26dEmSZLPZFBcXp6FDh6pz586WBwgAAAAAvuZx4TRhwgSdOXNGYWFhOn/+vFq2bKkqVaqoSJEieuutt7wRIwAAAAD4lMez6hUtWlRLlizRmjVr9Pvvv+vMmTNq0KCB2rRp4434AAAAAMDnPC6crmrevLmaN29uZSwAAAAAkCN5XDi99957GbbbbDYFBQWpSpUqatGihfz9/W84OAAAAADICTwunCZOnKiEhASdO3dOxYoVkySdOnVKBQsWVOHChXXs2DFVrlxZy5cvV0REhOUBAwAAAEB283hyiNGjR+u2227T3r17deLECZ04cUJ79uzR7bffrsmTJysuLk7h4eEaPHiwN+IFAAAAgGzn8RGn4cOH6+uvv9Ytt9ziaKtSpYrGjx+vzp076++//9Y777zD1OQAAAAAbhoeH3E6cuSILl++nK798uXLio+PlySVKVNGycnJNx4dAAAAAOQAHhdOrVq10tNPP62tW7c62rZu3ar+/furdevWkqTt27erUqVK1kUJAAAAAD7kceH073//W8WLF1fDhg0VGBiowMBANWrUSMWLF9e///1vSVLhwoU1YcIEy4MFAAAAAF/w+Bqn8PBwLVmyRH/++af27NkjSapWrZqqVavm6NOqVSvrIgQAAAAAH8vyDXCrV6+u6tWrWxkLAAAAAORIWSqcDh06pO+//15xcXG6ePGi07J3333XksAAAAAAIKfwuHBaunSpHnjgAVWuXFl//vmnateurQMHDsgYowYNGngjRp/p0HCgr0PIdX7cPNnXIQAAAACW83hyiGHDhmnIkCHavn27goKC9PXXX+vgwYNq2bKlunTp4o0YAQAAAMCnPC6cdu3apZ49e0qS8uXLp/Pnz6tw4cJ6/fXX9fbbb1seIAAAAAD4mseFU6FChRzXNZUuXVp//fWXY9nx48etiwwAAAAAcgiPr3Fq0qSJ1qxZoxo1aujee+/V888/r+3bt+ubb75RkyZNvBEjAAAAAPiUx4XTu+++qzNnzkiSRo0apTNnzmjevHmqWrUqM+oBAAAAuCl5VDilpqbq0KFDqlu3rqQrp+1NnTrVK4EBAAAAQE7h0TVO/v7+atu2rU6dOuWteAAAAAAgx/F4cojatWvr77//9kYsAAAAAJAjeVw4vfnmmxoyZIgWLlyoI0eOKCkpyekBAAAAADcbjyeHuPfeeyVJDzzwgGw2m6PdGCObzabU1FTrogMAAACAHMDjwmn58uXeiAMAAAAAciyPC6eWLVtatvJVq1Zp3Lhx2rx5s44cOaJvv/1WnTp1yvQ1K1asUExMjHbu3KmIiAgNHz5cTzzxhGUxAQAAAMC1PL7GSZJWr16txx57TE2bNtU///wjSfrss8+0Zs0aj8Y5e/as6tWrpylTprjVf//+/erQoYNatWqlbdu2adCgQerTp48WL17s8TYAAAAAgLs8PuL09ddf6/HHH1ePHj20ZcsWpaSkSJJOnz6t0aNH66effnJ7rPbt26t9+/Zu9586daoqVaqkCRMmSJJq1KihNWvWaOLEiWrXrp1nGwIAAAAAbvK4cHrzzTc1depU9ezZU3PnznW0N2vWTG+++aalwV1r/fr1atOmjVNbu3btNGjQoOu+JiUlxVHcSXLM/Ge322W32zNdX9rJL+AeV/vUU6TAc+TA9yzPgaWj5Q1W5iBLp2bA0hzwHsgaSz+LDFnICnLge65y4EmOPC6cdu/erRYtWqRrL1q0qBITEz0dziPx8fEqVaqUU1upUqWUlJSk8+fPq0CBAuleM2bMGI0aNSpde0JCgi5cuJDp+iKqFr+xgPOgY8eOWTpe+bLBlo6XF1idg0qhRSwdLy+wOgdVQngfeMrKHFQtWNSysfISK3NQwS/EsrHyEitzUOxyqGVj5SVW5sDvYkXLxspLXOUgOTnZ7bE8LpzCw8O1b98+VaxY0al9zZo1qly5sqfDed2wYcMUExPjeJ6UlKSIiAiFhoYqODjzLyMH9570dng3nbCwMEvHi/uHe4N5yuoc7E9w/wMFV1idg32JvA88ZWUO9p47bdlYeYmVOYi1J1o2Vl5iZQ5O5UuwbKy8xMoc2PcfsGysvMRVDoKCgtwey+PCqW/fvho4cKBmzJghm82mw4cPa/369RoyZIheffVVT4fzSHh4uI4ePerUdvToUQUHB2d4tEmSAgMDFRgYmK7dz89Pfn6Zn4BhjMl6sHmUq33qKVLgOXLge5bnwNLR8gYrc2DtiZd5h5U54D2QNZZ+FtnIQlaQA99zlQNPcuRx4fTSSy/Jbrfrrrvu0rlz59SiRQsFBgZqyJAhevbZZz0dziNRUVHpJp9YsmSJoqKivLpeAAAAAHmbx4WTzWbTK6+8ohdeeEH79u3TmTNnVLNmTRUuXNjjlZ85c0b79u1zPN+/f7+2bdum4sWLq3z58ho2bJj++ecfffrpp5Kkfv366YMPPtCLL76op556SsuWLdOXX36pH3/80eN1AwAAAIC7PD5++Pnnn+vcuXPKnz+/atasqcaNG2epaJKkTZs2KTIyUpGRkZKkmJgYRUZG6rXXXpMkHTlyRHFxcY7+lSpV0o8//qglS5aoXr16mjBhgqZPn85U5AAAAAC8yuMjToMHD1a/fv30wAMP6LHHHlO7du3k7++fpZXfeeedmV5HNGvWrAxfs3Xr1iytDwAAAACywuMjTkeOHNHcuXNls9n0yCOPqHTp0oqOjta6deu8ER8AAAAA+JzHhVO+fPl03333afbs2Tp27JgmTpyoAwcOqFWrVrrlllu8ESMAAAAA+JTHp+qlVbBgQbVr106nTp1SbGysdu3aZVVcAAAAAJBjZGly+XPnzmn27Nm69957VbZsWU2aNEkPPvigdu7caXV8AAAAAOBzHh9x6tatmxYuXKiCBQvqkUce0auvvsp9lAAAAADc1DwunPz9/fXll19mOJvejh07VLt2bcuCAwAAAICcwOPCafbs2U7Pk5OT9cUXX2j69OnavHmzUlNTLQsOAAAAAHKCLF3jJEmrVq1Sr169VLp0aY0fP16tW7fWhg0brIwNAAAAAHIEj444xcfHa9asWfr3v/+tpKQkPfLII0pJSdGCBQtUs2ZNb8UIAAAAAD7l9hGn+++/X9WqVdPvv/+uSZMm6fDhw3r//fe9GRsAAAAA5AhuH3H6+eef9dxzz6l///6qWrWqN2MCAAAAgBzF7SNOa9asUXJysho2bKjbb79dH3zwgY4fP+7N2AAAAAAgR3C7cGrSpImmTZumI0eO6Omnn9bcuXNVpkwZ2e12LVmyRMnJyd6MEwAAAAB8xuNZ9QoVKqSnnnpKa9as0fbt2/X8889r7NixCgsL0wMPPOCNGAEAAADAp7I8HbkkVatWTe+8844OHTqkL774wqqYAAAAACBHuaHC6Sp/f3916tRJ33//vRXDAQAAAECOYknhBAAAAAA3Mw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ct++sWbNks9mcHkFBQdkYLQAAAIC8xueF07x58xQTE6MRI0Zoy5Ytqlevntq1a6djx45d9zXBwcE6cuSI4xEbG5uNEQMAAADIa/L5OoB3331Xffv21ZNPPilJmjp1qn788UfNmDFDL730UoavsdlsCg8Pd2v8lJQUpaSkOJ4nJSVJkux2u+x2e6avtdlsbq0D/+Nqn3qKFHiOHPie5TmwdLS8wcoc+PwXxlzKyhzwHsgaSz+LDFnICnLge65y4EmOfFo4Xbx4UZs3b9awYcMcbX5+fmrTpo3Wr19/3dedOXNGFSpUkN1uV4MGDTR69GjVqlUrw75jxozRqFGj0rUnJCTowoULmcYXUbW4m1uCqzI7UpgV5csGWzpeXmB1DiqFFrF0vLzA6hxUCeF94Ckrc1C1YFHLxspLrMxBBb8Qy8bKS6zMQbHLoZaNlZdYmQO/ixUtGysvcZWD5ORkt8fyaeF0/PhxpaamqlSpUk7tpUqV0p9//pnha6pVq6YZM2aobt26On36tMaPH6+mTZtq586dKleuXLr+w4YNU0xMjON5UlKSIiIiFBoaquDgzL+MHNx7MgtblbeFhYVZOl7cP0mWjpcXWJ2D/Qnuf6DgCqtzsC+R94GnrMzB3nOnLRsrL7EyB7H2RMvGykuszMGpfAmWjZWXWJkD+/4Dlo2Vl7jKgSdzJfj8VD1PRUVFKSoqyvG8adOmqlGjhj7++GO98cYb6foHBgYqMDAwXbufn5/8/DI/AcMYc+MB5zGu9qmnSIHnyIHvWZ4DS0fLG6zMgbUnXuYdVuaA90DWWPpZZCMLWUEOfM9VDjzJkU9P3S5ZsqT8/f119OhRp/ajR4+6fQ1TQECAIiMjtW/fPm+ECAAAAAC+LZzy58+vhg0baunSpY42u92upUuXOh1Vykxqaqq2b9+u0qVLeytMAAAAAHmcz0/Vi4mJUa9evdSoUSM1btxYkyZN0tmzZx2z7PXs2VNly5bVmDFjJEmvv/66mjRpoipVqigxMVHjxo1TbGys+vTp48vNAAAAAHAT83nh1LVrVyUkJOi1115TfHy86tevr0WLFjkmjIiLi3M69/DUqVPq27ev4uPjVaxYMTVs2FDr1q1TzZo1fbUJAAAAAG5yPi+cJGnAgAEaMGBAhstWrFjh9HzixImaOHFiNkQFAAAAAFdwXz8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k2n/+/PmqXr26goKCVKdOHf3000/ZFCkAAACAvMjnhdO8efMUExOjESNGaMuWLapXr57atWunY8eOZdh/3bp16t69u3r37q2tW7eqU6dO6tSpk3bs2JHNkQMAAADIK3xeOL377rvq27evnnzySdWsWVNTp05VwYIFNWPGjAz7T548Wffcc49eeOEF1ahRQ2+88YYaNGigDz74IJsjBwAAAJBX5PPlyi9evKjNmzdr2LBhjjY/Pz+1adNG69evz/A169evV0xMjFNbu3bttGDBggz7p6SkKCUlxfH89OnTkqTExETZ7fZM47tsv+jOZiCNxMRES8e7fPmCpePlBVbnIPUSOfCU1Tmwp5ADT1mZA3MhxXUnpGNlDlLPkYOssDIHKWcuWTZWXmJlDs6dSbVsrLzEVQ6SkpIkScYY14MZH/rnn3+MJLNu3Tqn9hdeeME0btw4w9cEBASYOXPmOLVNmTLFhIWFZdh/xIgRRhIPHjx48ODBgwcPHjx4ZPg4ePCgy9rFp0ecssOwYcOcjlDZ7XadPHlSJUqUkM1m82FkWZeUlKSIiAgdPHhQwcHBvg4nTyIHvsX+9z1y4HvkwPfIge+RA9/L7Tkwxig5OVllypRx2denhVPJkiXl7++vo0ePOrUfPXpU4eHhGb4mPDzco/6BgYEKDAx0agsJCcl60DlIcHBwrvwDvZmQA99i//seOfA9cuB75MD3yIHv5eYcFC1a1K1+Pp0cIn/+/GrYsKGWLl3qaLPb7Vq6dKmioqIyfE1UVJRTf0lasmTJdfsDAAAAwI3y+al6MTEx6tWrlxo1aqTGjRtr0qRJOnv2rJ588klJUs+ePVW2bFmNGTNGkjRw4EC1bNlSEyZMUIcOHTR37lxt2rRJn3zyiS83AwAAAMBNzOeFU9euXZWQkKDXXntN8fHxql+/vhYtWqRSpUpJkuLi4uTn978DY02bNtWcOXM0fPhwvfzyy6pataoWLFig2rVr+2oTsl1gYKBGjBiR7hREZB9y4Fvsf98jB75HDnyPHPgeOfC9vJQDmzHuzL0HAAAAAHmXz2+ACwAAAAA5HYUTAAAAALhA4QQAAAAALlA4AQAAAIALFE4+MGbMGN12220qUqSIwsLC1KlTJ+3evdupz4ULFxQdHa0SJUqocOHC6ty5c7ob/z733HNq2LChAgMDVb9+/XTrGTlypGw2W7pHoUKFvLl5uUJ25UCSFi9erCZNmqhIkSIKDQ1V586ddeDAAS9tWe6RnTn48ssvVb9+fRUsWFAVKlTQuHHjvLVZuYoVOfjtt9/UvXt3RUREqECBAqpRo4YmT56cbl0rVqxQgwYNFBgYqCpVqmjWrFne3rxcIbtycOTIET366KO69dZb5efnp0GDBmXH5uUK2ZWDb775RnfffbdCQ0MVHBysqKgoLV68OFu2MSfLrv2/Zs0aNWvWTCVKlFCBAgVUvXp1TZw4MVu2MafLzv8Lrlq7dq3y5ct33f+3cyoKJx9YuXKloqOjtWHDBi1ZskSXLl1S27ZtdfbsWUefwYMH64cfftD8+fO1cuVKHT58WA899FC6sZ566il17do1w/UMGTJER44ccXrUrFlTXbp08dq25RbZlYP9+/erY8eOat26tbZt26bFixfr+PHjGY6T12RXDn7++Wf16NFD/fr1044dO/Thhx9q4sSJ+uCDD7y2bbmFFTnYvHmzwsLC9Pnnn2vnzp165ZVXNGzYMKf9u3//fnXo0EGtWrXStm3bNGjQIPXp04cvjcq+HKSkpCg0NFTDhw9XvXr1snUbc7rsysGqVat0991366efftLmzZvVqlUr3X///dq6dWu2bm9Ok137v1ChQhowYIBWrVqlXbt2afjw4Ro+fDj3AVX25eCqxMRE9ezZU3fddVe2bJ+lDHzu2LFjRpJZuXKlMcaYxMREExAQYObPn+/os2vXLiPJrF+/Pt3rR4wYYerVq+dyPdu2bTOSzKpVqyyL/WbhrRzMnz/f5MuXz6Smpjravv/+e2Oz2czFixet35BczFs56N69u3n44Yed2t577z1Trlw5Y7fbrd2IXO5Gc3DVM888Y1q1auV4/uKLL5patWo59enatatp166dxVuQ+3krB2m1bNnSDBw40NK4bybZkYOratasaUaNGmVN4DeJ7Nz/Dz74oHnsscesCfwm4u0cdO3a1QwfPtzt7685CUeccoDTp09LkooXLy7pStV+6dIltWnTxtGnevXqKl++vNavX5/l9UyfPl233nqr7rjjjhsL+CbkrRw0bNhQfn5+mjlzplJTU3X69Gl99tlnatOmjQICAqzdiFzOWzlISUlRUFCQU1uBAgV06NAhxcbGWhD5zcOqHJw+fdoxhiStX7/eaQxJateu3Q19nt2svJUDuC+7cmC325WcnEyerpFd+3/r1q1at26dWrZsaVHkNw9v5mDmzJn6+++/NWLECC9E7n0UTj5mt9s1aNAgNWvWTLVr15YkxcfHK3/+/AoJCXHqW6pUKcXHx2dpPRcuXNDs2bPVu3fvGw35puPNHFSqVEn/+c9/9PLLLyswMFAhISE6dOiQvvzySys3IdfzZg7atWunb775RkuXLpXdbteePXs0YcIESVeu+8AVVuVg3bp1mjdvnv71r3852uLj41WqVKl0YyQlJen8+fPWbkgu5s0cwD3ZmYPx48frzJkzeuSRRyyLP7fLjv1frlw5BQYGqlGjRoqOjlafPn0s347czJs52Lt3r1566SV9/vnnypcvn9e2wZtyZ9Q3kejoaO3YsUNr1qzx6nq+/fZbJScnq1evXl5dT27kzRzEx8erb9++6tWrl7p3767k5GS99tprevjhh7VkyRLZbDbL15kbeTMHffv21V9//aX77rtPly5dUnBwsAYOHKiRI0fKz4/fjq6yIgc7duxQx44dNWLECLVt29bC6PIGcuB72ZWDOXPmaNSoUfruu+8UFhaW5XXdbLJj/69evVpnzpzRhg0b9NJLL6lKlSrq3r37jYR9U/FWDlJTU/Xoo49q1KhRuvXWW60KN9tROPnQgAEDtHDhQq1atUrlypVztIeHh+vixYtKTEx0qu6PHj2q8PDwLK1r+vTpuu+++9L96pvXeTsHU6ZMUdGiRfXOO+842j7//HNFRERo48aNatKkiSXbkZt5Owc2m01vv/22Ro8erfj4eIWGhmrp0qWSpMqVK1u2HbmZFTn4448/dNddd+lf//qXhg8f7rQsPDw83WyIR48eVXBwsAoUKGD9BuVC3s4BXMuuHMydO1d9+vTR/Pnz053Cmpdl1/6vVKmSJKlOnTo6evSoRo4cSeH0/3kzB8nJydq0aZO2bt2qAQMGSLpydMsYo3z58uk///mPWrdu7d0NtIKvL7LKi+x2u4mOjjZlypQxe/bsSbf86kV4X331laPtzz//zPLkEH///bex2Wzmhx9+sCT+m0F25SAmJsY0btzYqe3w4cNGklm7du2Nb0gult3vg7Qef/xxExUVleXYbxZW5WDHjh0mLCzMvPDCCxmu58UXXzS1a9d2auvevTuTQ5jsy0FaTA7hLDtzMGfOHBMUFGQWLFhg7UbkYr54D1w1atQoU6FChRuK/2aQHTlITU0127dvd3r079/fVKtWzWzfvt2cOXPGOxtnMQonH+jfv78pWrSoWbFihTly5Ijjce7cOUeffv36mfLly5tly5aZTZs2maioqHRf9Pbu3Wu2bt1qnn76aXPrrbearVu3mq1bt5qUlBSnfsOHDzdlypQxly9fzpbtyw2yKwdLly41NpvNjBo1yuzZs8ds3rzZtGvXzlSoUMFpXXlRduUgISHBfPTRR2bXrl1m69at5rnnnjNBQUFm48aN2bq9OZEVOdi+fbsJDQ01jz32mNMYx44dc/T5+++/TcGCBc0LL7xgdu3aZaZMmWL8/f3NokWLsnV7c6LsyoExxvHeaNiwoXn00UfN1q1bzc6dO7NtW3Oq7MrB7NmzTb58+cyUKVOc+iQmJmbr9uY02bX/P/jgA/P999+bPXv2mD179pjp06ebIkWKmFdeeSVbtzcnys7PobRy46x6FE4+ICnDx8yZMx19zp8/b5555hlTrFgxU7BgQfPggw+aI0eOOI3TsmXLDMfZv3+/o09qaqopV66cefnll7Np63KH7MzBF198YSIjI02hQoVMaGioeeCBB8yuXbuyaUtzruzKQUJCgmnSpIkpVKiQKViwoLnrrrvMhg0bsnFLcy4rcjBixIgMx7j2V9zly5eb+vXrm/z585vKlSs7rSMvy84cuNMnL8quHFzvs6pXr17Zt7E5UHbt//fee8/UqlXLFCxY0AQHB5vIyEjz4YcfOt0uJK/Kzs+htHJj4WQzxpjrnMUHAAAAABDTkQMAAACASxROAAAAAOAChRMAAAAAuEDhBAAAAAAuUDgBAAAAgAsUTgAAAADgAoUTAAAAALhA4QQAAAAALlA4AQAAAIALFE4AgFzNGKM2bdqoXbt26ZZ9+OGHCgkJ0aFDh3wQGQDgZkLhBADI1Ww2m2bOnKmNGzfq448/drTv379fL774ot5//32VK1fO0nVeunTJ0vEAADkfhRMAINeLiIjQ5MmTNWTIEO3fv1/GGPXu3Vtt27ZVZGSk2rdvr8KFC6tUqVJ6/PHHdfz4ccdrFy1apObNmyskJEQlSpTQfffdp7/++sux/MCBA7LZbJo3b55atmypoKAgzZ492xebCQDwIZsxxvg6CAAArNCpUyedPn1aDz30kN544w3t3LlTtWrVUp8+fdSzZ0+dP39eQ4cO1eXLl7Vs2TJJ0tdffy2bzaa6devqzJkzeu2113TgwAFt27ZNfn5+OnDggCpVqqSKFStqwoQJioyMVFBQkEqXLu3jrQUAZCcKJwDATePYsWOqVauWTp48qa+//lo7duzQ6tWrtXjxYkefQ4cOKSIiQrt379att96abozjx48rNDRU27dvV+3atR2F06RJkzRw4MDs3BwAQA7CqXoAgJtGWFiYnn76adWoUUOdOnXSb7/9puXLl6tw4cKOR/Xq1SXJcTre3r171b17d1WuXFnBwcGqWLGiJCkuLs5p7EaNGmXrtgAAcpZ8vg4AAAAr5cuXT/nyXfnv7cyZM7r//vv19ttvp+t39VS7+++/XxUqVNC0adNUpkwZ2e121a5dWxcvXnTqX6hQIe8HDwDIsSicAAA3rQYNGujrr79WxYoVHcVUWidOnNDu3bs1bdo03XHHHZKkNWvWZHeYAIBcgFP1AAA3rejoaJ08eVLdu3fXr7/+qr/++kuLFy/Wk08+qdTUVBUrVkwlSpTQJ598on379mnZsmWKiYnxddgAgByIwgkAcNMqU6aM1q5dq9TUVLVt21Z16tTRoEGDFBISIj8/P/n5+Wnu3LnavHmzateurcGDB2vcuHG+DhsAkAMxqx4AAAAAuMARJwAAAABwgcIJAAAAAFygcAIAAAAAFyicAAAAAMAFCicAAAAAcIHCCQAAAABcoHACAAAAABconAAAAADABQonAAAAAHCBwgkAAAAAXKBwAgAAAAAX/h+dLSuuqvKF1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A04AAAHXCAYAAACLVgojAAAAOXRFWHRTb2Z0d2FyZQBNYXRwbG90bGliIHZlcnNpb24zLjcuMiwgaHR0cHM6Ly9tYXRwbG90bGliLm9yZy8pXeV/AAAACXBIWXMAAA9hAAAPYQGoP6dpAABX60lEQVR4nO3de5yM9f//8efsWrtOax12rcM6Rc6HRbKISCQVJSFFhU+0CpuSUuiAQqiU4oNvRaSDSsXHx/lcToXkUOwSyzqsXafFzvv3h5/57Ni1M7Ou2dm1j/vtNrebeV/veV+v63rtjHnNdV3vy2aMMQIAAAAAXJefrwMAAAAAgJyOwgkAAAAAXKBwAgAAAAAXKJwAAAAAwAUKJwAAAABwgcIJAAAAAFygcAIAAAAAFyicAAAAAMAFCicAAAAAcIHCCUCuULFiRdlsNtlsNo0cOdLX4dz0Dhw44NjfNptNK1asuOExR44c6RivYsWKNzwe4K7c9Pnx0ksvOWKdP3++19YTHR3tWM+iRYu8th7gZkLhBNzkLl26pPr16zv+gwwICNBvv/2Wrt/hw4cVEhLi6Fe2bFklJiZmf8A5yKZNmzRgwABFRkaqRIkSCggIUOHChVW1alV16tRJEydO1KFDh3wdpse8URTlNNdu4/Ued955pyRp7ty5Tu1ffvnldcceNWqUU9+M3k/Xut76g4KCVKFCBXXr1k2rVq2yavOzVdrtmTVrVravPzcVRa4cPnxY7733niTplltuUefOnR3LLly4oDfeeEM1atRQwYIFVaVKFcXExOj06dPpxvn7779VsGBBhYSE6PDhwxmuKyYmRv7+/pKkl19+WcYYL2wRcHPJ5+sAAHhXQECAZs2apcaNG+vSpUu6fPmy+vTpow0bNjj+05SkZ555xuk/4E8++UQhISE+iNj3EhMT9a9//SvDX3svX76sffv2ad++ffruu++0ePFifq11U9u2bVW4cGFJUtGiRX0cjbNOnTopJCTE8WPBZ599pkceeSTDvp9//rnj3/Xr11e9evWyvN6UlBTFxcUpLi5O8+bN05tvvqlXXnkly+MhY6+88orj861p06Y+jub6xo4dq/Pnz0uSBgwYID+///2+3aNHD33zzTeOH7YOHDigiRMnau3atVq/fr1T32eeeUbnz5/XhAkTVKZMmQzXdcstt6hDhw76/vvvtXXrVn377bd66KGHvLuBQC5H4QTkAfXr19fLL7+sUaNGSbpyJGXixIkaMmSIJGn+/Pn67rvvHP2feOIJdejQwSexXis5OVlFihTJtvWdPXtW7dq10y+//OJoCwkJ0QMPPKCqVavKGKODBw9q/fr12rFjh0djp6amKiUlRQULFrQ67FyhadOmPvvSevfdd6tt27bp2iMiIiRJQUFB6tq1qz7++GNJ0qJFi5SQkKDQ0FCn/uvWrdO+ffscz5944gmPY2nUqJG6du0qu92uvXv36rPPPlNKSook6dVXX9W9996ryMhIj8fNrZKSkhQcHOzVdfTt29er41vh/Pnz+vTTTyVJfn5+ToV7XFycvvnmG0nS+++/r+joaC1cuFD333+/fvnlF61du1Z33HGHJGnOnDlavHixoqKi1K9fv0zX2a1bN33//feSpI8//pjCCXDFAMgTLl68aOrVq2ckGUmmQIECZt++febEiROmVKlSjvayZcuaU6dOGWOMiY+PN8OGDTP16tUzhQsXNoGBgeaWW24xzzzzjImNjU23jq1bt5r+/fubxo0bmzJlypigoCATGBhoypcvbx555BGzevXqdK8ZMWKEY90VKlQwx48fN88884wpW7as8fPzMxMnTjTGGFOhQgVHvxEjRhhjjJkxY4bT9iQmJjqNferUKRMQEODoM3fuXJf7adiwYY7+ksw999zj2B/X2r17t/m///s/p7ZevXo5XtuyZUsTGxtrHnvsMRMWFmZsNpv59ttvHX0PHTpkhgwZYmrXrm0KFSpkAgMDTYUKFUyPHj3Mxo0bncZdsGCBY9ygoCCTkpLiWNa9e3fHssmTJzvaN2zY4LQt8fHxTvsxo0fLli2NMcbs37/fqX358uXmm2++MU2aNDEFChQwISEh5uGHHzZxcXEu9+lV1+Y6rWvzu2nTJtOhQwdTtGhRU6BAAdO8efMM/36u59r4r/7NZOba/ZV2X17Vr18/x/KAgACTkJDgVjxpx+3Vq5fTsmnTpjktf/XVV52We/o+vPZv8PDhw6Zv374mPDzc5M+f31SvXt188sknGcZ54cIF8/7775s77rjDFCtWzAQEBJjw8HDz8MMPm3Xr1jn1bdmyZaZ/S2lznLZ95syZZsGCBSYqKsoUKlTIFC1a1BhjzIkTJ8wLL7xgWrdubSpUqGAKFy5sAgICTFhYmGnTpo359NNPjd1uz3A7r/e4KqPPj7Q2bdpkHn/8cVOxYkUTGBhoChUqZGrVqmViYmLMwYMH0/VPu+29evUye/bsMd26dTMlSpQwgYGBJjIy0ixYsCDDfXw9n3/+uWPMpk2bOi1bs2aNY9muXbuMMcacP3/e0TZ79mxjjDEnT540YWFhJiAgwGzfvt3lOpOTk03+/PmNJOPn5+fR+xnIiyicgDxk69atToVEq1atTM+ePZ2+aPz444/GGGPWrVtnSpYsed0vJEWLFjWrVq1yGv/999/P9EuMzWYzM2fOdHpN2i/TJUuWNNWrV3d6TWaF0/nz502JEiUc7VOmTHEaO21hVaxYMXPhwoVM98/FixdNcHCw4zWlSpUyycnJHu3jtF/mqlatasLDw52252rhtHLlSlOsWLHr7is/Pz8zYcIEx7gnT540fn5+juVr1651LCtXrpyj/eGHH3a0jxs3ztFes2bNdPvRk8KpXbt2GfavWrWqOX/+vFv7xt3CqXHjxk5/p1cfgYGB5o8//nBrXVkpnIwxpkaNGo7XNGrUyGlZSkqKKV68uGP5gw8+6NaYxmReOO3YscNped++fR3LsvI+TPs3WLlyZVO6dOkMX/vvf//b6XXHjh0z9evXz/RvctKkSY7+WS2c7rjjjnTbYIwx27dvz3Q8SebJJ5/McDuv97gqs8Jp4sSJTu+tjPbx8uXLnV6Tdtvr1q1rihQpkuHn3X//+19XfxoOaT+LhwwZ4rQsLi7Osez99983xhjzww8/ONqu/qjQu3dvI8m8/PLLbq+3YcOGjnGu/XwG4IxT9YA8pH79+nrllVccF1AvX77cafmTTz6pe++9V0lJSerUqZOOHz8uSapQoYK6du2qAgUK6KuvvtLOnTt1+vRpde7cWXv37nVcrxIYGKgmTZqofv36KlGihAoXLqzTp09r6dKl+vXXX2WM0fPPP+8Y61rHjx/X8ePH1aZNGzVr1kwJCQkqVarUdbcnKChIffv21dixYyVJ06dP1zPPPONYnvYapUcffVSBgYGZ7p9ff/1VSUlJjufdunVzXJOTFXv37pUkPfTQQ6pXr55iY2NVtGhRJSYm6qGHHtKpU6ckSQUKFNCTTz6p4OBgffHFF4qNjZXdbteQIUPUsGFDtWzZUsWKFVP9+vW1ZcsWSdLq1avVtGlTHThwwGmCitWrV2f471atWkm6cq3HgQMHNHr0aMeyfv366ZZbbpH0v1PXrrV48WLddtttateunZYvX661a9c6tnHBggXq1q1blvfTtX755ReVK1dOPXr00MGDBzVnzhxJV64Hmjx5sqZOnerxmOvWrdP48ePTtbdv3161atVyPO/Vq5deeuklSVdOad21a5dq1KghSVq4cKFOnjzp6JuV0/Qysn79eqfn4eHhkpTl92Faf//9t4KCgtS/f38VKFBAH330keMamnfeeUdPPfWUo+/jjz+ubdu2SZKKFCmiRx99VOXKldPatWu1aNEi2e12DR48WI0aNVKzZs3Uv39/3XfffXrhhRccY3Tt2lWNGjWSdP3r2FavXq2SJUuqW7duKlGihHbu3CnpyulpNWrUUOPGjRUeHq6QkBBduHBBW7du1Q8//CBjjGbOnKl+/fqpcePG6tatm2rXrq3Ro0c73kvXOyXzelatWqWYmBjHxAjly5dX9+7ddebMGc2cOVPnzp1z7ON9+/apWLFi6cb4/fffVaxYMQ0ePFjnz5/XtGnTlJqaKmOMxo0bp7vuusutWNK+X6/uw6siIiLUuXNnff3113ruuef09ttv68iRI5Kkxo0bq2nTplq1apVmzJihKlWq6NVXX3V7H9x2223avHmzIwar/q6Bm5Jv6zYA2e3ixYsmMjIy3a+j5cqVc5zqNnnyZEd7sWLFzIkTJxyvP3PmjAkNDXUsz+h0pt9++818/vnnZvLkyWbcuHHmzTffdFpX2l/I0x6FkGQGDRqUYdzX+8U4NjbW+Pv7O5Zt3rzZGHPlCE3aoxZX2zPz5ZdfOsXy4YcfOi0fOnRohr9Ip/01+tpfwdP+Qn/VxIkTnfr89NNPjmVHjx41hQsXdizr2LGjY9mQIUMc7R06dDDGGPPpp58aSU5H3nbv3m3sdrvT0ZGvv/7aMU5Gp+Fd69o+jRs3NhcvXjTGXPkbCgsLcyyLiYlxuW+Ncf+IU6FChcw///zjWNapUyfHsgYNGri1rmvjv97j2l/Y//nnH6e/p2HDhmUYR1hYmLl06ZJbsRjjfMSlUaNGZty4cebtt982ffr0MYGBgU5HKbZs2WKMyfr78Nq/wbSnjE2aNMlpWVJSkjHmyns2bfuyZcuc4r/33nsdy6490pbZ/syoT3BwcIanGF4VGxtrvvrqK/PBBx+Y8ePHm3HjxpmyZcs6Xv/666879Xd1Gl5mfTp27OhoL1KkiDl69Khj2U8//eQU99Wj38Y4H3FKmzNjjBk0aJBjWfHixa+7nWldvnzZ2Gw2x+vSHlG+6vz58+b111831apVMwUKFDCVK1c2gwYNMomJiSYlJcVxtP7qUa6ff/7ZDBkyxERHR5sPPvgg3anMV6X9fL56xBlAxjjiBOQxV2fZa9SokS5duuRonzZtmuMX4qtHEyTp1KlTKlGixHXHW7dunZ577jlJ0pYtW9SzZ0/HL8jXk9kU3sOHD3drO64qX768Onbs6Lhwetq0afroo4+0YMECx/bVrVtXDRo08Ghc6co0yzeiWLFiio6OTtee9ghDaGio2rdv73geFham9u3bO46Wpe3bqlUrx1GTdevWyRijNWvWSJLuvfderV+/Xvv27dPq1at18eJFx9GRtNNuZ1WfPn0UEBAg6crfUKVKlXTs2DFJcvzab5WOHTs6zQRWrVo1x7+tXte1ypQpo7Zt2+rnn3+WJM2ePVtvvfWWTp06pZ9++snR77HHHlO+fFn7L3TTpk3atGlThstGjhzpmBgiq+/Da7enY8eOjudp9+XVcYsUKeK0Lklq3bp1puu6ET179lT58uXTtZ84cUK9evXSjz/+mOnrrbwFQNr31z333KOwsDDH8/bt2ys0NFQJCQmOvoMGDUo3RlRUlNNkHln5ez1x4oTTdODFixdP1ycoKEivvvpqhkeTXn/9df3555/q2bOnWrdurccee0yzZ8926jN27FitWrVKlSpVcmpP+3d1dVsBZIz7OAF5UN26dRUVFeV4XqFCBd1zzz2O52lPR3Ll6n+058+f13333eeyaJLkmEHsWiVLlsz0y+H1pP3C+MUXX+jcuXNO9+FJezpSZsqWLev0fPfu3U7PO3TooHHjxrk93i233JLhl+u0+zejUxHTtqX94tWiRQvHeKdOndKOHTscp/c0b95czZs3l3Tl9KO0p/3Uq1cvwy9inrj2hrVpT3u02+03NHZ2rGvEiBEyV67rdXpkdFpS2ra4uDitWLFCc+fO1cWLFzPscyPy58+viIgIdenSRcuXL9drr73mWJaV9+G1MtuX0v/2pxXrclf16tUzbO/du7fLokm6/udHVmT1vZhWZvs4bTHkLXv27NHo0aNVsmRJTZgwQQsXLtTs2bMdN7aNj49XvXr1dOjQIcdMqmllR4zAzYIjTkAeldnRlLRfskuXLq2YmJjr9r16TcyqVasc59xL0vPPP6+XXnpJJUuW1Llz51SoUCGXMbnTJyMtW7ZUnTp1tH37dp0+fVoff/yxli5dKunKF9MePXq4Nc5tt92mIkWKKDk5WZL05ZdfavTo0Y7rse644w7dcccdWrhwoWbMmJHl7Um7f48ePZpuedq2tNdUFC5cWI0aNdKGDRskSd9++63+/PNPR2z58uXTrFmzHEecrrp6fdONuHq06aobPRqXU9aVkY4dO6pYsWKOL8qfffaZdu3a5VjeoEED1alTJ8vj9+rVy60bxWblfXgtd/fltYX166+/nuF1iFbI6H1x9uxZLVy40PH8rrvu0ieffKIKFSrI399fjRs31q+//mp5LMWLF3ccOfXkvZiWFX+vxYsXl81mcxQxnhxZffrpp5WSkqJPPvlEJUuWdHz21alTR+3atZN05W8uJiZGy5YtS/f6tMXjtdPvA3BG4QQgnaZNmzqO2CQkJKht27aqW7euUx9jjJYuXeqYVODEiRNOy3v06KGSJUtKktPRH2959tln9a9//UuS9PLLLztO07v//vsdcbgSEBCgZ555Rm+//bYk6fDhw3rsscf02WefWXrvpWv3788//+w4Xe/YsWOO08Su9k2rdevWjsLp/ffflzFGJUuWVPXq1R1Ho/bv3+/0Zeja066u/aJ37tw5i7bs5hAYGKju3bvrww8/lCTNnTvXMaGCdGUSleyQlffhjawrrZIlS6p///7p+u3cuTPdl/p8+fLp8uXLkrL+t3T69GmlpqY6nnfo0EGVK1eWdOXI7++//37d16b9e/Z0/U2bNtWCBQskXbl317Fjxxyn6/38889OR9e8eQ+yfPnyqXz58oqNjZUkHTx40OmsgOuZOXOmVqxYobvuuks9e/aUJMffav78+R39rv477d/xVQcPHnT8++o+B5AxCicA6TzxxBN68803dfz4cV2+fFnNmjVTly5dVKVKFaWkpGj37t1asWKFjh49quXLl6tSpUrprp147LHH1LVrVx04cECfffaZ12Pu0aOHhg4dqlOnTunChQuOdk+/5A4fPlxLlixxzF73zTffaO3aterYsaMqVqyo8+fPp5uN0FO9evXSG2+84Sg2O3furKeeekrBwcGaM2eOzpw5I+nKL9fXXlPRqlUrx4x4V2dba968uWw2m6pWrapSpUrp6NGjOn36tCTJ399fLVq0cBojNDRUAQEBjuLylVde0W+//aaAgADdeeed6Wb0uhlcb1Y9SRmevvTEE084Cqe0Xzbz58+vRx991DtBZhCDp+/DrKpXr57uvvtuLVmyRJI0YMAA/fzzz2rYsKH8/PwUGxurdevWadeuXRoxYoTjtFDpyimuV7/wT5gwQSdOnFCBAgUUGRnp9oxyYWFhCgkJUWJioiTpzTff1LFjx3T58mXNmDEj09PzypYt67gp8axZs1SgQAEVKVJEt9xyix588MFM1zt48GB99913MsYoOTlZt912mx599FGdOXPG6ahy8eLF1atXL7e2JauaNWvm2I9btmxxugFuRhISEvTCCy8oKCjIaabJq7NE/v7779q7d68qV67sKA7TziB5Vdrr7a7eRBfAdfhiRgoAvpd2VqhrZzgzxpi1a9dmev+Yq4+0M7Ldc889Gfa5dpavtDNvZTbTWlruzJyVdtY5SaZ06dLm8uXLHu+b48ePm/vuu8+tWdny589vfv31V8drr7356PWsXLnShISEXHdcPz8/M378+HSvO3funOOGlVcfae/39PDDDzsta9y4cYbrf/DBBzNc77hx44wxrmfeu/YGoO7w5Aa47r7uetydVS+z/wZr1aqVrm/nzp3dWv+1rn0/uCsr78PM/gaXL1/u9Lr9+/c7lh09ejTT+zhdLz+DBw/OsF90dHSG23+9mffGjh2b4Ti1a9d2utfQtfsv7eyDaR9XZ540xrv3cbo2npkzZ7r193WttK9r0aKFy/6PPfaYkWRGjx7t1H7q1CnHLISBgYFOfz/z58936pv2Brg2my3T2Q4BGMPkEAAy1LRpU+3cuVOvvvqqGjZsqODgYPn7+yskJEQNGzbUgAEDtGTJEqejGV9//bUGDRqk0qVLK3/+/KpSpYpGjx6tf//739kSc3R0tPz8/vex1rNnT/n7+3s8TokSJfTDDz9o5cqV6t27t2rUqOHY/uDgYNWqVUvdu3fXtGnTdPjw4SwdoWnRooV27Nih559/XrVq1VLBggWVP39+lS9fXj169NC6dev0/PPPp3tdgQIF1KRJE6e2tL/+X/uL8fWub5o2bZp69eqlUqVKOe0z/I+riSOyQ1beh1kVFhamjRs36qOPPlLr1q1VsmRJ+fv7q1ChQqpevbpjpra0922SpLfeeksDBw5UuXLlsvR+u2ro0KGaMmWKbr31VgUEBCg8PFx9+/bVypUrM72fWnR0tEaOHKnKlStnaabDQYMGaePGjXr88cdVoUIF5c+fXwUKFFCNGjU0ePBgbd++/YZnpXRHly5dVKRIEUnSmjVrMrzm6qr//ve/+vzzz1W7du10R0xDQkK0evVqde7cWUFBQUpKSlL9+vX15Zdf6uGHH3bq+8MPPziuh2zTpk2Gsx0C+B+bMUynAuDmcOHCBYWHhztOU/vzzz/TnUIIADlVdHS04xTR9957T88++6xX19exY0d9//33kqSvvvpKnTt39ur6gNyOwglArrdhwwYlJibq008/1RdffCHpyq+nV6/XAIDc4NChQ6pataouXLigW2+9Vbt27fLaEeG//vpL1apVU2pqqurXr68tW7Zk+wyWQG7D+RkAcr1u3bqpffv2jqIpf/78euedd3wcFQB4ply5co770u3Zs8dxY29vePfddx0zGY4ZM4aiCXADR5wA5HoVK1ZUbGysihQposjISL355pvMDgUAACxF4QQAAAAALnCqHgAAAAC4QOEEAAAAAC54fsODXM5ut+vw4cMqUqQIF0ICAAAAeZgxRsnJySpTpozLWSzzXOF0+PBhRURE+DoMAAAAADnEwYMHVa5cuUz75LnC6epduQ8ePKjg4GAfRwMAAADAV5KSkhQREeGoETKT5wqnq6fnBQcHUzgBAAAAcOsSHiaHAAAAAAAXKJwAAAAAwAUKJwAAAABwgcIJAAAAAFygcAIAAAAAFyicAAAAAMAFCicAAAAAcIHCCQAAAABcoHACAAAAABconAAAAADABQonAAAAAHCBwgkAAAAAXKBwAgAAAAAXKJwAAAAAwAUKJwAAAABwIZ+vAwAAAACQuS83tPZ1CLnSI02WWTYWR5wAAAAAwAUKJwAAAABwgcIJAAAAAFygcAIAAAAAFyicAAAAAMAFCicAAAAAcIHCCQAAAABcoHACAAAAABconAAAAADABQonAAAAAHCBwgkAAAAAXKBwAgAAAAAXfFo4ffTRR6pbt66Cg4MVHBysqKgo/fzzz5m+Zv78+apevbqCgoJUp04d/fTTT9kULQAAAIC8yqeFU7ly5TR27Fht3rxZmzZtUuvWrdWxY0ft3Lkzw/7r1q1T9+7d1bt3b23dulWdOnVSp06dtGPHjmyOHAAAAEBeYjPGGF8HkVbx4sU1btw49e7dO92yrl276uzZs1q4cKGjrUmTJqpfv76mTp3q1vhJSUkqWrSoTp8+reDgYMviBgAAALzlyw2tfR1CrvRIk2WZLvekNshnZWA3IjU1VfPnz9fZs2cVFRWVYZ/169crJibGqa1du3ZasGDBdcdNSUlRSkqK43lSUpIkyW63y26333jgAAAAgLcZm68jyJVcfd/3pB7weeG0fft2RUVF6cKFCypcuLC+/fZb1axZM8O+8fHxKlWqlFNbqVKlFB8ff93xx4wZo1GjRqVrT0hI0IULF24seAAAACAb+F2s6OsQcqVjx45lujw5OdntsXxeOFWrVk3btm3T6dOn9dVXX6lXr15auXLldYsnTw0bNszpKFVSUpIiIiIUGhrKqXoAAADIFez7D/g6hFwpLCws0+VBQUFuj+Xzwil//vyqUqWKJKlhw4b69ddfNXnyZH388cfp+oaHh+vo0aNObUePHlV4ePh1xw8MDFRgYGC6dj8/P/n5MRs7AAAAcgFbjpqWINdw9X3fk3ogx1UOdrvd6ZqktKKiorR06VKntiVLllz3migAAAAAsIJPjzgNGzZM7du3V/ny5ZWcnKw5c+ZoxYoVWrx4sSSpZ8+eKlu2rMaMGSNJGjhwoFq2bKkJEyaoQ4cOmjt3rjZt2qRPPvnEl5sBAAAA4Cbn08Lp2LFj6tmzp44cOaKiRYuqbt26Wrx4se6++25JUlxcnNPhs6ZNm2rOnDkaPny4Xn75ZVWtWlULFixQ7dq1fbUJAAAAAPKAHHcfJ2/jPk4AAADIbbiPU9ZYeR+nHHeNEwAAAADkND6fVQ8AAAA520sr+vk6hFxp7J1TfR0CLMQR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/L5OgAAAIDMtJ07zNch5Er/6TbG1yEANxWOOAEAAACACxROAAAAAOAChRMAAAAAuEDhBAAAAAAuUDgBAAAAgAs+LZzGjBmj2267TUWKFFFYWJg6deqk3bt3Z/qaWbNmyWazOT2CgoKyKWIAAAAAeZFPC6eVK1cqOjpaGzZs0JIlS3Tp0iW1bdtWZ8+ezfR1wcHBOnLkiOMRGxubTREDAAAAyIt8eh+nRYsWOT2fNWuWwsLCtHnzZrVo0eK6r7PZbAoPD/d2eAAAAAAgKYfdAPf06dOSpOLFi2fa78yZM6pQoYLsdrsaNGig0aNHq1atWhn2TUlJUUpKiuN5UlKSJMlut8tut1sUOQAA8BabrwPIpSz9nmPIQlaQA99zlQNPcpRjCie73a5BgwapWbNmql279nX7VatWTTNmzFDdunV1+vRpjR8/Xk2bNtXOnTtVrly5dP3HjBmjUaNGpWtPSEjQhQsXLN0GAABgvQp+Ib4OIVc6duyYZWMVuxxq2Vh5iZU58LtY0bKx8hJXOUhOTnZ7rBxTOEVHR2vHjh1as2ZNpv2ioqIUFRXleN60aVPVqFFDH3/8sd544410/YcNG6aYmBjH86SkJEVERCg0NFTBwcHWbQAAAPCKWHuir0PIlcLCwiwb61S+BMvGykuszIF9/wHLxspLXOXAk0nmckThNGDAAC1cuFCrVq3K8KhRZgICAhQZGal9+/ZluDwwMFCBgYHp2v38/OTnx2zsAADkdMbXAeRSln7PsZGFrCAHvucqB57kyKeVgzFGAwYM0Lfffqtly5apUqVKHo+Rmpqq7du3q3Tp0l6IEAAAAAB8fMQpOjpac+bM0XfffaciRYooPj5eklS0aFEVKFBAktSzZ0+VLVtWY8aMkSS9/vrratKkiapUqaLExESNGzdOsbGx6tOnj8+2AwAAAMDNzePCaf/+/Vq9erViY2N17tw5hYaGKjIyUlFRUR7fiPajjz6SJN15551O7TNnztQTTzwhSYqLi3M6hHbq1Cn17dtX8fHxKlasmBo2bKh169apZs2anm4KAAAAALjF7cJp9uzZmjx5sjZt2qRSpUqpTJkyKlCggE6ePKm//vpLQUFB6tGjh4YOHaoKFSq4NaYxrs/VXLFihdPziRMnauLEie6GDQAAAAA3zK3CKTIyUvnz59cTTzyhr7/+WhEREU7LU1JStH79es2dO1eNGjXShx9+qC5dunglYAAAAADIbm4VTmPHjlW7du2uuzwwMFB33nmn7rzzTr311ls6cOCAVfEBAAAAgM+5VThlVjRdq0SJEipRokSWAwIAAACAnOaGZtX78ccftWLFCqWmpqpZs2bq3LmzVXEBAAAAQI6R5fs4vfrqq3rxxRdls9lkjNHgwYP17LPPWhkbAAAAAOQIbh9x2rRpkxo1auR4Pm/ePP3222+O+y098cQTuvPOO/X+++9bHyUAAAAA+JDbR5z69eunQYMG6dy5c5KkypUra8KECdq9e7e2b9+ujz76SLfeeqvXAgUAAAAAX3G7cNq4caNKly6tBg0a6IcfftCMGTO0detWNW3aVHfccYcOHTqkOXPmeDNWAAAAAPAJt0/V8/f319ChQ9WlSxf1799fhQoV0gcffKAyZcp4Mz4AAAAA8DmPJ4eoXLmyFi9erAcffFAtWrTQlClTvBEXAAAAAOQYbhdOiYmJevHFF3X//fdr+PDhevDBB7Vx40b9+uuvatKkibZv3+7NOAEAAADAZ9wunHr16qWNGzeqQ4cO2r17t/r3768SJUpo1qxZeuutt9S1a1cNHTrUm7ECAAAAgE+4fY3TsmXLtHXrVlWpUkV9+/ZVlSpVHMvuuusubdmyRa+//rpXggQAwFfqTRzh6xBypd8Gj/J1CABgKbePOFWtWlWffPKJ9uzZo6lTp6pChQpOy4OCgjR69GjLAwQAAAAAX3O7cJoxY4aWLVumyMhIzZkzRx999JE34wIAAACAHMPtU/Xq16+vTZs2eTMWAAAAAMiR3DriZIzxdhwAAAAAkGO5VTjVqlVLc+fO1cWLFzPtt3fvXvXv319jx461JDgAAAAAyAncOlXv/fff19ChQ/XMM8/o7rvvVqNGjVSmTBkFBQXp1KlT+uOPP7RmzRrt3LlTAwYMUP/+/b0dNwAAAABkG7cKp7vuukubNm3SmjVrNG/ePM2ePVuxsbE6f/68SpYsqcjISPXs2VM9evRQsWLFvB0zAAAAAGQrtyeHkKTmzZurefPm3ooFAAAAAHIkt6cjBwAAAIC8isIJAAAAAFygcAIAAAAAFyicAAAAAMAFCicAAAAAcMGjWfWustvt2rdvn44dOya73e60rEWLFpYEBgAAAAA5hceF04YNG/Too48qNjZWxhinZTabTampqZYFBwAAAAA5gceFU79+/dSoUSP9+OOPKl26tGw2mzfiAgAAAIAcw+PCae/evfrqq69UpUoVb8QDAAAAADmOx5ND3H777dq3b583YgEAAACAHMnjI07PPvusnn/+ecXHx6tOnToKCAhwWl63bl3LggMAAACAnMDjwqlz586SpKeeesrRZrPZZIxhcggAAAAANyWPC6f9+/d7Iw4AAAAAyLE8LpwqVKjgjTgAAAAAIMfK0g1w//rrL02aNEm7du2SJNWsWVMDBw7ULbfcYmlwAAAAAJATeDyr3uLFi1WzZk398ssvqlu3rurWrauNGzeqVq1aWrJkiTdiBAAAAACf8viI00svvaTBgwdr7Nix6dqHDh2qu+++27LgAAAAACAn8PiI065du9S7d+907U899ZT++OMPS4ICAAAAgJzE48IpNDRU27ZtS9e+bds2hYWFWRETAAAAAOQoHp+q17dvX/3rX//S33//raZNm0qS1q5dq7ffflsxMTGWBwgAAAAAvuZx4fTqq6+qSJEimjBhgoYNGyZJKlOmjEaOHKnnnnvO8gABAAAAwNc8LpxsNpsGDx6swYMHKzk5WZJUpEgRywMDAAAAgJwiS/dxuoqCCQAAAEBe4Fbh1KBBAy1dulTFihVTZGSkbDbbdftu2bLFsuAAAAAAICdwq3Dq2LGjAgMDHf/OrHACAAAAgJuNW4XTiBEjHP8eOXKkt2IBAAAAgBzJ4/s4Va5cWSdOnEjXnpiYqMqVK1sSFAAAAADkJB4XTgcOHFBqamq69pSUFB06dMijscaMGaPbbrtNRYoUUVhYmDp16qTdu3e7fN38+fNVvXp1BQUFqU6dOvrpp588Wi8AAAAAeMLtWfW+//57x78XL16sokWLOp6npqZq6dKlqlSpkkcrX7lypaKjo3Xbbbfp8uXLevnll9W2bVv98ccfKlSoUIavWbdunbp3764xY8bovvvu05w5c9SpUydt2bJFtWvX9mj9AAAAAOAOtwunTp06SbpyH6devXo5LQsICFDFihU1YcIEj1a+aNEip+ezZs1SWFiYNm/erBYtWmT4msmTJ+uee+7RCy+8IEl64403tGTJEn3wwQeaOnVquv4pKSlKSUlxPE9KSpIk2e122e12j+IFAOQ9Hp+aAUmy9P9YpqTKGku/5xiykBXkwPdc5cCTHLldOF0dtFKlSvr1119VsmRJt1firtOnT0uSihcvft0+69evV0xMjFNbu3bttGDBggz7jxkzRqNGjUrXnpCQoAsXLmQ9WABAnlC1YFHXnZDOsWPHLBurgl+IZWPlJVbmoNjlUMvGykuszIHfxYqWjZWXuMpBcnKy22N5fAPc/fv3e/oSt9jtdg0aNEjNmjXL9JS7+Ph4lSpVyqmtVKlSio+Pz7D/sGHDnAqtpKQkRUREKDQ0VMHBwdYEDwBedPsrb/o6hFxn41vDLRtr77nTlo2Vl4SFhVk2Vqw90bKx8hIrc3AqX4JlY+UlVubAvv+AZWPlJa5yEBQU5PZYHhdOknT27FmtXLlScXFxunjxotOy5557LitDKjo6Wjt27NCaNWuy9PrrCQwMdNyDKi0/Pz/5+XECBoCcz/g6gFzIys93TurOGitzwHsgayz9nmMjC1lBDnzPVQ48yZHHhdPWrVt177336ty5czp79qyKFy+u48ePq2DBggoLC8tS4TRgwAAtXLhQq1atUrly5TLtGx4erqNHjzq1HT16VOHh4R6vFwAAAADc4XEZPHjwYN1///06deqUChQooA0bNig2NlYNGzbU+PHjPRrLGKMBAwbo22+/1bJly9yalS8qKkpLly51aluyZImioqI8WjcAAAAAuMvjwmnbtm16/vnn5efnJ39/f6WkpCgiIkLvvPOOXn75ZY/Gio6O1ueff645c+aoSJEiio+PV3x8vM6fP+/o07NnTw0bNszxfODAgVq0aJEmTJigP//8UyNHjtSmTZs0YMAATzcFAAAAANziceEUEBDgOBcwLCxMcXFxkqSiRYvq4MGDHo310Ucf6fTp07rzzjtVunRpx2PevHmOPnFxcTpy5IjjedOmTTVnzhx98sknqlevnr766istWLCAezgBAAAA8BqPr3GKjIzUr7/+qqpVq6ply5Z67bXXdPz4cX322WceFy/GuL7IbcWKFenaunTpoi5duni0LgAAAADIKo+POI0ePVqlS5eWJL311lsqVqyY+vfvr4SEBH3yySeWBwgAAAAAvubRESdjjMLCwhxHlsLCwrRo0SKvBAYAAAAAOYVHR5yMMapSpYrH1zIBAAAAQG7mUeHk5+enqlWr6sSJE96KBwAAAAByHI+vcRo7dqxeeOEF7dixwxvxAAAAAECO4/Gsej179tS5c+dUr1495c+fXwUKFHBafvLkScuCAwAAAICcwOPCaeLEibLZbN6IBQAAAAByJI8LpyeeeMILYQAAAABAzuXxNU7+/v46duxYuvYTJ07I39/fkqAAAAAAICfxuHAyxmTYnpKSovz5899wQAAAAACQ07h9qt57770nSbLZbJo+fboKFy7sWJaamqpVq1apevXq1kcIAAAAAD7mduE0ceJESVeOOE2dOtXptLz8+fOrYsWKmjp1qvURAgAAAICPuV047d+/X5LUqlUrffPNNypWrJjXggIAAACAnMTja5yWL1+uYsWK6eLFi9q9e7cuX77sjbgAAAAAIMfwuHA6f/68evfurYIFC6pWrVqKi4uTJD377LMaO3as5QECAAAAgK95XDi99NJL+u2337RixQoFBQU52tu0aaN58+ZZGhwAAAAA5AQe3wB3wYIFmjdvnpo0aSKbzeZor1Wrlv766y9LgwMAAACAnMDjwikhIUFhYWHp2s+ePetUSAG4Odzx9Bu+DiHXWf3xq74OAQAAWMzjU/UaNWqkH3/80fH8arE0ffp0RUVFWRcZAAAAAOQQHh9xGj16tNq3b68//vhDly9f1uTJk/XHH39o3bp1WrlypTdiBAAAAACf8viIU/PmzbVt2zZdvnxZderU0X/+8x+FhYVp/fr1atiwoTdiBAAAAACf8viIkyTdcsstmjZtmtWxAAAAAECOlKXCyW63a9++fTp27JjsdrvTshYtWlgSGAAAAADkFB4XThs2bNCjjz6q2NhYGWOcltlsNqWmploWHAAAAADkBB4XTv369XPMrFe6dGmmIAcAAABw0/O4cNq7d6+++uorValSxRvxAAAAAECO4/Gserfffrv27dvnjVgAAAAAIEfy+IjTs88+q+eff17x8fGqU6eOAgICnJbXrVvXsuAAAAAAICfwuHDq3LmzJOmpp55ytNlsNhljmBwCAAAAwE3J48Jp//793ogDAAAAAHIsjwunChUqeCMOAAAAAMixPJ4cQpI+++wzNWvWTGXKlFFsbKwkadKkSfruu+8sDQ4AAAAAcgKPC6ePPvpIMTExuvfee5WYmOi4pikkJESTJk2yOj4AAAAA8DmPC6f3339f06ZN0yuvvCJ/f39He6NGjbR9+3ZLgwMAAACAnMDjwmn//v2KjIxM1x4YGKizZ89aEhQAAAAA5CQeF06VKlXStm3b0rUvWrRINWrUsCImAAAAAMhRPJ5VLyYmRtHR0bpw4YKMMfrll1/0xRdfaMyYMZo+fbo3YgQAAAAAn/K4cOrTp48KFCig4cOH69y5c3r00UdVpkwZTZ48Wd26dfNGjAAAAADgUx4XTikpKerUqZN69Oihc+fO6cyZMwoLC/NGbAAAAACQI7h9jVNCQoLat2+vwoULKzg4WE2aNNGRI0comgAAAADc9NwunIYOHapt27bp9ddf1/jx45WYmKg+ffp4MzYAAAAAyBHcPlVvyZIlmjVrltq1aydJuu+++1SjRg2lpKQoMDDQawECAAAAgK+5fcTp8OHDqlevnuN51apVFRgYqCNHjnglMAAAAADIKTy6j5O/v3+658YYSwMCAAAAgJzG7VP1jDG69dZbZbPZHG1nzpxRZGSk/Pz+V3+dPHnS2ggBAAAAwMfcLpxmzpzpzTgAAAAAIMdyu3Dq1auXN+MAAAAAgBzLo2ucrLZq1Srdf//9KlOmjGw2mxYsWJBp/xUrVshms6V7xMfHZ0/AAAAAAPIknxZOZ8+eVb169TRlyhSPXrd7924dOXLE8eAmvAAAAAC8ye1T9byhffv2at++vcevCwsLU0hIiPUBAQAAAEAGfFo4ZVX9+vWVkpKi2rVra+TIkWrWrNl1+6akpCglJcXxPCkpSZJkt9tlt9u9HiuQ26WZSBNusvqzhRR4zsoc+PTUjFzMyhzwHsgaSz+LDFnICnLge65y4EmO3C6chgwZoj59+qh69epuD2610qVLa+rUqWrUqJFSUlI0ffp03Xnnndq4caMaNGiQ4WvGjBmjUaNGpWtPSEjQhQsXvB0ykOtVCi3i6xBynWPHjlk6XpWQYEvHywuszEHVgkUtGysvsTIHFfxCLBsrL7EyB8Uuh1o2Vl5iZQ78Lla0bKy8xFUOkpOT3R7L7cLpu+++08SJE3X77berT58+6tq1qwoVKuT2iqxQrVo1VatWzfG8adOm+uuvvzRx4kR99tlnGb5m2LBhiomJcTxPSkpSRESEQkNDFRzMlxHAlf0J7n+g4Aqrr7vcl5hk6Xh5gZU52HvutGVj5SVW5iDWnmjZWHmJlTk4lS/BsrHyEitzYN9/wLKx8hJXOQgKCnJ7LLcLp71792rVqlWaMWOGBg4cqIEDB6pLly7q06ePmjZt6vYKrda4cWOtWbPmussDAwMVGBiYrt3Pz8/pxr0AMmaMryPIfaz+bCEFnrMyB5zUnTVW5oD3QNZY+llkIwtZQQ58z1UOPMmRR9ls0aKFZs2apfj4eE2ePFl79+5V8+bNVaNGDY0fP15Hjx71ZDhLbNu2TaVLl8729QIAAADIO7JUBhcqVEhPPfWUVq9erT179uihhx7SmDFjVL58eY/GOXPmjLZt26Zt27ZJkvbv369t27YpLi5O0pXT7Hr27OnoP2nSJH333Xfat2+fduzYoUGDBmnZsmWKjo7OymYAAAAAgFtuaFa9s2fPavXq1Vq5cqVOnTrldP2ROzZt2qRWrVo5nl+9FqlXr16aNWuWjhw54iiiJOnixYt6/vnn9c8//6hgwYKqW7eu/vvf/zqNAQAAAABWy1LhtGbNGs2YMUNfffWVjDHq0qWL3n777UynBc/InXfeKZPJBRSzZs1yev7iiy/qxRdfzErIAAAAAJBlbhdOR44c0f/93/9p1qxZ2rNnj5o0aaJ3331X3bp1U+HChb0ZIwAAAAD4lNuFU0REhEqUKKHHH39cvXv3Vo0aNbwZFwAAAADkGG4XTl9++aUeeOAB5ct3Q5dFAQAAAECu4/asepcvX5bd/r+7WRw6dMjp+blz5/TOO+9YGx0AAAAA5ABuF07du3dXYmKi43nNmjV14MABx/Pk5GQNGzbMytgAAAAAIEdw+7y7a2e/y2w2PMAq7R8c5esQcp2fvx3h6xAAAABuOlm6AS4AAAAA5CUUTgAAAADggkdT5C1evFhFixaVJNntdi1dulQ7duyQJKfrnwAAAADgZuJR4dSrVy+n508//bTTc5vNduMRAQAAAEAO43bhlHbqcQAAAADIS7jGCQAAAABcoHACAAAAABconAAAAADABQonAAAAAHCBwgkAAAAAXMhS4ZSYmKjp06dr2LBhOnnypCRpy5Yt+ueffywNDgAAAAByAo/u4yRJv//+u9q0aaOiRYvqwIED6tu3r4oXL65vvvlGcXFx+vTTT70RJwAAAAD4jMdHnGJiYvTEE09o7969CgoKcrTfe++9WrVqlaXBAQAAAEBO4HHh9Ouvv+rpp59O1162bFnFx8dbEhQAAAAA5CQeF06BgYFKSkpK175nzx6FhoZaEhQAAAAA5CQeF04PPPCAXn/9dV26dEmSZLPZFBcXp6FDh6pz586WBwgAAAAAvuZx4TRhwgSdOXNGYWFhOn/+vFq2bKkqVaqoSJEieuutt7wRIwAAAAD4lMez6hUtWlRLlizRmjVr9Pvvv+vMmTNq0KCB2rRp4434AAAAAMDnPC6crmrevLmaN29uZSwAAAAAkCN5XDi99957GbbbbDYFBQWpSpUqatGihfz9/W84OAAAAADICTwunCZOnKiEhASdO3dOxYoVkySdOnVKBQsWVOHChXXs2DFVrlxZy5cvV0REhOUBAwAAAEB283hyiNGjR+u2227T3r17deLECZ04cUJ79uzR7bffrsmTJysuLk7h4eEaPHiwN+IFAAAAgGzn8RGn4cOH6+uvv9Ytt9ziaKtSpYrGjx+vzp076++//9Y777zD1OQAAAAAbhoeH3E6cuSILl++nK798uXLio+PlySVKVNGycnJNx4dAAAAAOQAHhdOrVq10tNPP62tW7c62rZu3ar+/furdevWkqTt27erUqVK1kUJAAAAAD7kceH073//W8WLF1fDhg0VGBiowMBANWrUSMWLF9e///1vSVLhwoU1YcIEy4MFAAAAAF/w+Bqn8PBwLVmyRH/++af27NkjSapWrZqqVavm6NOqVSvrIgQAAAAAH8vyDXCrV6+u6tWrWxkLAAAAAORIWSqcDh06pO+//15xcXG6ePGi07J3333XksAAAAAAIKfwuHBaunSpHnjgAVWuXFl//vmnateurQMHDsgYowYNGngjRp/p0HCgr0PIdX7cPNnXIQAAAACW83hyiGHDhmnIkCHavn27goKC9PXXX+vgwYNq2bKlunTp4o0YAQAAAMCnPC6cdu3apZ49e0qS8uXLp/Pnz6tw4cJ6/fXX9fbbb1seIAAAAAD4mseFU6FChRzXNZUuXVp//fWXY9nx48etiwwAAAAAcgiPr3Fq0qSJ1qxZoxo1aujee+/V888/r+3bt+ubb75RkyZNvBEjAAAAAPiUx4XTu+++qzNnzkiSRo0apTNnzmjevHmqWrUqM+oBAAAAuCl5VDilpqbq0KFDqlu3rqQrp+1NnTrVK4EBAAAAQE7h0TVO/v7+atu2rU6dOuWteAAAAAAgx/F4cojatWvr77//9kYsAAAAAJAjeVw4vfnmmxoyZIgWLlyoI0eOKCkpyekBAAAAADcbjyeHuPfeeyVJDzzwgGw2m6PdGCObzabU1FTrogMAAACAHMDjwmn58uXeiAMAAAAAciyPC6eWLVtatvJVq1Zp3Lhx2rx5s44cOaJvv/1WnTp1yvQ1K1asUExMjHbu3KmIiAgNHz5cTzzxhGUxAQAAAMC1PL7GSZJWr16txx57TE2bNtU///wjSfrss8+0Zs0aj8Y5e/as6tWrpylTprjVf//+/erQoYNatWqlbdu2adCgQerTp48WL17s8TYAAAAAgLs8PuL09ddf6/HHH1ePHj20ZcsWpaSkSJJOnz6t0aNH66effnJ7rPbt26t9+/Zu9586daoqVaqkCRMmSJJq1KihNWvWaOLEiWrXrp1nGwIAAAAAbvK4cHrzzTc1depU9ezZU3PnznW0N2vWTG+++aalwV1r/fr1atOmjVNbu3btNGjQoOu+JiUlxVHcSXLM/Ge322W32zNdX9rJL+AeV/vUU6TAc+TA9yzPgaWj5Q1W5iBLp2bA0hzwHsgaSz+LDFnICnLge65y4EmOPC6cdu/erRYtWqRrL1q0qBITEz0dziPx8fEqVaqUU1upUqWUlJSk8+fPq0CBAuleM2bMGI0aNSpde0JCgi5cuJDp+iKqFr+xgPOgY8eOWTpe+bLBlo6XF1idg0qhRSwdLy+wOgdVQngfeMrKHFQtWNSysfISK3NQwS/EsrHyEitzUOxyqGVj5SVW5sDvYkXLxspLXOUgOTnZ7bE8LpzCw8O1b98+VaxY0al9zZo1qly5sqfDed2wYcMUExPjeJ6UlKSIiAiFhoYqODjzLyMH9570dng3nbCwMEvHi/uHe4N5yuoc7E9w/wMFV1idg32JvA88ZWUO9p47bdlYeYmVOYi1J1o2Vl5iZQ5O5UuwbKy8xMoc2PcfsGysvMRVDoKCgtwey+PCqW/fvho4cKBmzJghm82mw4cPa/369RoyZIheffVVT4fzSHh4uI4ePerUdvToUQUHB2d4tEmSAgMDFRgYmK7dz89Pfn6Zn4BhjMl6sHmUq33qKVLgOXLge5bnwNLR8gYrc2DtiZd5h5U54D2QNZZ+FtnIQlaQA99zlQNPcuRx4fTSSy/Jbrfrrrvu0rlz59SiRQsFBgZqyJAhevbZZz0dziNRUVHpJp9YsmSJoqKivLpeAAAAAHmbx4WTzWbTK6+8ohdeeEH79u3TmTNnVLNmTRUuXNjjlZ85c0b79u1zPN+/f7+2bdum4sWLq3z58ho2bJj++ecfffrpp5Kkfv366YMPPtCLL76op556SsuWLdOXX36pH3/80eN1AwAAAIC7PD5++Pnnn+vcuXPKnz+/atasqcaNG2epaJKkTZs2KTIyUpGRkZKkmJgYRUZG6rXXXpMkHTlyRHFxcY7+lSpV0o8//qglS5aoXr16mjBhgqZPn85U5AAAAAC8yuMjToMHD1a/fv30wAMP6LHHHlO7du3k7++fpZXfeeedmV5HNGvWrAxfs3Xr1iytDwAAAACywuMjTkeOHNHcuXNls9n0yCOPqHTp0oqOjta6deu8ER8AAAAA+JzHhVO+fPl03333afbs2Tp27JgmTpyoAwcOqFWrVrrlllu8ESMAAAAA+JTHp+qlVbBgQbVr106nTp1SbGysdu3aZVVcAAAAAJBjZGly+XPnzmn27Nm69957VbZsWU2aNEkPPvigdu7caXV8AAAAAOBzHh9x6tatmxYuXKiCBQvqkUce0auvvsp9lAAAAADc1DwunPz9/fXll19mOJvejh07VLt2bcuCAwAAAICcwOPCafbs2U7Pk5OT9cUXX2j69OnavHmzUlNTLQsOAAAAAHKCLF3jJEmrVq1Sr169VLp0aY0fP16tW7fWhg0brIwNAAAAAHIEj444xcfHa9asWfr3v/+tpKQkPfLII0pJSdGCBQtUs2ZNb8UIAAAAAD7l9hGn+++/X9WqVdPvv/+uSZMm6fDhw3r//fe9GRsAAAAA5AhuH3H6+eef9dxzz6l///6qWrWqN2MCAAAAgBzF7SNOa9asUXJysho2bKjbb79dH3zwgY4fP+7N2AAAAAAgR3C7cGrSpImmTZumI0eO6Omnn9bcuXNVpkwZ2e12LVmyRMnJyd6MEwAAAAB8xuNZ9QoVKqSnnnpKa9as0fbt2/X8889r7NixCgsL0wMPPOCNGAEAAADAp7I8HbkkVatWTe+8844OHTqkL774wqqYAAAAACBHuaHC6Sp/f3916tRJ33//vRXDAQAAAECOYknhBAAAAAA3Mw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ct++sWbNks9mcHkFBQdkYLQAAAIC8xueF07x58xQTE6MRI0Zoy5Ytqlevntq1a6djx45d9zXBwcE6cuSI4xEbG5uNEQMAAADIa/L5OoB3331Xffv21ZNPPilJmjp1qn788UfNmDFDL730UoavsdlsCg8Pd2v8lJQUpaSkOJ4nJSVJkux2u+x2e6avtdlsbq0D/+Nqn3qKFHiOHPie5TmwdLS8wcoc+PwXxlzKyhzwHsgaSz+LDFnICnLge65y4EmOfFo4Xbx4UZs3b9awYcMcbX5+fmrTpo3Wr19/3dedOXNGFSpUkN1uV4MGDTR69GjVqlUrw75jxozRqFGj0rUnJCTowoULmcYXUbW4m1uCqzI7UpgV5csGWzpeXmB1DiqFFrF0vLzA6hxUCeF94Ckrc1C1YFHLxspLrMxBBb8Qy8bKS6zMQbHLoZaNlZdYmQO/ixUtGysvcZWD5ORkt8fyaeF0/PhxpaamqlSpUk7tpUqV0p9//pnha6pVq6YZM2aobt26On36tMaPH6+mTZtq586dKleuXLr+w4YNU0xMjON5UlKSIiIiFBoaquDgzL+MHNx7MgtblbeFhYVZOl7cP0mWjpcXWJ2D/Qnuf6DgCqtzsC+R94GnrMzB3nOnLRsrL7EyB7H2RMvGykuszMGpfAmWjZWXWJkD+/4Dlo2Vl7jKgSdzJfj8VD1PRUVFKSoqyvG8adOmqlGjhj7++GO98cYb6foHBgYqMDAwXbufn5/8/DI/AcMYc+MB5zGu9qmnSIHnyIHvWZ4DS0fLG6zMgbUnXuYdVuaA90DWWPpZZCMLWUEOfM9VDjzJkU9P3S5ZsqT8/f119OhRp/ajR4+6fQ1TQECAIiMjtW/fPm+ECAAAAAC+LZzy58+vhg0baunSpY42u92upUuXOh1Vykxqaqq2b9+u0qVLeytMAAAAAHmcz0/Vi4mJUa9evdSoUSM1btxYkyZN0tmzZx2z7PXs2VNly5bVmDFjJEmvv/66mjRpoipVqigxMVHjxo1TbGys+vTp48vNAAAAAHAT83nh1LVrVyUkJOi1115TfHy86tevr0WLFjkmjIiLi3M69/DUqVPq27ev4uPjVaxYMTVs2FDr1q1TzZo1fbUJAAAAAG5yPi+cJGnAgAEaMGBAhstWrFjh9HzixImaOHFiNkQFAAAAAFdwXz8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yicAAAAAMAFCicAAAAAcIHCCQAAAABcoHACAAAAABconAAAAADABQonAAAAAHCBwgkAAAAAXKBwAgAAAAAXKJwAAAAAwAUKJwAAAABwgcIJAAAAAFygcAIAAAAAF3JE4TRlyhRVrFhRQUFBuv322/XLL79k2n/+/PmqXr26goKCVKdOHf3000/ZFCkAAACAvMjnhdO8efMUExOjESNGaMuWLapXr57atWunY8eOZdh/3bp16t69u3r37q2tW7eqU6dO6tSpk3bs2JHNkQMAAADIK3xeOL377rvq27evnnzySdWsWVNTp05VwYIFNWPGjAz7T548Wffcc49eeOEF1ahRQ2+88YYaNGigDz74IJsjBwAAAJBX5PPlyi9evKjNmzdr2LBhjjY/Pz+1adNG69evz/A169evV0xMjFNbu3bttGDBggz7p6SkKCUlxfH89OnTkqTExETZ7fZM47tsv+jOZiCNxMRES8e7fPmCpePlBVbnIPUSOfCU1Tmwp5ADT1mZA3MhxXUnpGNlDlLPkYOssDIHKWcuWTZWXmJlDs6dSbVsrLzEVQ6SkpIkScYY14MZH/rnn3+MJLNu3Tqn9hdeeME0btw4w9cEBASYOXPmOLVNmTLFhIWFZdh/xIgRRhIPHjx48ODBgwcPHjx4ZPg4ePCgy9rFp0ecssOwYcOcjlDZ7XadPHlSJUqUkM1m82FkWZeUlKSIiAgdPHhQwcHBvg4nTyIHvsX+9z1y4HvkwPfIge+RA9/L7Tkwxig5OVllypRx2denhVPJkiXl7++vo0ePOrUfPXpU4eHhGb4mPDzco/6BgYEKDAx0agsJCcl60DlIcHBwrvwDvZmQA99i//seOfA9cuB75MD3yIHv5eYcFC1a1K1+Pp0cIn/+/GrYsKGWLl3qaLPb7Vq6dKmioqIyfE1UVJRTf0lasmTJdfsDAAAAwI3y+al6MTEx6tWrlxo1aqTGjRtr0qRJOnv2rJ588klJUs+ePVW2bFmNGTNGkjRw4EC1bNlSEyZMUIcOHTR37lxt2rRJn3zyiS83AwAAAMBNzOeFU9euXZWQkKDXXntN8fHxql+/vhYtWqRSpUpJkuLi4uTn978DY02bNtWcOXM0fPhwvfzyy6pataoWLFig2rVr+2oTsl1gYKBGjBiR7hREZB9y4Fvsf98jB75HDnyPHPgeOfC9vJQDmzHuzL0HAAAAAHmXz2+ACwAAAAA5HYUTAAAAALhA4QQAAAAALlA4AQAAAIALFE4+MGbMGN12220qUqSIwsLC1KlTJ+3evdupz4ULFxQdHa0SJUqocOHC6ty5c7ob/z733HNq2LChAgMDVb9+/XTrGTlypGw2W7pHoUKFvLl5uUJ25UCSFi9erCZNmqhIkSIKDQ1V586ddeDAAS9tWe6RnTn48ssvVb9+fRUsWFAVKlTQuHHjvLVZuYoVOfjtt9/UvXt3RUREqECBAqpRo4YmT56cbl0rVqxQgwYNFBgYqCpVqmjWrFne3rxcIbtycOTIET366KO69dZb5efnp0GDBmXH5uUK2ZWDb775RnfffbdCQ0MVHBysqKgoLV68OFu2MSfLrv2/Zs0aNWvWTCVKlFCBAgVUvXp1TZw4MVu2MafLzv8Lrlq7dq3y5ct33f+3cyoKJx9YuXKloqOjtWHDBi1ZskSXLl1S27ZtdfbsWUefwYMH64cfftD8+fO1cuVKHT58WA899FC6sZ566il17do1w/UMGTJER44ccXrUrFlTXbp08dq25RbZlYP9+/erY8eOat26tbZt26bFixfr+PHjGY6T12RXDn7++Wf16NFD/fr1044dO/Thhx9q4sSJ+uCDD7y2bbmFFTnYvHmzwsLC9Pnnn2vnzp165ZVXNGzYMKf9u3//fnXo0EGtWrXStm3bNGjQIPXp04cvjcq+HKSkpCg0NFTDhw9XvXr1snUbc7rsysGqVat0991366efftLmzZvVqlUr3X///dq6dWu2bm9Ok137v1ChQhowYIBWrVqlXbt2afjw4Ro+fDj3AVX25eCqxMRE9ezZU3fddVe2bJ+lDHzu2LFjRpJZuXKlMcaYxMREExAQYObPn+/os2vXLiPJrF+/Pt3rR4wYYerVq+dyPdu2bTOSzKpVqyyL/WbhrRzMnz/f5MuXz6Smpjravv/+e2Oz2czFixet35BczFs56N69u3n44Yed2t577z1Trlw5Y7fbrd2IXO5Gc3DVM888Y1q1auV4/uKLL5patWo59enatatp166dxVuQ+3krB2m1bNnSDBw40NK4bybZkYOratasaUaNGmVN4DeJ7Nz/Dz74oHnsscesCfwm4u0cdO3a1QwfPtzt7685CUeccoDTp09LkooXLy7pStV+6dIltWnTxtGnevXqKl++vNavX5/l9UyfPl233nqr7rjjjhsL+CbkrRw0bNhQfn5+mjlzplJTU3X69Gl99tlnatOmjQICAqzdiFzOWzlISUlRUFCQU1uBAgV06NAhxcbGWhD5zcOqHJw+fdoxhiStX7/eaQxJateu3Q19nt2svJUDuC+7cmC325WcnEyerpFd+3/r1q1at26dWrZsaVHkNw9v5mDmzJn6+++/NWLECC9E7n0UTj5mt9s1aNAgNWvWTLVr15YkxcfHK3/+/AoJCXHqW6pUKcXHx2dpPRcuXNDs2bPVu3fvGw35puPNHFSqVEn/+c9/9PLLLyswMFAhISE6dOiQvvzySys3IdfzZg7atWunb775RkuXLpXdbteePXs0YcIESVeu+8AVVuVg3bp1mjdvnv71r3852uLj41WqVKl0YyQlJen8+fPWbkgu5s0cwD3ZmYPx48frzJkzeuSRRyyLP7fLjv1frlw5BQYGqlGjRoqOjlafPn0s347czJs52Lt3r1566SV9/vnnypcvn9e2wZtyZ9Q3kejoaO3YsUNr1qzx6nq+/fZbJScnq1evXl5dT27kzRzEx8erb9++6tWrl7p3767k5GS99tprevjhh7VkyRLZbDbL15kbeTMHffv21V9//aX77rtPly5dUnBwsAYOHKiRI0fKz4/fjq6yIgc7duxQx44dNWLECLVt29bC6PIGcuB72ZWDOXPmaNSoUfruu+8UFhaW5XXdbLJj/69evVpnzpzRhg0b9NJLL6lKlSrq3r37jYR9U/FWDlJTU/Xoo49q1KhRuvXWW60KN9tROPnQgAEDtHDhQq1atUrlypVztIeHh+vixYtKTEx0qu6PHj2q8PDwLK1r+vTpuu+++9L96pvXeTsHU6ZMUdGiRfXOO+842j7//HNFRERo48aNatKkiSXbkZt5Owc2m01vv/22Ro8erfj4eIWGhmrp0qWSpMqVK1u2HbmZFTn4448/dNddd+lf//qXhg8f7rQsPDw83WyIR48eVXBwsAoUKGD9BuVC3s4BXMuuHMydO1d9+vTR/Pnz053Cmpdl1/6vVKmSJKlOnTo6evSoRo4cSeH0/3kzB8nJydq0aZO2bt2qAQMGSLpydMsYo3z58uk///mPWrdu7d0NtIKvL7LKi+x2u4mOjjZlypQxe/bsSbf86kV4X331laPtzz//zPLkEH///bex2Wzmhx9+sCT+m0F25SAmJsY0btzYqe3w4cNGklm7du2Nb0gult3vg7Qef/xxExUVleXYbxZW5WDHjh0mLCzMvPDCCxmu58UXXzS1a9d2auvevTuTQ5jsy0FaTA7hLDtzMGfOHBMUFGQWLFhg7UbkYr54D1w1atQoU6FChRuK/2aQHTlITU0127dvd3r079/fVKtWzWzfvt2cOXPGOxtnMQonH+jfv78pWrSoWbFihTly5Ijjce7cOUeffv36mfLly5tly5aZTZs2maioqHRf9Pbu3Wu2bt1qnn76aXPrrbearVu3mq1bt5qUlBSnfsOHDzdlypQxly9fzpbtyw2yKwdLly41NpvNjBo1yuzZs8ds3rzZtGvXzlSoUMFpXXlRduUgISHBfPTRR2bXrl1m69at5rnnnjNBQUFm48aN2bq9OZEVOdi+fbsJDQ01jz32mNMYx44dc/T5+++/TcGCBc0LL7xgdu3aZaZMmWL8/f3NokWLsnV7c6LsyoExxvHeaNiwoXn00UfN1q1bzc6dO7NtW3Oq7MrB7NmzTb58+cyUKVOc+iQmJmbr9uY02bX/P/jgA/P999+bPXv2mD179pjp06ebIkWKmFdeeSVbtzcnys7PobRy46x6FE4+ICnDx8yZMx19zp8/b5555hlTrFgxU7BgQfPggw+aI0eOOI3TsmXLDMfZv3+/o09qaqopV66cefnll7Np63KH7MzBF198YSIjI02hQoVMaGioeeCBB8yuXbuyaUtzruzKQUJCgmnSpIkpVKiQKViwoLnrrrvMhg0bsnFLcy4rcjBixIgMx7j2V9zly5eb+vXrm/z585vKlSs7rSMvy84cuNMnL8quHFzvs6pXr17Zt7E5UHbt//fee8/UqlXLFCxY0AQHB5vIyEjz4YcfOt0uJK/Kzs+htHJj4WQzxpjrnMUHAAAAABDTkQMAAACASxROAAAAAOAChRMAAAAAuEDhBAAAAAAuUDgBAAAAgAsUTgAAAADgAoUTAAAAALhA4QQAAAAALlA4AQAAAIALFE4AgFzNGKM2bdqoXbt26ZZ9+OGHCgkJ0aFDh3wQGQDgZkLhBADI1Ww2m2bOnKmNGzfq448/drTv379fL774ot5//32VK1fO0nVeunTJ0vEAADkfhRMAINeLiIjQ5MmTNWTIEO3fv1/GGPXu3Vtt27ZVZGSk2rdvr8KFC6tUqVJ6/PHHdfz4ccdrFy1apObNmyskJEQlSpTQfffdp7/++sux/MCBA7LZbJo3b55atmypoKAgzZ492xebCQDwIZsxxvg6CAAArNCpUyedPn1aDz30kN544w3t3LlTtWrVUp8+fdSzZ0+dP39eQ4cO1eXLl7Vs2TJJ0tdffy2bzaa6devqzJkzeu2113TgwAFt27ZNfn5+OnDggCpVqqSKFStqwoQJioyMVFBQkEqXLu3jrQUAZCcKJwDATePYsWOqVauWTp48qa+//lo7duzQ6tWrtXjxYkefQ4cOKSIiQrt379att96abozjx48rNDRU27dvV+3atR2F06RJkzRw4MDs3BwAQA7CqXoAgJtGWFiYnn76adWoUUOdOnXSb7/9puXLl6tw4cKOR/Xq1SXJcTre3r171b17d1WuXFnBwcGqWLGiJCkuLs5p7EaNGmXrtgAAcpZ8vg4AAAAr5cuXT/nyXfnv7cyZM7r//vv19ttvp+t39VS7+++/XxUqVNC0adNUpkwZ2e121a5dWxcvXnTqX6hQIe8HDwDIsSicAAA3rQYNGujrr79WxYoVHcVUWidOnNDu3bs1bdo03XHHHZKkNWvWZHeYAIBcgFP1AAA3rejoaJ08eVLdu3fXr7/+qr/++kuLFy/Wk08+qdTUVBUrVkwlSpTQJ598on379mnZsmWKiYnxddgAgByIwgkAcNMqU6aM1q5dq9TUVLVt21Z16tTRoEGDFBISIj8/P/n5+Wnu3LnavHmzateurcGDB2vcuHG+DhsAkAMxqx4AAAAAuMARJwAAAABwgcIJAAAAAFygcAIAAAAAFyicAAAAAMAFCicAAAAAcIHCCQAAAABcoHACAAAAABconAAAAADABQonAAAAAHCBwgkAAAAAXKBwAgAAAAAX/h+dLSuuqvKF1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6" y="1965299"/>
            <a:ext cx="3689593" cy="396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Seasonality: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Higher </a:t>
            </a:r>
            <a:r>
              <a:rPr lang="en-US" sz="1800" dirty="0"/>
              <a:t>EV penetration in specific months</a:t>
            </a:r>
            <a:r>
              <a:rPr lang="en-US" sz="1800" dirty="0" smtClean="0"/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Dip </a:t>
            </a:r>
            <a:r>
              <a:rPr lang="en-US" sz="1800" dirty="0"/>
              <a:t>in March, lowest adoption.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/>
              <a:t>Rises steadily Apr–Dec.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/>
              <a:t>Peak in Dec (~2.22%).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/>
              <a:t>Year-end boost due to offers &amp; incentives.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/>
              <a:t>Q4 strongest growth trend.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70" y="1965300"/>
            <a:ext cx="7990028" cy="3810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Exploratory Data Analysis: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9047" y="5915178"/>
            <a:ext cx="335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Fig: Monthly EV Adoption Pattern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73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6547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Feature Engineering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849" y="1750837"/>
            <a:ext cx="6507582" cy="154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Lag </a:t>
            </a:r>
            <a:r>
              <a:rPr lang="en-US" dirty="0"/>
              <a:t>features (1, 2, 3 months). - Rolling 3-month average. </a:t>
            </a:r>
            <a:endParaRPr lang="en-US" dirty="0" smtClean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Percent </a:t>
            </a:r>
            <a:r>
              <a:rPr lang="en-US" dirty="0"/>
              <a:t>changes for 1-month and 3-month intervals. </a:t>
            </a:r>
            <a:endParaRPr lang="en-US" dirty="0" smtClean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EV </a:t>
            </a:r>
            <a:r>
              <a:rPr lang="en-US" dirty="0"/>
              <a:t>growth slope over 6 months. - Cumulative EV count trend per county.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7" y="343716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Model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849" y="4083720"/>
            <a:ext cx="6730321" cy="2277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err="1"/>
              <a:t>Regressor</a:t>
            </a:r>
            <a:r>
              <a:rPr lang="en-US" dirty="0"/>
              <a:t> chosen for handling non-linear patterns</a:t>
            </a:r>
            <a:r>
              <a:rPr lang="en-US" dirty="0" smtClean="0"/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/>
              <a:t>tuning via </a:t>
            </a:r>
            <a:r>
              <a:rPr lang="en-US" dirty="0" err="1"/>
              <a:t>RandomizedSearchCV</a:t>
            </a:r>
            <a:r>
              <a:rPr lang="en-US" dirty="0" smtClean="0"/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Cross-validation to avoid </a:t>
            </a:r>
            <a:r>
              <a:rPr lang="en-US" dirty="0" err="1"/>
              <a:t>overfitting</a:t>
            </a:r>
            <a:r>
              <a:rPr lang="en-US" dirty="0" smtClean="0"/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Features</a:t>
            </a:r>
            <a:r>
              <a:rPr lang="en-US" dirty="0"/>
              <a:t>: lags, rolling mean, percent changes, growth slope, county encoding.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3" y="1199049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Model Evaluation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103" y="1910289"/>
            <a:ext cx="3320435" cy="298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MAE</a:t>
            </a:r>
            <a:r>
              <a:rPr lang="en-US" dirty="0"/>
              <a:t>: 0.01, RMSE: 0.06, R² = 1.00 (High accuracy</a:t>
            </a:r>
            <a:r>
              <a:rPr lang="en-US" dirty="0" smtClean="0"/>
              <a:t>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Actual </a:t>
            </a:r>
            <a:r>
              <a:rPr lang="en-US" dirty="0" err="1"/>
              <a:t>vs</a:t>
            </a:r>
            <a:r>
              <a:rPr lang="en-US" dirty="0"/>
              <a:t> Predicted EV Count graph shows strong model performance. </a:t>
            </a:r>
            <a:endParaRPr lang="en-US" dirty="0" smtClean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Feature </a:t>
            </a:r>
            <a:r>
              <a:rPr lang="en-US" dirty="0"/>
              <a:t>importance highlights lag2, lag1, and growth slope as most predictive.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36" y="1647344"/>
            <a:ext cx="8042029" cy="4420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8707" y="6139914"/>
            <a:ext cx="307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Fig: Actual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Predicted EV Count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693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Forecasting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3" y="1788540"/>
            <a:ext cx="2391508" cy="371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Kings </a:t>
            </a:r>
            <a:r>
              <a:rPr lang="en-US" b="1" dirty="0"/>
              <a:t>County</a:t>
            </a:r>
            <a:r>
              <a:rPr lang="en-US" dirty="0"/>
              <a:t> </a:t>
            </a:r>
            <a:r>
              <a:rPr lang="en-US" dirty="0" smtClean="0"/>
              <a:t>–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Linear </a:t>
            </a:r>
            <a:r>
              <a:rPr lang="en-US" dirty="0"/>
              <a:t>EV growth predicted 2024–2027</a:t>
            </a:r>
            <a:r>
              <a:rPr lang="en-US" dirty="0" smtClean="0"/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Cumulative </a:t>
            </a:r>
            <a:r>
              <a:rPr lang="en-US" dirty="0"/>
              <a:t>EV count expected to double. </a:t>
            </a:r>
            <a:endParaRPr lang="en-US" dirty="0" smtClean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Infrastructure </a:t>
            </a:r>
            <a:r>
              <a:rPr lang="en-US" dirty="0"/>
              <a:t>upgrades </a:t>
            </a:r>
            <a:r>
              <a:rPr lang="en-US" dirty="0" smtClean="0"/>
              <a:t>necessary </a:t>
            </a:r>
            <a:r>
              <a:rPr lang="en-US" dirty="0"/>
              <a:t>to meet demand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24" y="1747210"/>
            <a:ext cx="9108831" cy="4077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8462" y="5895033"/>
            <a:ext cx="435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Fig: Kings County – Monthly Forecast for 3 years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693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19146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Forecasting</a:t>
            </a:r>
            <a:r>
              <a:rPr lang="en-US" sz="2400" b="1" dirty="0" smtClean="0">
                <a:solidFill>
                  <a:srgbClr val="213163"/>
                </a:solidFill>
              </a:rPr>
              <a:t>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104" y="2006729"/>
            <a:ext cx="3751384" cy="3581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Top </a:t>
            </a:r>
            <a:r>
              <a:rPr lang="en-US" b="1" dirty="0"/>
              <a:t>5 </a:t>
            </a:r>
            <a:r>
              <a:rPr lang="en-US" b="1" dirty="0" smtClean="0"/>
              <a:t>Countries</a:t>
            </a:r>
            <a:r>
              <a:rPr lang="en-US" dirty="0" smtClean="0"/>
              <a:t> –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Santa </a:t>
            </a:r>
            <a:r>
              <a:rPr lang="en-US" dirty="0"/>
              <a:t>Clara and Fairfax show highest growth momentum</a:t>
            </a:r>
            <a:r>
              <a:rPr lang="en-US" dirty="0" smtClean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Orange </a:t>
            </a:r>
            <a:r>
              <a:rPr lang="en-US" dirty="0"/>
              <a:t>County growth may plateau. </a:t>
            </a:r>
            <a:endParaRPr lang="en-US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Honolulu </a:t>
            </a:r>
            <a:r>
              <a:rPr lang="en-US" dirty="0"/>
              <a:t>and Los Angeles maintain moderate growth</a:t>
            </a:r>
            <a:r>
              <a:rPr lang="en-US" dirty="0" smtClean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Graph </a:t>
            </a:r>
            <a:r>
              <a:rPr lang="en-US" dirty="0"/>
              <a:t>shows combined historical + </a:t>
            </a:r>
            <a:r>
              <a:rPr lang="en-US" dirty="0" smtClean="0"/>
              <a:t>3 year forecast </a:t>
            </a:r>
            <a:r>
              <a:rPr lang="en-US" dirty="0"/>
              <a:t>data.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30" y="1812046"/>
            <a:ext cx="8159261" cy="3775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2215" y="5711827"/>
            <a:ext cx="4418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Fig: Top 5 Countries by Cumulative EV Adoption 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066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Conclusion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4667" y="1580796"/>
            <a:ext cx="69015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/>
              <a:t>Consistent upward trend shows EV adoption is accelerating annually</a:t>
            </a:r>
            <a:r>
              <a:rPr lang="en-US" sz="1800" dirty="0" smtClean="0"/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EV </a:t>
            </a:r>
            <a:r>
              <a:rPr lang="en-US" sz="1800" dirty="0"/>
              <a:t>adoption increasing rapidly across all regions</a:t>
            </a:r>
            <a:r>
              <a:rPr lang="en-US" sz="1800" dirty="0" smtClean="0"/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/>
              <a:t>BEVs dominate growth, indicating a shift toward full-electric vehicles over hybrids</a:t>
            </a:r>
            <a:r>
              <a:rPr lang="en-US" sz="1800" dirty="0" smtClean="0"/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Lag </a:t>
            </a:r>
            <a:r>
              <a:rPr lang="en-US" sz="1800" dirty="0"/>
              <a:t>features crucial in accurate forecasting. </a:t>
            </a:r>
            <a:endParaRPr lang="en-US" sz="1800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Forecast </a:t>
            </a:r>
            <a:r>
              <a:rPr lang="en-US" sz="1800" dirty="0"/>
              <a:t>indicates doubling EV count in leading </a:t>
            </a:r>
            <a:r>
              <a:rPr lang="en-US" sz="1800" dirty="0" smtClean="0"/>
              <a:t>countries </a:t>
            </a:r>
            <a:r>
              <a:rPr lang="en-US" sz="1800" dirty="0"/>
              <a:t>by 2027. </a:t>
            </a:r>
            <a:endParaRPr lang="en-US" sz="1800" dirty="0" smtClean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Data-driven </a:t>
            </a:r>
            <a:r>
              <a:rPr lang="en-US" sz="1800" dirty="0"/>
              <a:t>forecasting enables better infrastructure allocation and investment </a:t>
            </a:r>
            <a:r>
              <a:rPr lang="en-US" sz="1800" dirty="0" smtClean="0"/>
              <a:t>planning.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Results </a:t>
            </a:r>
            <a:r>
              <a:rPr lang="en-US" sz="1800" dirty="0"/>
              <a:t>assist policymakers in planning charging stations and grid </a:t>
            </a:r>
            <a:r>
              <a:rPr lang="en-US" sz="1800" dirty="0" smtClean="0"/>
              <a:t>expansions.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9809" y="967545"/>
            <a:ext cx="4079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318140" y="587638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1055726" y="5882726"/>
            <a:ext cx="100805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dirty="0"/>
              <a:t>Dataset: Washington State Department of Licensing (via </a:t>
            </a:r>
            <a:r>
              <a:rPr lang="en-US" sz="1200" dirty="0" err="1"/>
              <a:t>Kaggle</a:t>
            </a:r>
            <a:r>
              <a:rPr lang="en-US" sz="1200" dirty="0"/>
              <a:t>) - Data range: Jan 2017 – Feb 2024 </a:t>
            </a:r>
            <a:r>
              <a:rPr lang="en-US" sz="1200" dirty="0" smtClean="0"/>
              <a:t> </a:t>
            </a:r>
          </a:p>
          <a:p>
            <a:pPr>
              <a:spcAft>
                <a:spcPts val="800"/>
              </a:spcAft>
            </a:pPr>
            <a:r>
              <a:rPr lang="en-US" sz="1200" dirty="0" smtClean="0"/>
              <a:t>Link</a:t>
            </a:r>
            <a:r>
              <a:rPr lang="en-US" sz="1200" dirty="0"/>
              <a:t>: https://www.kaggle.com/datasets/sahirmaharajj/electric-vehicle-population-size-2024/data </a:t>
            </a:r>
            <a:endParaRPr lang="en-US" sz="1200" dirty="0" smtClean="0"/>
          </a:p>
          <a:p>
            <a:pPr>
              <a:spcAft>
                <a:spcPts val="800"/>
              </a:spcAft>
            </a:pPr>
            <a:r>
              <a:rPr lang="en-US" sz="1200" dirty="0" smtClean="0"/>
              <a:t>Images </a:t>
            </a:r>
            <a:r>
              <a:rPr lang="en-US" sz="1200" dirty="0"/>
              <a:t>sourced from www.freepik.com for visualization.</a:t>
            </a:r>
          </a:p>
          <a:p>
            <a:pPr>
              <a:spcAft>
                <a:spcPts val="800"/>
              </a:spcAft>
            </a:pP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5818535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0600" y="11676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318140" y="17526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EV Charging Demand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271352" y="1497568"/>
            <a:ext cx="68211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750" dirty="0" smtClean="0">
                <a:latin typeface="Arial" pitchFamily="34" charset="0"/>
                <a:cs typeface="Arial" pitchFamily="34" charset="0"/>
              </a:rPr>
              <a:t>Understand </a:t>
            </a:r>
            <a:r>
              <a:rPr lang="en-US" sz="1750" dirty="0">
                <a:latin typeface="Arial" pitchFamily="34" charset="0"/>
                <a:cs typeface="Arial" pitchFamily="34" charset="0"/>
              </a:rPr>
              <a:t>the trends and growth patterns of Electric Vehicle (EV) adoption from 2017–2024. </a:t>
            </a:r>
            <a:endParaRPr lang="en-US" sz="175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750" dirty="0" smtClean="0">
                <a:latin typeface="Arial" pitchFamily="34" charset="0"/>
                <a:cs typeface="Arial" pitchFamily="34" charset="0"/>
              </a:rPr>
              <a:t>Learn </a:t>
            </a:r>
            <a:r>
              <a:rPr lang="en-US" sz="1750" dirty="0">
                <a:latin typeface="Arial" pitchFamily="34" charset="0"/>
                <a:cs typeface="Arial" pitchFamily="34" charset="0"/>
              </a:rPr>
              <a:t>how to preprocess, clean, and analyze EV population data. </a:t>
            </a:r>
            <a:endParaRPr lang="en-US" sz="175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750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US" sz="1750" dirty="0">
                <a:latin typeface="Arial" pitchFamily="34" charset="0"/>
                <a:cs typeface="Arial" pitchFamily="34" charset="0"/>
              </a:rPr>
              <a:t>top regions (</a:t>
            </a:r>
            <a:r>
              <a:rPr lang="en-US" sz="1750" dirty="0" smtClean="0">
                <a:latin typeface="Arial" pitchFamily="34" charset="0"/>
                <a:cs typeface="Arial" pitchFamily="34" charset="0"/>
              </a:rPr>
              <a:t>countries </a:t>
            </a:r>
            <a:r>
              <a:rPr lang="en-US" sz="1750" dirty="0">
                <a:latin typeface="Arial" pitchFamily="34" charset="0"/>
                <a:cs typeface="Arial" pitchFamily="34" charset="0"/>
              </a:rPr>
              <a:t>and states) with high EV penetration. </a:t>
            </a:r>
            <a:endParaRPr lang="en-US" sz="175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750" dirty="0" smtClean="0">
                <a:latin typeface="Arial" pitchFamily="34" charset="0"/>
                <a:cs typeface="Arial" pitchFamily="34" charset="0"/>
              </a:rPr>
              <a:t>Understand </a:t>
            </a:r>
            <a:r>
              <a:rPr lang="en-US" sz="1750" dirty="0">
                <a:latin typeface="Arial" pitchFamily="34" charset="0"/>
                <a:cs typeface="Arial" pitchFamily="34" charset="0"/>
              </a:rPr>
              <a:t>the impact of lag features and time-series trends on EV forecasting</a:t>
            </a:r>
            <a:r>
              <a:rPr lang="en-US" sz="17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750" dirty="0" smtClean="0">
                <a:latin typeface="Arial" pitchFamily="34" charset="0"/>
                <a:cs typeface="Arial" pitchFamily="34" charset="0"/>
              </a:rPr>
              <a:t>Build </a:t>
            </a:r>
            <a:r>
              <a:rPr lang="en-US" sz="1750" dirty="0">
                <a:latin typeface="Arial" pitchFamily="34" charset="0"/>
                <a:cs typeface="Arial" pitchFamily="34" charset="0"/>
              </a:rPr>
              <a:t>a regression model to predict EV adoption for the next 3 years</a:t>
            </a:r>
            <a:r>
              <a:rPr lang="en-US" sz="17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750" dirty="0" smtClean="0">
                <a:latin typeface="Arial" pitchFamily="34" charset="0"/>
                <a:cs typeface="Arial" pitchFamily="34" charset="0"/>
              </a:rPr>
              <a:t>Provide </a:t>
            </a:r>
            <a:r>
              <a:rPr lang="en-US" sz="1750" dirty="0">
                <a:latin typeface="Arial" pitchFamily="34" charset="0"/>
                <a:cs typeface="Arial" pitchFamily="34" charset="0"/>
              </a:rPr>
              <a:t>actionable insights for policymakers on charging infrastructure </a:t>
            </a:r>
            <a:r>
              <a:rPr lang="en-US" sz="1750" dirty="0" smtClean="0">
                <a:latin typeface="Arial" pitchFamily="34" charset="0"/>
                <a:cs typeface="Arial" pitchFamily="34" charset="0"/>
              </a:rPr>
              <a:t>planning.</a:t>
            </a:r>
            <a:r>
              <a:rPr lang="en-IN" sz="17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7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4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321" y="1793633"/>
            <a:ext cx="8721969" cy="258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 smtClean="0"/>
              <a:t>Programming language: </a:t>
            </a:r>
            <a:r>
              <a:rPr lang="en-US" sz="1800" dirty="0" smtClean="0"/>
              <a:t>Python 3.12.8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 smtClean="0"/>
              <a:t>Libraries used: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 smtClean="0"/>
              <a:t>   Python 3, Pandas</a:t>
            </a:r>
            <a:r>
              <a:rPr lang="en-US" sz="1800" dirty="0"/>
              <a:t>, </a:t>
            </a:r>
            <a:r>
              <a:rPr lang="en-US" sz="1800" dirty="0" err="1"/>
              <a:t>NumPy</a:t>
            </a:r>
            <a:r>
              <a:rPr lang="en-US" sz="1800" dirty="0"/>
              <a:t> for data handling. </a:t>
            </a:r>
            <a:endParaRPr lang="en-US" sz="18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 smtClean="0"/>
              <a:t>   </a:t>
            </a:r>
            <a:r>
              <a:rPr lang="en-US" sz="1800" dirty="0" err="1" smtClean="0"/>
              <a:t>Seaborn</a:t>
            </a:r>
            <a:r>
              <a:rPr lang="en-US" sz="1800" dirty="0"/>
              <a:t>, </a:t>
            </a:r>
            <a:r>
              <a:rPr lang="en-US" sz="1800" dirty="0" err="1"/>
              <a:t>Matplotlib</a:t>
            </a:r>
            <a:r>
              <a:rPr lang="en-US" sz="1800" dirty="0"/>
              <a:t> for visualizations. </a:t>
            </a:r>
            <a:endParaRPr lang="en-US" sz="18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/>
              <a:t>Scikit</a:t>
            </a:r>
            <a:r>
              <a:rPr lang="en-US" sz="1800" dirty="0" smtClean="0"/>
              <a:t>-learn </a:t>
            </a:r>
            <a:r>
              <a:rPr lang="en-US" sz="1800" dirty="0"/>
              <a:t>for machine learning modeling (Random Forest </a:t>
            </a:r>
            <a:r>
              <a:rPr lang="en-US" sz="1800" dirty="0" err="1"/>
              <a:t>Regressor</a:t>
            </a:r>
            <a:r>
              <a:rPr lang="en-US" sz="1800" dirty="0"/>
              <a:t>). </a:t>
            </a:r>
            <a:endParaRPr lang="en-US" sz="18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 smtClean="0"/>
              <a:t>Environment</a:t>
            </a:r>
            <a:r>
              <a:rPr lang="en-US" sz="1800" dirty="0" smtClean="0"/>
              <a:t>: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</a:t>
            </a:r>
            <a:r>
              <a:rPr lang="en-US" sz="1800" dirty="0"/>
              <a:t>Notebook for code execution.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457200" y="113188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Methodology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723" y="1781909"/>
            <a:ext cx="7268308" cy="390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 smtClean="0"/>
              <a:t>Data Collection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 smtClean="0"/>
              <a:t>Import Libraries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 smtClean="0"/>
              <a:t>Load </a:t>
            </a:r>
            <a:r>
              <a:rPr lang="en-US" sz="1800" dirty="0"/>
              <a:t>and understand dataset. </a:t>
            </a:r>
            <a:endParaRPr lang="en-US" sz="180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 smtClean="0"/>
              <a:t>Handle </a:t>
            </a:r>
            <a:r>
              <a:rPr lang="en-US" sz="1800" dirty="0"/>
              <a:t>missing values, outliers, and incorrect data </a:t>
            </a:r>
            <a:r>
              <a:rPr lang="en-US" sz="1800" dirty="0" smtClean="0"/>
              <a:t>types.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 smtClean="0"/>
              <a:t>Perform </a:t>
            </a:r>
            <a:r>
              <a:rPr lang="en-US" sz="1800" dirty="0"/>
              <a:t>Exploratory Data Analysis (EDA). </a:t>
            </a:r>
            <a:endParaRPr lang="en-US" sz="180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 smtClean="0"/>
              <a:t>Engineer </a:t>
            </a:r>
            <a:r>
              <a:rPr lang="en-US" sz="1800" dirty="0"/>
              <a:t>lag features and growth slope. </a:t>
            </a:r>
            <a:endParaRPr lang="en-US" sz="180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 smtClean="0"/>
              <a:t>Train </a:t>
            </a:r>
            <a:r>
              <a:rPr lang="en-US" sz="1800" dirty="0"/>
              <a:t>regression model using Random Forest</a:t>
            </a:r>
            <a:r>
              <a:rPr lang="en-US" sz="1800" dirty="0" smtClean="0"/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 smtClean="0"/>
              <a:t>Evaluate </a:t>
            </a:r>
            <a:r>
              <a:rPr lang="en-US" sz="1800" dirty="0"/>
              <a:t>model with metrics (MAE, RMSE, R²). </a:t>
            </a:r>
            <a:endParaRPr lang="en-US" sz="180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 smtClean="0"/>
              <a:t>Forecast </a:t>
            </a:r>
            <a:r>
              <a:rPr lang="en-US" sz="1800" dirty="0"/>
              <a:t>EV adoption for next 3 years.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</a:t>
            </a:r>
            <a:r>
              <a:rPr lang="en-US" sz="2400" b="1" dirty="0" smtClean="0">
                <a:solidFill>
                  <a:srgbClr val="213163"/>
                </a:solidFill>
              </a:rPr>
              <a:t>Statement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938" y="1714702"/>
            <a:ext cx="837027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/>
              <a:t>As electric vehicle (EV) adoption accelerates across regions, inadequate planning for charging infrastructure could lead to delays, user dissatisfaction, and hindered sustainability goals. </a:t>
            </a:r>
            <a:endParaRPr lang="en-US" sz="1800" dirty="0" smtClean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Leveraging </a:t>
            </a:r>
            <a:r>
              <a:rPr lang="en-US" sz="1800" dirty="0"/>
              <a:t>EV datasets containing population counts, vehicle types, and historical trends, a forecasting model is required to predict future EV growth. </a:t>
            </a:r>
            <a:endParaRPr lang="en-US" sz="1800" dirty="0" smtClean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Reliable </a:t>
            </a:r>
            <a:r>
              <a:rPr lang="en-US" sz="1800" dirty="0"/>
              <a:t>forecasts will help policymakers and urban planners anticipate infrastructure needs, prioritize high-adoption areas, and prevent potential bottlenecks in charging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113125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Solution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9638" y="1784982"/>
            <a:ext cx="79327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/>
              <a:t>Use historical registration data to build a time-series regression model.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/>
              <a:t>Identify top EV-adopting </a:t>
            </a:r>
            <a:r>
              <a:rPr lang="en-US" sz="1800" dirty="0" smtClean="0"/>
              <a:t>countries </a:t>
            </a:r>
            <a:r>
              <a:rPr lang="en-US" sz="1800" dirty="0"/>
              <a:t>to prioritize infrastructure needs.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/>
              <a:t>Forecast monthly and cumulative EV counts for the next 36 months.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/>
              <a:t>Incorporate seasonality and lag features to improve forecasting accuracy.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/>
              <a:t>Provide county-wise projections to assist policymakers in charging station planning.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About the Dataset</a:t>
            </a:r>
            <a:r>
              <a:rPr lang="en-US" sz="2400" b="1" dirty="0" smtClean="0">
                <a:solidFill>
                  <a:srgbClr val="213163"/>
                </a:solidFill>
              </a:rPr>
              <a:t>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1644621"/>
            <a:ext cx="1132449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600"/>
              </a:spcBef>
            </a:pPr>
            <a:r>
              <a:rPr lang="en-US" sz="1600" b="1" dirty="0"/>
              <a:t>Dataset:</a:t>
            </a:r>
            <a:r>
              <a:rPr lang="en-US" sz="1600" dirty="0"/>
              <a:t> This dataset shows the number of vehicles that were registered by Washington State Department of Licensing (DOL) each month. The data is separated by county for passenger vehicles and trucks.</a:t>
            </a:r>
          </a:p>
          <a:p>
            <a:pPr marL="342900" indent="-342900"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/>
              <a:t>Date:</a:t>
            </a:r>
            <a:r>
              <a:rPr lang="en-US" sz="1600" dirty="0"/>
              <a:t> Counts of registered vehicles are taken on this day (the end of this month). - 2017-01-31 2024-02-29</a:t>
            </a:r>
          </a:p>
          <a:p>
            <a:pPr marL="342900" indent="-342900"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/>
              <a:t>County:</a:t>
            </a:r>
            <a:r>
              <a:rPr lang="en-US" sz="1600" dirty="0"/>
              <a:t> This is the geographic region of a state that a vehicle's owner is listed to reside within. Vehicles registered in Washington</a:t>
            </a:r>
          </a:p>
          <a:p>
            <a:pPr marL="342900" indent="-342900"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/>
              <a:t>State:</a:t>
            </a:r>
            <a:r>
              <a:rPr lang="en-US" sz="1600" dirty="0"/>
              <a:t> This is the geographic region of the country associated with the record. These addresses may be located in other</a:t>
            </a:r>
          </a:p>
          <a:p>
            <a:pPr marL="342900" indent="-342900"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/>
              <a:t>Vehicle Primary Use:</a:t>
            </a:r>
            <a:r>
              <a:rPr lang="en-US" sz="1600" dirty="0"/>
              <a:t> This describes the primary intended use of the vehicle.(Passenger-83%, Truck-17%)</a:t>
            </a:r>
          </a:p>
          <a:p>
            <a:pPr marL="342900" indent="-342900"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/>
              <a:t>Battery Electric Vehicles (BEVs):</a:t>
            </a:r>
            <a:r>
              <a:rPr lang="en-US" sz="1600" dirty="0"/>
              <a:t> The count of vehicles that are known to be propelled solely by an energy derived from an onboard electric battery.</a:t>
            </a:r>
          </a:p>
          <a:p>
            <a:pPr marL="342900" indent="-342900"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/>
              <a:t>Plug-In Hybrid Electric Vehicles (PHEVs):</a:t>
            </a:r>
            <a:r>
              <a:rPr lang="en-US" sz="1600" dirty="0"/>
              <a:t> The count of vehicles that are known to be propelled from energy partially sourced from an onboard electric battery</a:t>
            </a:r>
          </a:p>
          <a:p>
            <a:pPr marL="342900" indent="-342900"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/>
              <a:t>Electric Vehicle (EV) Total:</a:t>
            </a:r>
            <a:r>
              <a:rPr lang="en-US" sz="1600" dirty="0"/>
              <a:t> The sum of Battery Electric Vehicles (BEVs) and Plug-in Hybrid Electric Vehicles (PHEVs).</a:t>
            </a:r>
          </a:p>
          <a:p>
            <a:pPr marL="342900" indent="-342900"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/>
              <a:t>Non-Electric Vehicle Total:</a:t>
            </a:r>
            <a:r>
              <a:rPr lang="en-US" sz="1600" dirty="0"/>
              <a:t> The count of vehicles that are not electric vehicles.</a:t>
            </a:r>
          </a:p>
          <a:p>
            <a:pPr marL="342900" indent="-342900"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/>
              <a:t>Total Vehicles:</a:t>
            </a:r>
            <a:r>
              <a:rPr lang="en-US" sz="1600" dirty="0"/>
              <a:t> All powered vehicles registered in the county. This includes electric vehicles.</a:t>
            </a:r>
          </a:p>
          <a:p>
            <a:pPr marL="342900" indent="-342900"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/>
              <a:t>Percent Electric Vehicles:</a:t>
            </a:r>
            <a:r>
              <a:rPr lang="en-US" sz="1600" dirty="0"/>
              <a:t> Comparison of electric vehicles versus their non-electric counterparts.</a:t>
            </a:r>
          </a:p>
        </p:txBody>
      </p:sp>
    </p:spTree>
    <p:extLst>
      <p:ext uri="{BB962C8B-B14F-4D97-AF65-F5344CB8AC3E}">
        <p14:creationId xmlns:p14="http://schemas.microsoft.com/office/powerpoint/2010/main" val="40010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Data Pre-processing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3" y="1797021"/>
            <a:ext cx="6096000" cy="1990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Missing </a:t>
            </a:r>
            <a:r>
              <a:rPr lang="en-US" dirty="0"/>
              <a:t>values in County/State filled as ‘Unknown</a:t>
            </a:r>
            <a:r>
              <a:rPr lang="en-US" dirty="0" smtClean="0"/>
              <a:t>’.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Numeric </a:t>
            </a:r>
            <a:r>
              <a:rPr lang="en-US" dirty="0"/>
              <a:t>conversion of all vehicle count columns. </a:t>
            </a:r>
            <a:endParaRPr lang="en-US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Outliers </a:t>
            </a:r>
            <a:r>
              <a:rPr lang="en-US" dirty="0"/>
              <a:t>capped using IQR method. </a:t>
            </a:r>
            <a:endParaRPr lang="en-US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Date </a:t>
            </a:r>
            <a:r>
              <a:rPr lang="en-US" dirty="0"/>
              <a:t>column converted to </a:t>
            </a:r>
            <a:r>
              <a:rPr lang="en-US" dirty="0" err="1"/>
              <a:t>datetime</a:t>
            </a:r>
            <a:r>
              <a:rPr lang="en-US" dirty="0"/>
              <a:t> for time-series analysis.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35781" r="62188" b="28438"/>
          <a:stretch/>
        </p:blipFill>
        <p:spPr bwMode="auto">
          <a:xfrm>
            <a:off x="7115908" y="1628842"/>
            <a:ext cx="3188677" cy="264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8" t="64169" r="58019" b="27417"/>
          <a:stretch/>
        </p:blipFill>
        <p:spPr bwMode="auto">
          <a:xfrm>
            <a:off x="793056" y="4150102"/>
            <a:ext cx="4689230" cy="74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t="41329" r="75722" b="47331"/>
          <a:stretch/>
        </p:blipFill>
        <p:spPr bwMode="auto">
          <a:xfrm>
            <a:off x="6991285" y="4771105"/>
            <a:ext cx="1718961" cy="101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66128" r="58619" b="29851"/>
          <a:stretch/>
        </p:blipFill>
        <p:spPr bwMode="auto">
          <a:xfrm>
            <a:off x="627082" y="5276357"/>
            <a:ext cx="5021178" cy="38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15908" y="5954017"/>
            <a:ext cx="4473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Fig: Finding missing values and filled as Unknown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056" y="5954018"/>
            <a:ext cx="4473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Fig: Finding outliers and removing them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442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Exploratory Data Analysis: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104" y="1834140"/>
            <a:ext cx="389486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b="1" dirty="0"/>
              <a:t>Top 10 </a:t>
            </a:r>
            <a:r>
              <a:rPr lang="en-US" sz="1800" b="1" dirty="0" smtClean="0"/>
              <a:t>Countries </a:t>
            </a:r>
            <a:r>
              <a:rPr lang="en-US" sz="1800" b="1" dirty="0"/>
              <a:t>by EV Adoption:</a:t>
            </a:r>
            <a:r>
              <a:rPr lang="en-US" sz="1800" dirty="0"/>
              <a:t> </a:t>
            </a:r>
            <a:endParaRPr lang="en-US" sz="1800" dirty="0" smtClean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 smtClean="0"/>
              <a:t>Chelan </a:t>
            </a:r>
            <a:r>
              <a:rPr lang="en-US" sz="1800" b="1" dirty="0"/>
              <a:t>leads</a:t>
            </a:r>
            <a:r>
              <a:rPr lang="en-US" sz="1800" dirty="0"/>
              <a:t> with the highest EV count (&gt;1,030</a:t>
            </a:r>
            <a:r>
              <a:rPr lang="en-US" sz="1800" dirty="0" smtClean="0"/>
              <a:t>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 smtClean="0"/>
              <a:t>Yakima </a:t>
            </a:r>
            <a:r>
              <a:rPr lang="en-US" sz="1800" b="1" dirty="0"/>
              <a:t>&amp; Jefferson</a:t>
            </a:r>
            <a:r>
              <a:rPr lang="en-US" sz="1800" dirty="0"/>
              <a:t> close behind (~1,000 EVs</a:t>
            </a:r>
            <a:r>
              <a:rPr lang="en-US" sz="1800" dirty="0" smtClean="0"/>
              <a:t>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 smtClean="0"/>
              <a:t>Mid-tier </a:t>
            </a:r>
            <a:r>
              <a:rPr lang="en-US" sz="1800" b="1" dirty="0"/>
              <a:t>adoption:</a:t>
            </a:r>
            <a:r>
              <a:rPr lang="en-US" sz="1800" dirty="0"/>
              <a:t> San Juan, Cowlitz, Mason (800–900 EVs</a:t>
            </a:r>
            <a:r>
              <a:rPr lang="en-US" sz="1800" dirty="0" smtClean="0"/>
              <a:t>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 smtClean="0"/>
              <a:t>Lower </a:t>
            </a:r>
            <a:r>
              <a:rPr lang="en-US" sz="1800" b="1" dirty="0"/>
              <a:t>adoption:</a:t>
            </a:r>
            <a:r>
              <a:rPr lang="en-US" sz="1800" dirty="0"/>
              <a:t> Lewis, Grays Harbor, Kittitas, Franklin (&lt;750 EVs</a:t>
            </a:r>
            <a:r>
              <a:rPr lang="en-US" sz="1800" dirty="0" smtClean="0"/>
              <a:t>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 smtClean="0"/>
              <a:t>Gap </a:t>
            </a:r>
            <a:r>
              <a:rPr lang="en-US" sz="1800" b="1" dirty="0"/>
              <a:t>shows scope</a:t>
            </a:r>
            <a:r>
              <a:rPr lang="en-US" sz="1800" dirty="0"/>
              <a:t> for incentives &amp; charging infrastructure in trailing </a:t>
            </a:r>
            <a:r>
              <a:rPr lang="en-US" sz="1800" dirty="0" smtClean="0"/>
              <a:t>countries.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72" y="1516077"/>
            <a:ext cx="7748955" cy="4630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9385" y="6296900"/>
            <a:ext cx="3183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Fig: Top 10 countries adopting EVs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010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332</TotalTime>
  <Words>959</Words>
  <Application>Microsoft Office PowerPoint</Application>
  <PresentationFormat>Custom</PresentationFormat>
  <Paragraphs>132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Dell pc</cp:lastModifiedBy>
  <cp:revision>25</cp:revision>
  <dcterms:created xsi:type="dcterms:W3CDTF">2024-12-31T09:40:01Z</dcterms:created>
  <dcterms:modified xsi:type="dcterms:W3CDTF">2025-08-04T20:42:32Z</dcterms:modified>
</cp:coreProperties>
</file>