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98" r:id="rId5"/>
    <p:sldId id="258" r:id="rId6"/>
    <p:sldId id="289" r:id="rId7"/>
    <p:sldId id="290" r:id="rId8"/>
    <p:sldId id="297" r:id="rId9"/>
    <p:sldId id="291" r:id="rId10"/>
    <p:sldId id="295" r:id="rId11"/>
    <p:sldId id="296" r:id="rId12"/>
    <p:sldId id="300" r:id="rId13"/>
    <p:sldId id="299" r:id="rId14"/>
    <p:sldId id="302" r:id="rId15"/>
    <p:sldId id="303" r:id="rId16"/>
    <p:sldId id="306" r:id="rId17"/>
    <p:sldId id="304" r:id="rId18"/>
    <p:sldId id="305" r:id="rId19"/>
    <p:sldId id="307" r:id="rId20"/>
    <p:sldId id="308" r:id="rId21"/>
    <p:sldId id="310" r:id="rId22"/>
    <p:sldId id="311" r:id="rId23"/>
    <p:sldId id="312" r:id="rId24"/>
    <p:sldId id="26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52C542-EF8E-5547-A01E-C2240DED3458}">
          <p14:sldIdLst>
            <p14:sldId id="256"/>
            <p14:sldId id="266"/>
            <p14:sldId id="257"/>
            <p14:sldId id="298"/>
            <p14:sldId id="258"/>
            <p14:sldId id="289"/>
            <p14:sldId id="290"/>
            <p14:sldId id="297"/>
            <p14:sldId id="291"/>
            <p14:sldId id="295"/>
            <p14:sldId id="296"/>
            <p14:sldId id="300"/>
            <p14:sldId id="299"/>
            <p14:sldId id="302"/>
            <p14:sldId id="303"/>
            <p14:sldId id="306"/>
            <p14:sldId id="304"/>
            <p14:sldId id="305"/>
            <p14:sldId id="307"/>
            <p14:sldId id="308"/>
            <p14:sldId id="310"/>
            <p14:sldId id="311"/>
            <p14:sldId id="31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0"/>
  </p:normalViewPr>
  <p:slideViewPr>
    <p:cSldViewPr snapToGrid="0" snapToObjects="1">
      <p:cViewPr varScale="1">
        <p:scale>
          <a:sx n="92" d="100"/>
          <a:sy n="92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Café Chain Analysis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 </a:t>
            </a:r>
            <a:r>
              <a:rPr lang="en-US" dirty="0"/>
              <a:t>Analytics in Retail and Marketing</a:t>
            </a:r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Sales of Café throughout week looks evenly distributed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1959" y="5733114"/>
            <a:ext cx="92858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Avg. weekly total :</a:t>
            </a:r>
            <a:r>
              <a:rPr lang="en-US" b="1" dirty="0" smtClean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smtClean="0">
                <a:ln w="9525">
                  <a:noFill/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Transactions: 1,345   </a:t>
            </a:r>
            <a:r>
              <a:rPr lang="en-US" b="1" dirty="0" smtClean="0">
                <a:ln w="9525">
                  <a:noFill/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Rev. w/o Tax: </a:t>
            </a:r>
            <a:r>
              <a:rPr lang="is-IS" b="1" dirty="0" smtClean="0">
                <a:ln w="9525">
                  <a:noFill/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4,93,664  </a:t>
            </a:r>
            <a:r>
              <a:rPr lang="is-IS" b="1" dirty="0" smtClean="0">
                <a:ln w="9525">
                  <a:noFill/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Item </a:t>
            </a:r>
            <a:r>
              <a:rPr lang="is-IS" b="1" dirty="0">
                <a:ln w="9525">
                  <a:noFill/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Sold: </a:t>
            </a:r>
            <a:r>
              <a:rPr lang="is-IS" b="1" dirty="0" smtClean="0">
                <a:ln w="9525">
                  <a:noFill/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3,144 </a:t>
            </a:r>
            <a:endParaRPr lang="en-US" b="1" dirty="0">
              <a:ln w="9525">
                <a:noFill/>
                <a:prstDash val="solid"/>
              </a:ln>
              <a:solidFill>
                <a:srgbClr val="92D05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1574800"/>
            <a:ext cx="9285889" cy="4037724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>
          <a:xfrm>
            <a:off x="8775116" y="1597839"/>
            <a:ext cx="1992732" cy="686119"/>
          </a:xfrm>
          <a:prstGeom prst="wedgeRoundRectCallout">
            <a:avLst>
              <a:gd name="adj1" fmla="val -47106"/>
              <a:gd name="adj2" fmla="val 8920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 avg. 20% more sale on </a:t>
            </a:r>
            <a:r>
              <a:rPr lang="en-US" dirty="0"/>
              <a:t>S</a:t>
            </a:r>
            <a:r>
              <a:rPr lang="en-US" dirty="0" smtClean="0"/>
              <a:t>aturdays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Sales of Café throughout day shows variations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1959" y="5737102"/>
            <a:ext cx="92858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Avg. </a:t>
            </a:r>
            <a:r>
              <a:rPr lang="en-US" dirty="0"/>
              <a:t>D</a:t>
            </a:r>
            <a:r>
              <a:rPr lang="en-US" dirty="0" smtClean="0"/>
              <a:t>aily total :</a:t>
            </a:r>
            <a:r>
              <a:rPr lang="en-US" b="1" dirty="0" smtClean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smtClean="0">
                <a:ln w="9525">
                  <a:noFill/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Transactions: 192   </a:t>
            </a:r>
            <a:r>
              <a:rPr lang="en-US" b="1" dirty="0" smtClean="0">
                <a:ln w="9525">
                  <a:noFill/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Rev. w/o Tax: </a:t>
            </a:r>
            <a:r>
              <a:rPr lang="is-IS" b="1" dirty="0" smtClean="0">
                <a:ln w="9525">
                  <a:noFill/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70,330  </a:t>
            </a:r>
            <a:r>
              <a:rPr lang="is-IS" b="1" dirty="0" smtClean="0">
                <a:ln w="9525">
                  <a:noFill/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Item </a:t>
            </a:r>
            <a:r>
              <a:rPr lang="is-IS" b="1" dirty="0">
                <a:ln w="9525">
                  <a:noFill/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Sold: </a:t>
            </a:r>
            <a:r>
              <a:rPr lang="is-IS" b="1" dirty="0" smtClean="0">
                <a:ln w="9525">
                  <a:noFill/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448 </a:t>
            </a:r>
            <a:endParaRPr lang="en-US" b="1" dirty="0">
              <a:ln w="9525">
                <a:noFill/>
                <a:prstDash val="solid"/>
              </a:ln>
              <a:solidFill>
                <a:srgbClr val="92D05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1593850"/>
            <a:ext cx="9285889" cy="4018674"/>
          </a:xfrm>
          <a:prstGeom prst="rect">
            <a:avLst/>
          </a:prstGeom>
        </p:spPr>
      </p:pic>
      <p:sp>
        <p:nvSpPr>
          <p:cNvPr id="14" name="Rounded Rectangular Callout 13"/>
          <p:cNvSpPr/>
          <p:nvPr/>
        </p:nvSpPr>
        <p:spPr>
          <a:xfrm>
            <a:off x="7805984" y="1547606"/>
            <a:ext cx="1303868" cy="299552"/>
          </a:xfrm>
          <a:prstGeom prst="wedgeRoundRectCallout">
            <a:avLst>
              <a:gd name="adj1" fmla="val 2460"/>
              <a:gd name="adj2" fmla="val 11029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Rush hours</a:t>
            </a:r>
            <a:endParaRPr lang="en-US" sz="120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2207169" y="2806247"/>
            <a:ext cx="1324304" cy="819822"/>
          </a:xfrm>
          <a:prstGeom prst="wedgeRoundRectCallout">
            <a:avLst>
              <a:gd name="adj1" fmla="val -841"/>
              <a:gd name="adj2" fmla="val 10416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Total sale just 0.2% during early morning </a:t>
            </a:r>
            <a:r>
              <a:rPr lang="en-US" sz="1200" dirty="0" err="1" smtClean="0"/>
              <a:t>hrs</a:t>
            </a:r>
            <a:endParaRPr lang="en-US" sz="1200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594532" y="1593850"/>
            <a:ext cx="15766" cy="4118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238604" y="1593850"/>
            <a:ext cx="26297" cy="4129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10298" y="3594537"/>
            <a:ext cx="5654603" cy="0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ular Callout 30"/>
          <p:cNvSpPr/>
          <p:nvPr/>
        </p:nvSpPr>
        <p:spPr>
          <a:xfrm>
            <a:off x="5549457" y="3310750"/>
            <a:ext cx="2017986" cy="183517"/>
          </a:xfrm>
          <a:prstGeom prst="wedgeRoundRectCallout">
            <a:avLst>
              <a:gd name="adj1" fmla="val 20597"/>
              <a:gd name="adj2" fmla="val 4187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R</a:t>
            </a:r>
            <a:r>
              <a:rPr lang="en-US" sz="1200" smtClean="0"/>
              <a:t>ecommended </a:t>
            </a:r>
            <a:r>
              <a:rPr lang="en-US" sz="1200"/>
              <a:t>business Hour</a:t>
            </a:r>
            <a:endParaRPr lang="en-US" sz="1200" dirty="0"/>
          </a:p>
        </p:txBody>
      </p:sp>
      <p:sp>
        <p:nvSpPr>
          <p:cNvPr id="32" name="Oval Callout 31"/>
          <p:cNvSpPr/>
          <p:nvPr/>
        </p:nvSpPr>
        <p:spPr>
          <a:xfrm>
            <a:off x="5549457" y="1956612"/>
            <a:ext cx="3560395" cy="1054582"/>
          </a:xfrm>
          <a:prstGeom prst="wedgeEllipseCallout">
            <a:avLst>
              <a:gd name="adj1" fmla="val -15240"/>
              <a:gd name="adj2" fmla="val 39893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47292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Sales drilled down to per bill/transaction level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292758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72455" y="30900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1350781"/>
            <a:ext cx="9285889" cy="1660426"/>
          </a:xfrm>
          <a:prstGeom prst="rect">
            <a:avLst/>
          </a:prstGeom>
        </p:spPr>
      </p:pic>
      <p:sp>
        <p:nvSpPr>
          <p:cNvPr id="14" name="Rounded Rectangular Callout 13"/>
          <p:cNvSpPr/>
          <p:nvPr/>
        </p:nvSpPr>
        <p:spPr>
          <a:xfrm>
            <a:off x="7586133" y="1702678"/>
            <a:ext cx="1888943" cy="313712"/>
          </a:xfrm>
          <a:prstGeom prst="wedgeRoundRectCallout">
            <a:avLst>
              <a:gd name="adj1" fmla="val -46271"/>
              <a:gd name="adj2" fmla="val 12438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On avg. 2 items per bill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960" y="2995422"/>
            <a:ext cx="9285888" cy="18263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959" y="4427671"/>
            <a:ext cx="9285889" cy="1781259"/>
          </a:xfrm>
          <a:prstGeom prst="rect">
            <a:avLst/>
          </a:prstGeom>
        </p:spPr>
      </p:pic>
      <p:sp>
        <p:nvSpPr>
          <p:cNvPr id="17" name="Rounded Rectangular Callout 16"/>
          <p:cNvSpPr/>
          <p:nvPr/>
        </p:nvSpPr>
        <p:spPr>
          <a:xfrm>
            <a:off x="8580820" y="3090041"/>
            <a:ext cx="1888943" cy="306258"/>
          </a:xfrm>
          <a:prstGeom prst="wedgeRoundRectCallout">
            <a:avLst>
              <a:gd name="adj1" fmla="val -37925"/>
              <a:gd name="adj2" fmla="val 10979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Higher on weekends</a:t>
            </a:r>
            <a:endParaRPr lang="en-US" sz="1200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8274852" y="4540469"/>
            <a:ext cx="2020031" cy="281344"/>
          </a:xfrm>
          <a:prstGeom prst="wedgeRoundRectCallout">
            <a:avLst>
              <a:gd name="adj1" fmla="val -43204"/>
              <a:gd name="adj2" fmla="val 11313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On avg. price per item </a:t>
            </a:r>
            <a:r>
              <a:rPr lang="en-US" sz="1200" dirty="0" err="1" smtClean="0"/>
              <a:t>Rs</a:t>
            </a:r>
            <a:r>
              <a:rPr lang="en-US" sz="1200" dirty="0" smtClean="0"/>
              <a:t>. 150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4832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Price Change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Café Chain Analysis </a:t>
            </a:r>
          </a:p>
        </p:txBody>
      </p:sp>
    </p:spTree>
    <p:extLst>
      <p:ext uri="{BB962C8B-B14F-4D97-AF65-F5344CB8AC3E}">
        <p14:creationId xmlns:p14="http://schemas.microsoft.com/office/powerpoint/2010/main" val="1438296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47292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Price change effect chart of 46 items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292758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72455" y="30900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371690"/>
              </p:ext>
            </p:extLst>
          </p:nvPr>
        </p:nvGraphicFramePr>
        <p:xfrm>
          <a:off x="892763" y="1377818"/>
          <a:ext cx="3379692" cy="4817439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693438"/>
                <a:gridCol w="724558"/>
                <a:gridCol w="961696"/>
              </a:tblGrid>
              <a:tr h="321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Item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Price Change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Sales Volume Change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BUN MASKA &amp; CHAI              </a:t>
                      </a:r>
                      <a:endParaRPr lang="mr-IN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KHEEMA GHOTALA                </a:t>
                      </a:r>
                      <a:endParaRPr lang="mr-IN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solidFill>
                            <a:srgbClr val="00B050"/>
                          </a:solidFill>
                          <a:effectLst/>
                        </a:rPr>
                        <a:t>18</a:t>
                      </a:r>
                      <a:endParaRPr lang="fi-FI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MEZE PLATTER                  </a:t>
                      </a:r>
                      <a:endParaRPr lang="mr-IN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solidFill>
                            <a:srgbClr val="00B050"/>
                          </a:solidFill>
                          <a:effectLst/>
                        </a:rPr>
                        <a:t>36</a:t>
                      </a:r>
                      <a:endParaRPr lang="cs-CZ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25</a:t>
                      </a:r>
                      <a:endParaRPr lang="is-I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321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RED BULL ENERGY DRINK   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00B050"/>
                          </a:solidFill>
                          <a:effectLst/>
                        </a:rPr>
                        <a:t>20</a:t>
                      </a:r>
                      <a:endParaRPr lang="is-I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KF DRAUGHT (1LTR)             </a:t>
                      </a:r>
                      <a:endParaRPr lang="mr-IN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00B050"/>
                          </a:solidFill>
                          <a:effectLst/>
                        </a:rPr>
                        <a:t>22</a:t>
                      </a:r>
                      <a:endParaRPr lang="is-I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solidFill>
                            <a:srgbClr val="00B050"/>
                          </a:solidFill>
                          <a:effectLst/>
                        </a:rPr>
                        <a:t>11</a:t>
                      </a:r>
                      <a:endParaRPr lang="cs-CZ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321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AL SIKANDARI HOOKAH SINGLE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solidFill>
                            <a:srgbClr val="00B050"/>
                          </a:solidFill>
                          <a:effectLst/>
                        </a:rPr>
                        <a:t>18</a:t>
                      </a:r>
                      <a:endParaRPr lang="fi-FI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00B050"/>
                          </a:solidFill>
                          <a:effectLst/>
                        </a:rPr>
                        <a:t>13</a:t>
                      </a:r>
                      <a:endParaRPr lang="is-I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APPLE FLAVOUR SINGLE    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solidFill>
                            <a:srgbClr val="00B050"/>
                          </a:solidFill>
                          <a:effectLst/>
                        </a:rPr>
                        <a:t>11</a:t>
                      </a:r>
                      <a:endParaRPr lang="cs-CZ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CALCUTTA MINT                 </a:t>
                      </a:r>
                      <a:endParaRPr lang="mr-IN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00B050"/>
                          </a:solidFill>
                          <a:effectLst/>
                        </a:rPr>
                        <a:t>28</a:t>
                      </a:r>
                      <a:endParaRPr lang="is-I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00B050"/>
                          </a:solidFill>
                          <a:effectLst/>
                        </a:rPr>
                        <a:t>62</a:t>
                      </a:r>
                      <a:endParaRPr lang="is-I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JUICE HOOKAH SINGLE     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18</a:t>
                      </a:r>
                      <a:endParaRPr lang="fi-FI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90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MINT FLAVOUR SINGLE     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11</a:t>
                      </a:r>
                      <a:endParaRPr lang="cs-CZ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13</a:t>
                      </a:r>
                      <a:endParaRPr lang="is-I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321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MISCHIEF HOOKAH SINGLE  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00B050"/>
                          </a:solidFill>
                          <a:effectLst/>
                        </a:rPr>
                        <a:t>22</a:t>
                      </a:r>
                      <a:endParaRPr lang="is-I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62</a:t>
                      </a:r>
                      <a:endParaRPr lang="is-I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RABAT HOOKAH SINGLE     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solidFill>
                            <a:srgbClr val="00B050"/>
                          </a:solidFill>
                          <a:effectLst/>
                        </a:rPr>
                        <a:t>18</a:t>
                      </a:r>
                      <a:endParaRPr lang="fi-FI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84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321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LINDT CHOCOLATE SHAKE   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00B050"/>
                          </a:solidFill>
                          <a:effectLst/>
                        </a:rPr>
                        <a:t>-20</a:t>
                      </a:r>
                      <a:endParaRPr lang="mr-IN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13</a:t>
                      </a:r>
                      <a:endParaRPr lang="is-I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MT. BROWNIE                   </a:t>
                      </a:r>
                      <a:endParaRPr lang="mr-IN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00B050"/>
                          </a:solidFill>
                          <a:effectLst/>
                        </a:rPr>
                        <a:t>-11</a:t>
                      </a:r>
                      <a:endParaRPr lang="mr-IN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34</a:t>
                      </a:r>
                      <a:endParaRPr lang="ru-RU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321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COLUMBIAN SUPREMO  (REG)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00B050"/>
                          </a:solidFill>
                          <a:effectLst/>
                        </a:rPr>
                        <a:t>-17</a:t>
                      </a:r>
                      <a:endParaRPr lang="mr-IN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47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LINDT HOT CHOCOLATE     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00B050"/>
                          </a:solidFill>
                          <a:effectLst/>
                        </a:rPr>
                        <a:t>-23</a:t>
                      </a:r>
                      <a:endParaRPr lang="mr-IN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321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COLUMBIAN SUPREMO (AULAIT)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-15</a:t>
                      </a:r>
                      <a:endParaRPr lang="mr-IN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27</a:t>
                      </a:r>
                      <a:endParaRPr lang="is-I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406200"/>
              </p:ext>
            </p:extLst>
          </p:nvPr>
        </p:nvGraphicFramePr>
        <p:xfrm>
          <a:off x="4467790" y="1387344"/>
          <a:ext cx="3121293" cy="4827408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362619"/>
                <a:gridCol w="607429"/>
                <a:gridCol w="1151245"/>
              </a:tblGrid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Item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Price Change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Sales Volume Change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BAILEYS IRISH SHAKE     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-12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CHEESE CAKE OF THE WEEK 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FF0000"/>
                          </a:solidFill>
                          <a:effectLst/>
                        </a:rPr>
                        <a:t>52</a:t>
                      </a:r>
                      <a:endParaRPr lang="is-I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-38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JR.CHL AVALANCHE              </a:t>
                      </a:r>
                      <a:endParaRPr lang="mr-IN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-50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CAFFE LATTE                   </a:t>
                      </a:r>
                      <a:endParaRPr lang="mr-IN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-7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CAPPUCCINO                    </a:t>
                      </a:r>
                      <a:endParaRPr lang="mr-IN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-22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ESPRESSO                      </a:t>
                      </a:r>
                      <a:endParaRPr lang="mr-IN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FF0000"/>
                          </a:solidFill>
                          <a:effectLst/>
                        </a:rPr>
                        <a:t>25</a:t>
                      </a:r>
                      <a:endParaRPr lang="is-I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-27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GREAT LAKES FLOAT W VANILLA   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FF0000"/>
                          </a:solidFill>
                          <a:effectLst/>
                        </a:rPr>
                        <a:t>20</a:t>
                      </a:r>
                      <a:endParaRPr lang="is-I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-3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GREAT LAKES FLOATS W CHOC     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FF0000"/>
                          </a:solidFill>
                          <a:effectLst/>
                        </a:rPr>
                        <a:t>20</a:t>
                      </a:r>
                      <a:endParaRPr lang="is-I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-31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MASALA CHAI CUTTING     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FF0000"/>
                          </a:solidFill>
                          <a:effectLst/>
                        </a:rPr>
                        <a:t>25</a:t>
                      </a:r>
                      <a:endParaRPr lang="is-I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-14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MIAMI MELONS                  </a:t>
                      </a:r>
                      <a:endParaRPr lang="mr-IN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is-I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-19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THE CHOCO LATTE               </a:t>
                      </a:r>
                      <a:endParaRPr lang="mr-IN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-16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ULTIMATE HOT CHOCOLATE  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-3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HOEGAARDEN MUG (1 LITRE)      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18</a:t>
                      </a:r>
                      <a:endParaRPr lang="fi-FI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-62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TUBORG                        </a:t>
                      </a:r>
                      <a:endParaRPr lang="mr-IN" sz="1100" b="1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-38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GREEN APPLE FLAVOUR SINGLE    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lang="cs-CZ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-20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N R G  HOOKAH                 </a:t>
                      </a:r>
                      <a:endParaRPr lang="mr-IN" sz="1100" b="1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-12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NIRVANA HOOKAH SINGLE         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FF0000"/>
                          </a:solidFill>
                          <a:effectLst/>
                        </a:rPr>
                        <a:t>22</a:t>
                      </a:r>
                      <a:endParaRPr lang="is-I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-7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969377"/>
              </p:ext>
            </p:extLst>
          </p:nvPr>
        </p:nvGraphicFramePr>
        <p:xfrm>
          <a:off x="7788879" y="1384879"/>
          <a:ext cx="3429184" cy="1722252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714592"/>
                <a:gridCol w="659458"/>
                <a:gridCol w="1055134"/>
              </a:tblGrid>
              <a:tr h="315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Item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Price Change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Sales Volume Change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</a:tr>
              <a:tr h="179103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SAMBUCA                       </a:t>
                      </a:r>
                      <a:endParaRPr lang="mr-IN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28</a:t>
                      </a:r>
                      <a:endParaRPr lang="is-I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-50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</a:tr>
              <a:tr h="179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SILVER APPLE SINGLE           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22</a:t>
                      </a:r>
                      <a:endParaRPr lang="is-I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-15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79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THE  CHAMPAGNE SHEESHA  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-30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79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WHITE WINE SHEESHA      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-30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79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GRILLED CHICKEN SAUSAGES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-25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-44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79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MAGGI NDLTHAI STYLE           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-11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-37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88879" y="3326524"/>
            <a:ext cx="362535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17 out of 46 shown items shows positive response across categories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Tobacco/Hookah price increase mostly has positive or neutral response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Most Beverage item’s sale has been decreased post price increase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endParaRPr lang="en-US" dirty="0" smtClean="0"/>
          </a:p>
          <a:p>
            <a:pPr algn="r"/>
            <a:r>
              <a:rPr lang="en-US" sz="1200" dirty="0" smtClean="0"/>
              <a:t>price change </a:t>
            </a:r>
            <a:r>
              <a:rPr lang="en-US" sz="1200" dirty="0" err="1" smtClean="0"/>
              <a:t>w.e.f</a:t>
            </a:r>
            <a:r>
              <a:rPr lang="en-US" sz="1200" dirty="0" smtClean="0"/>
              <a:t>. 7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Jan 2011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5774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47292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Price Change effect plot of 46 items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292758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72455" y="30900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883" y="1300660"/>
            <a:ext cx="7895607" cy="465870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883" y="1300660"/>
            <a:ext cx="8033933" cy="4642062"/>
          </a:xfrm>
          <a:prstGeom prst="rect">
            <a:avLst/>
          </a:prstGeom>
        </p:spPr>
      </p:pic>
      <p:sp>
        <p:nvSpPr>
          <p:cNvPr id="26" name="Rounded Rectangular Callout 25"/>
          <p:cNvSpPr/>
          <p:nvPr/>
        </p:nvSpPr>
        <p:spPr>
          <a:xfrm>
            <a:off x="5151528" y="5837764"/>
            <a:ext cx="1888943" cy="247714"/>
          </a:xfrm>
          <a:prstGeom prst="wedgeRoundRectCallout">
            <a:avLst>
              <a:gd name="adj1" fmla="val -22067"/>
              <a:gd name="adj2" fmla="val 4287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% Price Change</a:t>
            </a:r>
            <a:endParaRPr lang="en-US" sz="1200" dirty="0"/>
          </a:p>
        </p:txBody>
      </p:sp>
      <p:sp>
        <p:nvSpPr>
          <p:cNvPr id="27" name="Rounded Rectangular Callout 26"/>
          <p:cNvSpPr/>
          <p:nvPr/>
        </p:nvSpPr>
        <p:spPr>
          <a:xfrm rot="16200000">
            <a:off x="1236416" y="3662128"/>
            <a:ext cx="1888943" cy="247714"/>
          </a:xfrm>
          <a:prstGeom prst="wedgeRoundRectCallout">
            <a:avLst>
              <a:gd name="adj1" fmla="val -22067"/>
              <a:gd name="adj2" fmla="val 4287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% Sales Volume change</a:t>
            </a:r>
            <a:endParaRPr lang="en-US" sz="1200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3357284" y="5061909"/>
            <a:ext cx="1888943" cy="247714"/>
          </a:xfrm>
          <a:prstGeom prst="wedgeRoundRectCallout">
            <a:avLst>
              <a:gd name="adj1" fmla="val -22067"/>
              <a:gd name="adj2" fmla="val 42874"/>
              <a:gd name="adj3" fmla="val 16667"/>
            </a:avLst>
          </a:prstGeom>
          <a:gradFill>
            <a:gsLst>
              <a:gs pos="100000">
                <a:schemeClr val="accent3">
                  <a:lumMod val="40000"/>
                  <a:lumOff val="60000"/>
                </a:schemeClr>
              </a:gs>
              <a:gs pos="100000">
                <a:schemeClr val="accent5">
                  <a:tint val="82000"/>
                </a:schemeClr>
              </a:gs>
            </a:gsLst>
          </a:gra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Price decrease, Sale decrease</a:t>
            </a:r>
            <a:endParaRPr lang="en-US" sz="1200" dirty="0"/>
          </a:p>
        </p:txBody>
      </p:sp>
      <p:sp>
        <p:nvSpPr>
          <p:cNvPr id="29" name="Rounded Rectangular Callout 28"/>
          <p:cNvSpPr/>
          <p:nvPr/>
        </p:nvSpPr>
        <p:spPr>
          <a:xfrm>
            <a:off x="3357284" y="2290511"/>
            <a:ext cx="1888943" cy="247714"/>
          </a:xfrm>
          <a:prstGeom prst="wedgeRoundRectCallout">
            <a:avLst>
              <a:gd name="adj1" fmla="val -22067"/>
              <a:gd name="adj2" fmla="val 42874"/>
              <a:gd name="adj3" fmla="val 16667"/>
            </a:avLst>
          </a:prstGeom>
          <a:gradFill>
            <a:gsLst>
              <a:gs pos="100000">
                <a:schemeClr val="accent3">
                  <a:lumMod val="40000"/>
                  <a:lumOff val="60000"/>
                </a:schemeClr>
              </a:gs>
              <a:gs pos="100000">
                <a:schemeClr val="accent5">
                  <a:tint val="82000"/>
                </a:schemeClr>
              </a:gs>
            </a:gsLst>
          </a:gra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Price increase, Sale decrease</a:t>
            </a:r>
            <a:endParaRPr lang="en-US" sz="1200" dirty="0"/>
          </a:p>
        </p:txBody>
      </p:sp>
      <p:sp>
        <p:nvSpPr>
          <p:cNvPr id="30" name="Rounded Rectangular Callout 29"/>
          <p:cNvSpPr/>
          <p:nvPr/>
        </p:nvSpPr>
        <p:spPr>
          <a:xfrm>
            <a:off x="7124689" y="5061909"/>
            <a:ext cx="1888943" cy="247714"/>
          </a:xfrm>
          <a:prstGeom prst="wedgeRoundRectCallout">
            <a:avLst>
              <a:gd name="adj1" fmla="val -22067"/>
              <a:gd name="adj2" fmla="val 42874"/>
              <a:gd name="adj3" fmla="val 16667"/>
            </a:avLst>
          </a:prstGeom>
          <a:gradFill>
            <a:gsLst>
              <a:gs pos="100000">
                <a:schemeClr val="accent3">
                  <a:lumMod val="40000"/>
                  <a:lumOff val="60000"/>
                </a:schemeClr>
              </a:gs>
              <a:gs pos="100000">
                <a:schemeClr val="accent5">
                  <a:tint val="82000"/>
                </a:schemeClr>
              </a:gs>
            </a:gsLst>
          </a:gra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Price decrease, Sale increase</a:t>
            </a:r>
            <a:endParaRPr lang="en-US" sz="12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7124689" y="2288032"/>
            <a:ext cx="1888943" cy="247714"/>
          </a:xfrm>
          <a:prstGeom prst="wedgeRoundRectCallout">
            <a:avLst>
              <a:gd name="adj1" fmla="val -22067"/>
              <a:gd name="adj2" fmla="val 42874"/>
              <a:gd name="adj3" fmla="val 16667"/>
            </a:avLst>
          </a:prstGeom>
          <a:gradFill>
            <a:gsLst>
              <a:gs pos="100000">
                <a:schemeClr val="accent3">
                  <a:lumMod val="40000"/>
                  <a:lumOff val="60000"/>
                </a:schemeClr>
              </a:gs>
              <a:gs pos="100000">
                <a:schemeClr val="accent5">
                  <a:tint val="82000"/>
                </a:schemeClr>
              </a:gs>
            </a:gsLst>
          </a:gra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Price increase, Sale increase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21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Menu delisting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Café Chain Analysis </a:t>
            </a:r>
          </a:p>
        </p:txBody>
      </p:sp>
    </p:spTree>
    <p:extLst>
      <p:ext uri="{BB962C8B-B14F-4D97-AF65-F5344CB8AC3E}">
        <p14:creationId xmlns:p14="http://schemas.microsoft.com/office/powerpoint/2010/main" val="102720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141888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Lowest selling items can be removed from menu </a:t>
            </a:r>
            <a:r>
              <a:rPr lang="mr-IN" sz="3200" dirty="0" smtClean="0"/>
              <a:t>–</a:t>
            </a:r>
            <a:r>
              <a:rPr lang="en-US" sz="3200" dirty="0" smtClean="0"/>
              <a:t> 1/2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292758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72455" y="30900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028" y="1740782"/>
            <a:ext cx="5943600" cy="32884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267" y="1772745"/>
            <a:ext cx="59436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141888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/>
              <a:t>Lowest selling items can be removed from menu </a:t>
            </a:r>
            <a:r>
              <a:rPr lang="mr-IN" sz="3200" dirty="0"/>
              <a:t>–</a:t>
            </a:r>
            <a:r>
              <a:rPr lang="en-US" sz="3200" dirty="0"/>
              <a:t> </a:t>
            </a:r>
            <a:r>
              <a:rPr lang="en-US" sz="3200" dirty="0" smtClean="0"/>
              <a:t>2/2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292758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72455" y="30900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575" y="1728289"/>
            <a:ext cx="5943600" cy="3086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079" y="1722162"/>
            <a:ext cx="5943600" cy="322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8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Mix m</a:t>
            </a:r>
            <a:r>
              <a:rPr lang="en-US" sz="3600" dirty="0" smtClean="0"/>
              <a:t>enu </a:t>
            </a:r>
            <a:r>
              <a:rPr lang="en-US" sz="3600" dirty="0"/>
              <a:t>analysis and Combo </a:t>
            </a:r>
            <a:r>
              <a:rPr lang="en-US" sz="3600" dirty="0" smtClean="0"/>
              <a:t>offer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Café Chain Analysis </a:t>
            </a:r>
          </a:p>
        </p:txBody>
      </p:sp>
    </p:spTree>
    <p:extLst>
      <p:ext uri="{BB962C8B-B14F-4D97-AF65-F5344CB8AC3E}">
        <p14:creationId xmlns:p14="http://schemas.microsoft.com/office/powerpoint/2010/main" val="157483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Objective</a:t>
            </a:r>
          </a:p>
          <a:p>
            <a:r>
              <a:rPr lang="en-US" dirty="0" smtClean="0"/>
              <a:t>Executive Summary and key findings</a:t>
            </a:r>
          </a:p>
          <a:p>
            <a:r>
              <a:rPr lang="en-US" dirty="0"/>
              <a:t>E</a:t>
            </a:r>
            <a:r>
              <a:rPr lang="en-US" dirty="0" smtClean="0"/>
              <a:t>xploratory analysis</a:t>
            </a:r>
          </a:p>
          <a:p>
            <a:r>
              <a:rPr lang="en-US" dirty="0" smtClean="0"/>
              <a:t>Price Change analysis</a:t>
            </a:r>
          </a:p>
          <a:p>
            <a:r>
              <a:rPr lang="en-US" dirty="0"/>
              <a:t>Menu </a:t>
            </a:r>
            <a:r>
              <a:rPr lang="en-US" dirty="0" smtClean="0"/>
              <a:t>delisting</a:t>
            </a:r>
            <a:endParaRPr lang="en-US" b="1" dirty="0" smtClean="0"/>
          </a:p>
          <a:p>
            <a:r>
              <a:rPr lang="en-US" dirty="0" smtClean="0"/>
              <a:t>Mix menu analysis and Combo offer</a:t>
            </a:r>
          </a:p>
          <a:p>
            <a:r>
              <a:rPr lang="en-US" dirty="0"/>
              <a:t>Conclusion/Recommendation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4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Offer combo delights and generate more revenue - 1/2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513471"/>
            <a:ext cx="10562896" cy="4382826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b="1" dirty="0" smtClean="0"/>
              <a:t>Tobacco </a:t>
            </a:r>
            <a:r>
              <a:rPr lang="en-US" b="1" dirty="0"/>
              <a:t>+ Food </a:t>
            </a:r>
            <a:r>
              <a:rPr lang="en-US" b="1" dirty="0" smtClean="0"/>
              <a:t>combo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2" y="2057623"/>
            <a:ext cx="5943600" cy="3759853"/>
          </a:xfrm>
          <a:prstGeom prst="rect">
            <a:avLst/>
          </a:prstGeom>
        </p:spPr>
      </p:pic>
      <p:sp>
        <p:nvSpPr>
          <p:cNvPr id="9" name="Cloud Callout 8"/>
          <p:cNvSpPr/>
          <p:nvPr/>
        </p:nvSpPr>
        <p:spPr>
          <a:xfrm>
            <a:off x="8739353" y="1773836"/>
            <a:ext cx="1765738" cy="1623848"/>
          </a:xfrm>
          <a:prstGeom prst="cloudCallout">
            <a:avLst>
              <a:gd name="adj1" fmla="val -78869"/>
              <a:gd name="adj2" fmla="val 78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10.5lacs </a:t>
            </a:r>
            <a:r>
              <a:rPr lang="mr-IN" dirty="0" smtClean="0"/>
              <a:t>–</a:t>
            </a:r>
            <a:r>
              <a:rPr lang="en-US" dirty="0" smtClean="0"/>
              <a:t> If 50% conversion</a:t>
            </a:r>
            <a:endParaRPr lang="en-US" dirty="0"/>
          </a:p>
        </p:txBody>
      </p:sp>
      <p:sp>
        <p:nvSpPr>
          <p:cNvPr id="10" name="Cloud Callout 9"/>
          <p:cNvSpPr/>
          <p:nvPr/>
        </p:nvSpPr>
        <p:spPr>
          <a:xfrm>
            <a:off x="1640930" y="1805376"/>
            <a:ext cx="1765738" cy="1623848"/>
          </a:xfrm>
          <a:prstGeom prst="cloudCallout">
            <a:avLst>
              <a:gd name="adj1" fmla="val 81846"/>
              <a:gd name="adj2" fmla="val 75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21lacs </a:t>
            </a:r>
            <a:r>
              <a:rPr lang="mr-IN" dirty="0" smtClean="0"/>
              <a:t>–</a:t>
            </a:r>
            <a:r>
              <a:rPr lang="en-US" dirty="0" smtClean="0"/>
              <a:t> If 100% conversion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8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06863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Offer combo delights and generate more revenue - 2/2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513471"/>
            <a:ext cx="10562896" cy="4382826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b="1" dirty="0" smtClean="0"/>
              <a:t>Food + Beverage combo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loud Callout 8"/>
          <p:cNvSpPr/>
          <p:nvPr/>
        </p:nvSpPr>
        <p:spPr>
          <a:xfrm>
            <a:off x="8739353" y="1773836"/>
            <a:ext cx="1765738" cy="1623848"/>
          </a:xfrm>
          <a:prstGeom prst="cloudCallout">
            <a:avLst>
              <a:gd name="adj1" fmla="val -78869"/>
              <a:gd name="adj2" fmla="val 78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8.9lacs </a:t>
            </a:r>
            <a:r>
              <a:rPr lang="mr-IN" dirty="0" smtClean="0"/>
              <a:t>–</a:t>
            </a:r>
            <a:r>
              <a:rPr lang="en-US" dirty="0" smtClean="0"/>
              <a:t> If 50% conversion</a:t>
            </a:r>
            <a:endParaRPr lang="en-US" dirty="0"/>
          </a:p>
        </p:txBody>
      </p:sp>
      <p:sp>
        <p:nvSpPr>
          <p:cNvPr id="10" name="Cloud Callout 9"/>
          <p:cNvSpPr/>
          <p:nvPr/>
        </p:nvSpPr>
        <p:spPr>
          <a:xfrm>
            <a:off x="1640930" y="1805376"/>
            <a:ext cx="1765738" cy="1623848"/>
          </a:xfrm>
          <a:prstGeom prst="cloudCallout">
            <a:avLst>
              <a:gd name="adj1" fmla="val 81846"/>
              <a:gd name="adj2" fmla="val 75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18lacs </a:t>
            </a:r>
            <a:r>
              <a:rPr lang="mr-IN" dirty="0" smtClean="0"/>
              <a:t>–</a:t>
            </a:r>
            <a:r>
              <a:rPr lang="en-US" dirty="0" smtClean="0"/>
              <a:t> If 100% conversion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285287"/>
              </p:ext>
            </p:extLst>
          </p:nvPr>
        </p:nvGraphicFramePr>
        <p:xfrm>
          <a:off x="4066312" y="2050467"/>
          <a:ext cx="4068817" cy="3734723"/>
        </p:xfrm>
        <a:graphic>
          <a:graphicData uri="http://schemas.openxmlformats.org/drawingml/2006/table">
            <a:tbl>
              <a:tblPr firstRow="1" firstCol="1" bandRow="1"/>
              <a:tblGrid>
                <a:gridCol w="3525625"/>
                <a:gridCol w="543192"/>
              </a:tblGrid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  <a:latin typeface="Times New Roman" charset="0"/>
                          <a:ea typeface="Calibri" charset="0"/>
                        </a:rPr>
                        <a:t>Total bills in a years data</a:t>
                      </a:r>
                      <a:endParaRPr lang="en-GB" sz="12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69982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1559">
                <a:tc>
                  <a:txBody>
                    <a:bodyPr/>
                    <a:lstStyle/>
                    <a:p>
                      <a:endParaRPr lang="en-GB" sz="1200" dirty="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Food 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No. of bills with Food item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charset="0"/>
                          <a:ea typeface="Calibri" charset="0"/>
                        </a:rPr>
                        <a:t>32422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Beverage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No. of Bills with Food &amp; Beverage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charset="0"/>
                          <a:ea typeface="Calibri" charset="0"/>
                        </a:rPr>
                        <a:t>15774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No. of bills -food without beverage 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charset="0"/>
                          <a:ea typeface="Calibri" charset="0"/>
                        </a:rPr>
                        <a:t>16648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1559">
                <a:tc>
                  <a:txBody>
                    <a:bodyPr/>
                    <a:lstStyle/>
                    <a:p>
                      <a:endParaRPr lang="en-GB" sz="1200" dirty="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Most bought beverage - Great lakes shake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charset="0"/>
                          <a:ea typeface="Calibri" charset="0"/>
                        </a:rPr>
                        <a:t>5914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price per shake 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charset="0"/>
                          <a:ea typeface="Calibri" charset="0"/>
                        </a:rPr>
                        <a:t>135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11559"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Discount if bought with food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charset="0"/>
                          <a:ea typeface="Calibri" charset="0"/>
                        </a:rPr>
                        <a:t>20%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11559"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61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Max beverage quantity allowed in a given combo/per bill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charset="0"/>
                          <a:ea typeface="Calibri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317703"/>
            <a:ext cx="9601200" cy="1576552"/>
          </a:xfrm>
        </p:spPr>
        <p:txBody>
          <a:bodyPr/>
          <a:lstStyle/>
          <a:p>
            <a:r>
              <a:rPr lang="en-US" dirty="0"/>
              <a:t>Conclusion/Recommendation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801559"/>
            <a:ext cx="10562896" cy="4382826"/>
          </a:xfrm>
        </p:spPr>
        <p:txBody>
          <a:bodyPr>
            <a:normAutofit/>
          </a:bodyPr>
          <a:lstStyle/>
          <a:p>
            <a:r>
              <a:rPr lang="en-US" b="1" dirty="0"/>
              <a:t>39.9 % of total transaction </a:t>
            </a:r>
            <a:r>
              <a:rPr lang="en-US" dirty="0"/>
              <a:t>is solo trips and </a:t>
            </a:r>
            <a:r>
              <a:rPr lang="en-US" b="1" dirty="0"/>
              <a:t>mostly Tobacco</a:t>
            </a:r>
            <a:r>
              <a:rPr lang="en-US" dirty="0"/>
              <a:t> which is </a:t>
            </a:r>
            <a:r>
              <a:rPr lang="en-US" b="1" dirty="0"/>
              <a:t>alarming</a:t>
            </a:r>
            <a:r>
              <a:rPr lang="en-US" dirty="0"/>
              <a:t>.</a:t>
            </a:r>
          </a:p>
          <a:p>
            <a:r>
              <a:rPr lang="en-US" dirty="0"/>
              <a:t>Introduction of Combo offers will be game changer to move traffic towards food and Beverage and not only tobacco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Café needs to </a:t>
            </a:r>
            <a:r>
              <a:rPr lang="en-US" b="1" dirty="0" smtClean="0"/>
              <a:t>review</a:t>
            </a:r>
            <a:r>
              <a:rPr lang="en-US" dirty="0" smtClean="0"/>
              <a:t> their </a:t>
            </a:r>
            <a:r>
              <a:rPr lang="en-US" b="1" dirty="0" smtClean="0"/>
              <a:t>price change strategy </a:t>
            </a:r>
            <a:r>
              <a:rPr lang="en-US" dirty="0" smtClean="0"/>
              <a:t>for non tobacco items.</a:t>
            </a:r>
          </a:p>
          <a:p>
            <a:r>
              <a:rPr lang="en-US" dirty="0" smtClean="0"/>
              <a:t>Café can </a:t>
            </a:r>
            <a:r>
              <a:rPr lang="en-US" b="1" dirty="0" smtClean="0"/>
              <a:t>save resourcing fees/salary</a:t>
            </a:r>
            <a:r>
              <a:rPr lang="en-US" dirty="0" smtClean="0"/>
              <a:t> by changing Café opening hours as per day analysis</a:t>
            </a:r>
          </a:p>
          <a:p>
            <a:r>
              <a:rPr lang="en-US" dirty="0" smtClean="0"/>
              <a:t>There are many </a:t>
            </a:r>
            <a:r>
              <a:rPr lang="en-US" b="1" dirty="0" smtClean="0"/>
              <a:t>menu items </a:t>
            </a:r>
            <a:r>
              <a:rPr lang="en-US" dirty="0" smtClean="0"/>
              <a:t>hardly called and needs </a:t>
            </a:r>
            <a:r>
              <a:rPr lang="en-US" b="1" dirty="0" smtClean="0"/>
              <a:t>to be delisted</a:t>
            </a:r>
            <a:r>
              <a:rPr lang="en-US" dirty="0" smtClean="0"/>
              <a:t> to save preparation cost and time.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9661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90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Conclusion/Recommendation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To promote café as food joint too </a:t>
            </a:r>
            <a:r>
              <a:rPr lang="en-US" dirty="0" smtClean="0"/>
              <a:t>- Offer discounts for higher spent on food items group discounts, corporate discounts etc.</a:t>
            </a:r>
          </a:p>
          <a:p>
            <a:r>
              <a:rPr lang="en-US" dirty="0"/>
              <a:t>lastly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b="1" dirty="0"/>
              <a:t>To implement loyalty program </a:t>
            </a:r>
            <a:r>
              <a:rPr lang="en-US" dirty="0" smtClean="0"/>
              <a:t>more effectively</a:t>
            </a:r>
            <a:r>
              <a:rPr lang="en-US" dirty="0"/>
              <a:t>, café needs to </a:t>
            </a:r>
            <a:r>
              <a:rPr lang="en-US" b="1" dirty="0"/>
              <a:t>start collecting customer details.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7820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owner of the restaurant wants to use his POS (point of sale) data to come up with a set of recommendations that can help </a:t>
            </a:r>
            <a:r>
              <a:rPr lang="en-US" dirty="0" smtClean="0"/>
              <a:t>his Café </a:t>
            </a:r>
            <a:r>
              <a:rPr lang="en-US" dirty="0"/>
              <a:t>Chain increase </a:t>
            </a:r>
            <a:r>
              <a:rPr lang="en-US" dirty="0" smtClean="0"/>
              <a:t>their </a:t>
            </a:r>
            <a:r>
              <a:rPr lang="en-US" dirty="0"/>
              <a:t>revenues </a:t>
            </a:r>
            <a:r>
              <a:rPr lang="en-US" dirty="0" smtClean="0"/>
              <a:t>and launch </a:t>
            </a:r>
            <a:r>
              <a:rPr lang="en-US" dirty="0"/>
              <a:t>loyalty </a:t>
            </a:r>
            <a:r>
              <a:rPr lang="en-US" dirty="0" smtClean="0"/>
              <a:t>program for customers. </a:t>
            </a:r>
            <a:r>
              <a:rPr lang="en-US" dirty="0"/>
              <a:t>We do not have customer level information and </a:t>
            </a:r>
            <a:r>
              <a:rPr lang="en-US" dirty="0" smtClean="0"/>
              <a:t>have </a:t>
            </a:r>
            <a:r>
              <a:rPr lang="en-US" dirty="0"/>
              <a:t>only POS data for one of </a:t>
            </a:r>
            <a:r>
              <a:rPr lang="en-US" dirty="0" smtClean="0"/>
              <a:t>the chains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22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Executive Summary and key findings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Café Chain Analysis </a:t>
            </a:r>
          </a:p>
        </p:txBody>
      </p:sp>
    </p:spTree>
    <p:extLst>
      <p:ext uri="{BB962C8B-B14F-4D97-AF65-F5344CB8AC3E}">
        <p14:creationId xmlns:p14="http://schemas.microsoft.com/office/powerpoint/2010/main" val="110271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/>
          <a:lstStyle/>
          <a:p>
            <a:r>
              <a:rPr lang="en-US" dirty="0"/>
              <a:t>Executive Summary and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4043" y="1718429"/>
            <a:ext cx="10673255" cy="4382826"/>
          </a:xfrm>
        </p:spPr>
        <p:txBody>
          <a:bodyPr>
            <a:normAutofit/>
          </a:bodyPr>
          <a:lstStyle/>
          <a:p>
            <a:r>
              <a:rPr lang="en-US" sz="2200" b="1" dirty="0"/>
              <a:t>One-year data:</a:t>
            </a:r>
            <a:r>
              <a:rPr lang="en-US" sz="2200" dirty="0"/>
              <a:t> Analysis is performed on single financial year data starting 1</a:t>
            </a:r>
            <a:r>
              <a:rPr lang="en-US" sz="2200" baseline="30000" dirty="0"/>
              <a:t>st</a:t>
            </a:r>
            <a:r>
              <a:rPr lang="en-US" sz="2200" dirty="0"/>
              <a:t> Apr 2010 to 31</a:t>
            </a:r>
            <a:r>
              <a:rPr lang="en-US" sz="2200" baseline="30000" dirty="0"/>
              <a:t>st</a:t>
            </a:r>
            <a:r>
              <a:rPr lang="en-US" sz="2200" dirty="0"/>
              <a:t> Mar 2011 for the Café Chain</a:t>
            </a:r>
            <a:r>
              <a:rPr lang="en-US" sz="2200" dirty="0" smtClean="0"/>
              <a:t>.</a:t>
            </a:r>
            <a:endParaRPr lang="en-GB" sz="2200" dirty="0"/>
          </a:p>
          <a:p>
            <a:r>
              <a:rPr lang="en-US" sz="2200" b="1" dirty="0"/>
              <a:t>No Significant trend/seasonality visible</a:t>
            </a:r>
            <a:r>
              <a:rPr lang="en-US" sz="2200" dirty="0"/>
              <a:t>- analyzing monthly/weekly level data, constant variation is prominent. Saturdays has more sale compared to other days of week (On avg. 20% more </a:t>
            </a:r>
            <a:r>
              <a:rPr lang="en-US" sz="2200" dirty="0" smtClean="0"/>
              <a:t>sale on </a:t>
            </a:r>
            <a:r>
              <a:rPr lang="en-US" sz="2200" dirty="0"/>
              <a:t>Saturdays)</a:t>
            </a:r>
            <a:endParaRPr lang="en-GB" sz="2200" dirty="0"/>
          </a:p>
          <a:p>
            <a:r>
              <a:rPr lang="en-US" sz="2200" b="1" dirty="0"/>
              <a:t>Day of week and Hour of day analysis suggests</a:t>
            </a:r>
            <a:r>
              <a:rPr lang="en-US" sz="2200" dirty="0"/>
              <a:t> – Café opening hours can be changed from almost 24hrs to 16-17hrs (10AM to 2AM) with total sale compromise of just 0.2% Rs.55K p.a. Two shifts of 8hours each recommended (10AM to 6PM and 6PM to 2AM)</a:t>
            </a:r>
            <a:endParaRPr lang="en-GB" sz="2200" dirty="0"/>
          </a:p>
          <a:p>
            <a:pPr marL="0" indent="0">
              <a:buNone/>
            </a:pPr>
            <a:r>
              <a:rPr lang="en-US" sz="2200" dirty="0" smtClean="0"/>
              <a:t>	&gt; </a:t>
            </a:r>
            <a:r>
              <a:rPr lang="en-US" sz="2200" b="1" dirty="0" smtClean="0"/>
              <a:t>Late </a:t>
            </a:r>
            <a:r>
              <a:rPr lang="en-US" sz="2200" b="1" dirty="0"/>
              <a:t>afternoon to midnight till 2AM </a:t>
            </a:r>
            <a:r>
              <a:rPr lang="en-US" sz="2200" dirty="0"/>
              <a:t>sees </a:t>
            </a:r>
            <a:r>
              <a:rPr lang="en-US" sz="2200" b="1" dirty="0"/>
              <a:t>maximum </a:t>
            </a:r>
            <a:r>
              <a:rPr lang="en-US" sz="2200" b="1" dirty="0" smtClean="0"/>
              <a:t>sale </a:t>
            </a:r>
            <a:r>
              <a:rPr lang="en-US" sz="2200" dirty="0" smtClean="0"/>
              <a:t>(85</a:t>
            </a:r>
            <a:r>
              <a:rPr lang="en-US" sz="2200" dirty="0"/>
              <a:t>% of </a:t>
            </a:r>
            <a:r>
              <a:rPr lang="en-US" sz="2200" dirty="0" smtClean="0"/>
              <a:t>total revenue ) </a:t>
            </a:r>
            <a:r>
              <a:rPr lang="en-GB" sz="2200" dirty="0"/>
              <a:t>	</a:t>
            </a:r>
            <a:endParaRPr lang="en-GB" sz="2200" dirty="0" smtClean="0"/>
          </a:p>
          <a:p>
            <a:pPr marL="0" indent="0">
              <a:buNone/>
            </a:pPr>
            <a:r>
              <a:rPr lang="en-GB" sz="2200" dirty="0"/>
              <a:t>	</a:t>
            </a:r>
            <a:r>
              <a:rPr lang="en-GB" sz="2200" dirty="0" smtClean="0"/>
              <a:t>&gt; </a:t>
            </a:r>
            <a:r>
              <a:rPr lang="en-US" sz="2200" b="1" dirty="0" smtClean="0"/>
              <a:t>Almost 50%</a:t>
            </a:r>
            <a:r>
              <a:rPr lang="en-US" sz="2200" dirty="0" smtClean="0"/>
              <a:t> </a:t>
            </a:r>
            <a:r>
              <a:rPr lang="en-US" sz="2200" b="1" dirty="0" smtClean="0"/>
              <a:t>of total revenue</a:t>
            </a:r>
            <a:r>
              <a:rPr lang="en-US" sz="2200" dirty="0" smtClean="0"/>
              <a:t> is generated </a:t>
            </a:r>
            <a:r>
              <a:rPr lang="en-US" sz="2200" b="1" dirty="0" smtClean="0"/>
              <a:t>from</a:t>
            </a:r>
            <a:r>
              <a:rPr lang="en-US" sz="2200" dirty="0" smtClean="0"/>
              <a:t> </a:t>
            </a:r>
            <a:r>
              <a:rPr lang="en-US" sz="2200" b="1" dirty="0" smtClean="0"/>
              <a:t>tobacco(hookah) and</a:t>
            </a:r>
            <a:r>
              <a:rPr lang="en-US" sz="2200" dirty="0" smtClean="0"/>
              <a:t> </a:t>
            </a:r>
            <a:r>
              <a:rPr lang="en-US" sz="2200" b="1" dirty="0" smtClean="0"/>
              <a:t>liquor</a:t>
            </a:r>
            <a:r>
              <a:rPr lang="en-US" sz="2200" dirty="0" smtClean="0"/>
              <a:t> items. </a:t>
            </a:r>
            <a:endParaRPr lang="en-GB" sz="2200" dirty="0" smtClean="0"/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5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/>
          <a:lstStyle/>
          <a:p>
            <a:r>
              <a:rPr lang="en-US" dirty="0"/>
              <a:t>Executive Summary and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Price change effect</a:t>
            </a:r>
            <a:r>
              <a:rPr lang="en-US" dirty="0"/>
              <a:t> – there are mixed response by customers to </a:t>
            </a:r>
            <a:r>
              <a:rPr lang="en-US" b="1" dirty="0" smtClean="0"/>
              <a:t>7</a:t>
            </a:r>
            <a:r>
              <a:rPr lang="en-US" b="1" baseline="30000" dirty="0" smtClean="0"/>
              <a:t>th</a:t>
            </a:r>
            <a:r>
              <a:rPr lang="en-US" b="1" dirty="0" smtClean="0"/>
              <a:t> Jan </a:t>
            </a:r>
            <a:r>
              <a:rPr lang="en-US" b="1" dirty="0"/>
              <a:t>11</a:t>
            </a:r>
            <a:r>
              <a:rPr lang="en-US" dirty="0"/>
              <a:t> price </a:t>
            </a:r>
            <a:r>
              <a:rPr lang="en-US" dirty="0" smtClean="0"/>
              <a:t>changes</a:t>
            </a:r>
            <a:endParaRPr lang="en-GB" dirty="0"/>
          </a:p>
          <a:p>
            <a:pPr marL="0" lvl="0" indent="0">
              <a:buNone/>
            </a:pPr>
            <a:r>
              <a:rPr lang="en-US" b="1" dirty="0" smtClean="0"/>
              <a:t>	&gt; Sambuca </a:t>
            </a:r>
            <a:r>
              <a:rPr lang="en-US" b="1" dirty="0"/>
              <a:t>and Cappuccino</a:t>
            </a:r>
            <a:r>
              <a:rPr lang="en-US" dirty="0"/>
              <a:t> top selling items has shown </a:t>
            </a:r>
            <a:r>
              <a:rPr lang="en-US" b="1" dirty="0"/>
              <a:t>reduction in sale 50% </a:t>
            </a:r>
            <a:r>
              <a:rPr lang="en-US" b="1" dirty="0" smtClean="0"/>
              <a:t>	    and </a:t>
            </a:r>
            <a:r>
              <a:rPr lang="en-US" b="1" dirty="0"/>
              <a:t>22% </a:t>
            </a:r>
            <a:r>
              <a:rPr lang="en-US" dirty="0"/>
              <a:t>respectively </a:t>
            </a:r>
            <a:r>
              <a:rPr lang="en-US" dirty="0" smtClean="0"/>
              <a:t>post price increase.</a:t>
            </a:r>
            <a:endParaRPr lang="en-GB" dirty="0"/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dirty="0" smtClean="0"/>
              <a:t>&gt; Whereas</a:t>
            </a:r>
            <a:r>
              <a:rPr lang="en-US" dirty="0"/>
              <a:t>, for most price increase in Tobacco items (~75%) has turned in favor of </a:t>
            </a:r>
            <a:r>
              <a:rPr lang="en-US" dirty="0" smtClean="0"/>
              <a:t>	    café</a:t>
            </a:r>
            <a:r>
              <a:rPr lang="en-US" dirty="0"/>
              <a:t>. </a:t>
            </a:r>
            <a:endParaRPr lang="en-GB" dirty="0"/>
          </a:p>
          <a:p>
            <a:pPr lvl="0"/>
            <a:r>
              <a:rPr lang="en-US" b="1" dirty="0"/>
              <a:t>Trip Segmentation</a:t>
            </a:r>
            <a:r>
              <a:rPr lang="en-US" dirty="0"/>
              <a:t>- There are 39.39% of solo trips (one item per transaction) in a year and 54% of these solo transactions are from TOBACCO lovers</a:t>
            </a:r>
            <a:r>
              <a:rPr lang="en-US" dirty="0" smtClean="0"/>
              <a:t>. A strategic promotional initiative like combo offers can produce significant uplift to current revenue.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95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/>
          <a:lstStyle/>
          <a:p>
            <a:r>
              <a:rPr lang="en-US" dirty="0"/>
              <a:t>Executive Summary and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Combo offers</a:t>
            </a:r>
            <a:r>
              <a:rPr lang="en-US" dirty="0"/>
              <a:t> – TOBACCO, FOOD and BEVERAGES are most selling categories for café.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	&gt; At </a:t>
            </a:r>
            <a:r>
              <a:rPr lang="en-US" dirty="0"/>
              <a:t>present, café has few combos with Liquor and Tobacco categories but none </a:t>
            </a:r>
            <a:r>
              <a:rPr lang="en-US" dirty="0" smtClean="0"/>
              <a:t>	    with Tobacco + Food and Food + Beverages</a:t>
            </a:r>
            <a:r>
              <a:rPr lang="en-US" dirty="0"/>
              <a:t>.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We recommend – </a:t>
            </a:r>
            <a:endParaRPr lang="en-GB" dirty="0"/>
          </a:p>
          <a:p>
            <a:pPr marL="0" lvl="0" indent="0">
              <a:buNone/>
            </a:pPr>
            <a:r>
              <a:rPr lang="en-US" dirty="0" smtClean="0"/>
              <a:t>	&gt; By </a:t>
            </a:r>
            <a:r>
              <a:rPr lang="en-US" dirty="0"/>
              <a:t>Introducing </a:t>
            </a:r>
            <a:r>
              <a:rPr lang="en-US" b="1" dirty="0"/>
              <a:t>Tobacco + Food combo</a:t>
            </a:r>
            <a:r>
              <a:rPr lang="en-US" dirty="0"/>
              <a:t> yearly </a:t>
            </a:r>
            <a:r>
              <a:rPr lang="en-US" b="1" dirty="0"/>
              <a:t>revenue can be boosted </a:t>
            </a:r>
            <a:r>
              <a:rPr lang="en-US" b="1" dirty="0" smtClean="0"/>
              <a:t>by up 	    to </a:t>
            </a:r>
            <a:r>
              <a:rPr lang="en-US" b="1" dirty="0"/>
              <a:t>21lacs*</a:t>
            </a:r>
            <a:endParaRPr lang="en-GB" dirty="0"/>
          </a:p>
          <a:p>
            <a:pPr marL="0" lvl="0" indent="0">
              <a:buNone/>
            </a:pPr>
            <a:r>
              <a:rPr lang="en-US" dirty="0" smtClean="0"/>
              <a:t>	&gt; By </a:t>
            </a:r>
            <a:r>
              <a:rPr lang="en-US" dirty="0"/>
              <a:t>Introducing </a:t>
            </a:r>
            <a:r>
              <a:rPr lang="en-US" b="1" dirty="0"/>
              <a:t>Food + Beverage combo</a:t>
            </a:r>
            <a:r>
              <a:rPr lang="en-US" dirty="0"/>
              <a:t> yearly </a:t>
            </a:r>
            <a:r>
              <a:rPr lang="en-US" b="1" dirty="0"/>
              <a:t>revenue can be boosted </a:t>
            </a:r>
            <a:r>
              <a:rPr lang="en-US" b="1" dirty="0" smtClean="0"/>
              <a:t>by 	    up </a:t>
            </a:r>
            <a:r>
              <a:rPr lang="en-US" b="1" dirty="0"/>
              <a:t>to 18lacs*</a:t>
            </a:r>
            <a:endParaRPr lang="en-GB" dirty="0"/>
          </a:p>
          <a:p>
            <a:pPr marL="0" indent="0">
              <a:buNone/>
            </a:pPr>
            <a:r>
              <a:rPr lang="en-US" sz="1200" dirty="0" smtClean="0"/>
              <a:t>*see detailed analysis </a:t>
            </a:r>
            <a:r>
              <a:rPr lang="en-US" sz="1200" dirty="0"/>
              <a:t>on Mix menu analysis and Combo </a:t>
            </a:r>
            <a:r>
              <a:rPr lang="en-US" sz="1200" dirty="0" smtClean="0"/>
              <a:t>recommendation slide.</a:t>
            </a:r>
            <a:endParaRPr lang="en-US" sz="12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00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Café Chain Analysis </a:t>
            </a:r>
          </a:p>
        </p:txBody>
      </p:sp>
    </p:spTree>
    <p:extLst>
      <p:ext uri="{BB962C8B-B14F-4D97-AF65-F5344CB8AC3E}">
        <p14:creationId xmlns:p14="http://schemas.microsoft.com/office/powerpoint/2010/main" val="681928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Sales of Café throughout year looks evenly distributed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1574800"/>
            <a:ext cx="9285889" cy="40377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81959" y="5712793"/>
            <a:ext cx="92858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Yearly total :</a:t>
            </a:r>
            <a:r>
              <a:rPr lang="en-US" b="1" dirty="0" smtClean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smtClean="0">
                <a:ln w="9525">
                  <a:noFill/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Transactions: 69,982   </a:t>
            </a:r>
            <a:r>
              <a:rPr lang="en-US" b="1" dirty="0" smtClean="0">
                <a:ln w="9525">
                  <a:noFill/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Rev. w/o Tax: </a:t>
            </a:r>
            <a:r>
              <a:rPr lang="is-IS" b="1" dirty="0" smtClean="0">
                <a:ln w="9525">
                  <a:noFill/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2,56,70,570  </a:t>
            </a:r>
            <a:r>
              <a:rPr lang="is-IS" b="1" dirty="0" smtClean="0">
                <a:ln w="9525">
                  <a:noFill/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Item </a:t>
            </a:r>
            <a:r>
              <a:rPr lang="is-IS" b="1" dirty="0">
                <a:ln w="9525">
                  <a:noFill/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Sold: </a:t>
            </a:r>
            <a:r>
              <a:rPr lang="is-IS" b="1" dirty="0" smtClean="0">
                <a:ln w="9525">
                  <a:noFill/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1,63,519 </a:t>
            </a:r>
            <a:endParaRPr lang="en-US" b="1" dirty="0">
              <a:ln w="9525">
                <a:noFill/>
                <a:prstDash val="solid"/>
              </a:ln>
              <a:solidFill>
                <a:srgbClr val="92D05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8377851" y="1574800"/>
            <a:ext cx="2065282" cy="686119"/>
          </a:xfrm>
          <a:prstGeom prst="wedgeRoundRectCallout">
            <a:avLst>
              <a:gd name="adj1" fmla="val -57474"/>
              <a:gd name="adj2" fmla="val 7312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Effect of 31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ec new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2229</TotalTime>
  <Words>1005</Words>
  <Application>Microsoft Macintosh PowerPoint</Application>
  <PresentationFormat>Widescreen</PresentationFormat>
  <Paragraphs>238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Garamond</vt:lpstr>
      <vt:lpstr>Mangal</vt:lpstr>
      <vt:lpstr>Times New Roman</vt:lpstr>
      <vt:lpstr>Organic</vt:lpstr>
      <vt:lpstr>Café Chain Analysis </vt:lpstr>
      <vt:lpstr>INDEX</vt:lpstr>
      <vt:lpstr>Objective</vt:lpstr>
      <vt:lpstr>Executive Summary and key findings</vt:lpstr>
      <vt:lpstr>Executive Summary and key findings</vt:lpstr>
      <vt:lpstr>Executive Summary and key findings</vt:lpstr>
      <vt:lpstr>Executive Summary and key findings</vt:lpstr>
      <vt:lpstr>Exploratory Analysis</vt:lpstr>
      <vt:lpstr>Sales of Café throughout year looks evenly distributed</vt:lpstr>
      <vt:lpstr>Sales of Café throughout week looks evenly distributed</vt:lpstr>
      <vt:lpstr>Sales of Café throughout day shows variations</vt:lpstr>
      <vt:lpstr>Sales drilled down to per bill/transaction level</vt:lpstr>
      <vt:lpstr>Price Change Analysis</vt:lpstr>
      <vt:lpstr>Price change effect chart of 46 items</vt:lpstr>
      <vt:lpstr>Price Change effect plot of 46 items</vt:lpstr>
      <vt:lpstr>Menu delisting</vt:lpstr>
      <vt:lpstr>Lowest selling items can be removed from menu – 1/2</vt:lpstr>
      <vt:lpstr>Lowest selling items can be removed from menu – 2/2</vt:lpstr>
      <vt:lpstr>Mix menu analysis and Combo offer</vt:lpstr>
      <vt:lpstr>Offer combo delights and generate more revenue - 1/2</vt:lpstr>
      <vt:lpstr>Offer combo delights and generate more revenue - 2/2</vt:lpstr>
      <vt:lpstr>Conclusion/Recommendation</vt:lpstr>
      <vt:lpstr>Conclusion/Recommendation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 Group 7</dc:title>
  <dc:creator>Microsoft Office User</dc:creator>
  <cp:lastModifiedBy>Microsoft Office User</cp:lastModifiedBy>
  <cp:revision>142</cp:revision>
  <dcterms:created xsi:type="dcterms:W3CDTF">2017-07-09T05:07:13Z</dcterms:created>
  <dcterms:modified xsi:type="dcterms:W3CDTF">2017-10-08T10:47:34Z</dcterms:modified>
</cp:coreProperties>
</file>