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98" r:id="rId5"/>
    <p:sldId id="258" r:id="rId6"/>
    <p:sldId id="289" r:id="rId7"/>
    <p:sldId id="297" r:id="rId8"/>
    <p:sldId id="326" r:id="rId9"/>
    <p:sldId id="291" r:id="rId10"/>
    <p:sldId id="295" r:id="rId11"/>
    <p:sldId id="296" r:id="rId12"/>
    <p:sldId id="320" r:id="rId13"/>
    <p:sldId id="321" r:id="rId14"/>
    <p:sldId id="325" r:id="rId15"/>
    <p:sldId id="324" r:id="rId16"/>
    <p:sldId id="322" r:id="rId17"/>
    <p:sldId id="323" r:id="rId18"/>
    <p:sldId id="311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52C542-EF8E-5547-A01E-C2240DED3458}">
          <p14:sldIdLst>
            <p14:sldId id="256"/>
            <p14:sldId id="266"/>
            <p14:sldId id="257"/>
            <p14:sldId id="298"/>
            <p14:sldId id="258"/>
            <p14:sldId id="289"/>
            <p14:sldId id="297"/>
            <p14:sldId id="326"/>
            <p14:sldId id="291"/>
            <p14:sldId id="295"/>
            <p14:sldId id="296"/>
            <p14:sldId id="320"/>
            <p14:sldId id="321"/>
            <p14:sldId id="325"/>
            <p14:sldId id="324"/>
            <p14:sldId id="322"/>
            <p14:sldId id="323"/>
            <p14:sldId id="311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Coffee Shop</a:t>
            </a:r>
            <a:r>
              <a:rPr lang="en-US" dirty="0" smtClean="0"/>
              <a:t> </a:t>
            </a:r>
            <a:r>
              <a:rPr lang="en-US" dirty="0" smtClean="0"/>
              <a:t>Analysis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Visualization using Tableau</a:t>
            </a:r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Sales and profit across various category and </a:t>
            </a:r>
            <a:r>
              <a:rPr lang="en-US" sz="3200" dirty="0" err="1" smtClean="0"/>
              <a:t>Caffeination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1959" y="5733114"/>
            <a:ext cx="92858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Avg. </a:t>
            </a:r>
            <a:r>
              <a:rPr lang="en-US" dirty="0" smtClean="0"/>
              <a:t>% increase </a:t>
            </a:r>
            <a:r>
              <a:rPr lang="en-US" dirty="0" smtClean="0"/>
              <a:t>total :</a:t>
            </a:r>
            <a:r>
              <a:rPr lang="en-US" b="1" dirty="0" smtClean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smtClean="0">
                <a:ln w="9525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Sales: 4%  Profit: 45%</a:t>
            </a:r>
            <a:endParaRPr lang="en-US" b="1" dirty="0">
              <a:ln w="9525">
                <a:noFill/>
                <a:prstDash val="solid"/>
              </a:ln>
              <a:solidFill>
                <a:srgbClr val="92D05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59" y="1513483"/>
            <a:ext cx="9285890" cy="4219632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7700629" y="3220721"/>
            <a:ext cx="2192005" cy="797576"/>
          </a:xfrm>
          <a:prstGeom prst="wedgeRoundRectCallout">
            <a:avLst>
              <a:gd name="adj1" fmla="val -74004"/>
              <a:gd name="adj2" fmla="val -8998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Regular Tea category has shown +</a:t>
            </a:r>
            <a:r>
              <a:rPr lang="en-US" sz="1400" dirty="0" err="1" smtClean="0"/>
              <a:t>ve</a:t>
            </a:r>
            <a:r>
              <a:rPr lang="en-US" sz="1400" dirty="0" smtClean="0"/>
              <a:t> Price change effect</a:t>
            </a:r>
            <a:endParaRPr lang="en-US" sz="14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7803034" y="4767152"/>
            <a:ext cx="2192005" cy="797576"/>
          </a:xfrm>
          <a:prstGeom prst="wedgeRoundRectCallout">
            <a:avLst>
              <a:gd name="adj1" fmla="val -87039"/>
              <a:gd name="adj2" fmla="val -4878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Sales has remained almost same with 4% avg. increase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99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ular Callout 14"/>
          <p:cNvSpPr/>
          <p:nvPr/>
        </p:nvSpPr>
        <p:spPr>
          <a:xfrm>
            <a:off x="2451461" y="2493419"/>
            <a:ext cx="2377713" cy="1364205"/>
          </a:xfrm>
          <a:prstGeom prst="wedgeRoundRectCallout">
            <a:avLst>
              <a:gd name="adj1" fmla="val -16464"/>
              <a:gd name="adj2" fmla="val 5075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%Profit share Category, Type and </a:t>
            </a:r>
            <a:r>
              <a:rPr lang="en-US" sz="2400" dirty="0" err="1" smtClean="0"/>
              <a:t>Caffeination</a:t>
            </a:r>
            <a:r>
              <a:rPr lang="en-US" sz="2400" dirty="0" smtClean="0"/>
              <a:t> wise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5" y="631825"/>
            <a:ext cx="5549900" cy="554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Product type wise Profit(Color)/Sale(Bars)/</a:t>
            </a:r>
            <a:r>
              <a:rPr lang="en-US" sz="2800" dirty="0" err="1" smtClean="0"/>
              <a:t>Caffeination</a:t>
            </a:r>
            <a:r>
              <a:rPr lang="en-US" sz="2800" dirty="0" smtClean="0"/>
              <a:t>(Bar-Size)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81959" y="5737102"/>
            <a:ext cx="928588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Avg. </a:t>
            </a:r>
            <a:r>
              <a:rPr lang="en-US" sz="1400" dirty="0"/>
              <a:t>D</a:t>
            </a:r>
            <a:r>
              <a:rPr lang="en-US" sz="1400" dirty="0" smtClean="0"/>
              <a:t>aily total :</a:t>
            </a:r>
            <a:r>
              <a:rPr lang="en-US" sz="1400" b="1" dirty="0" smtClean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is-IS" sz="1400" b="1" dirty="0">
                <a:ln w="9525">
                  <a:noFill/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is-IS" sz="1400" b="1" dirty="0">
                <a:ln w="9525">
                  <a:noFill/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Service Calls: </a:t>
            </a:r>
            <a:r>
              <a:rPr lang="is-IS" sz="1400" b="1" dirty="0" smtClean="0">
                <a:ln w="9525">
                  <a:noFill/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4.76  </a:t>
            </a:r>
            <a:r>
              <a:rPr lang="en-US" sz="1400" b="1" dirty="0" smtClean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Scheduled Calls: 4.74 </a:t>
            </a:r>
            <a:r>
              <a:rPr lang="en-US" sz="1400" b="1" dirty="0" smtClean="0">
                <a:ln w="9525">
                  <a:noFill/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Dispatched Calls: </a:t>
            </a:r>
            <a:r>
              <a:rPr lang="is-IS" sz="1400" b="1" dirty="0" smtClean="0">
                <a:ln w="9525">
                  <a:noFill/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4.75  </a:t>
            </a:r>
            <a:r>
              <a:rPr lang="is-IS" sz="1400" b="1" dirty="0" smtClean="0">
                <a:ln w="9525">
                  <a:noFill/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Revenue($): 2,124 </a:t>
            </a:r>
            <a:endParaRPr lang="en-US" sz="1400" b="1" dirty="0">
              <a:ln w="9525">
                <a:noFill/>
                <a:prstDash val="solid"/>
              </a:ln>
              <a:solidFill>
                <a:srgbClr val="00B05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38" y="1400175"/>
            <a:ext cx="10475482" cy="480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8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Sales Distribution with </a:t>
            </a:r>
            <a:r>
              <a:rPr lang="en-US" sz="2800" dirty="0" err="1" smtClean="0"/>
              <a:t>Caffeination</a:t>
            </a:r>
            <a:r>
              <a:rPr lang="en-US" sz="2800" dirty="0" smtClean="0"/>
              <a:t> highlighted(color)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81959" y="5737102"/>
            <a:ext cx="928588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Avg. </a:t>
            </a:r>
            <a:r>
              <a:rPr lang="en-US" sz="1400" dirty="0"/>
              <a:t>D</a:t>
            </a:r>
            <a:r>
              <a:rPr lang="en-US" sz="1400" dirty="0" smtClean="0"/>
              <a:t>aily total :</a:t>
            </a:r>
            <a:r>
              <a:rPr lang="en-US" sz="1400" b="1" dirty="0" smtClean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is-IS" sz="1400" b="1" dirty="0">
                <a:ln w="9525">
                  <a:noFill/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is-IS" sz="1400" b="1" dirty="0">
                <a:ln w="9525">
                  <a:noFill/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Service Calls: </a:t>
            </a:r>
            <a:r>
              <a:rPr lang="is-IS" sz="1400" b="1" dirty="0" smtClean="0">
                <a:ln w="9525">
                  <a:noFill/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4.76  </a:t>
            </a:r>
            <a:r>
              <a:rPr lang="en-US" sz="1400" b="1" dirty="0" smtClean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Scheduled Calls: 4.74 </a:t>
            </a:r>
            <a:r>
              <a:rPr lang="en-US" sz="1400" b="1" dirty="0" smtClean="0">
                <a:ln w="9525">
                  <a:noFill/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Dispatched Calls: </a:t>
            </a:r>
            <a:r>
              <a:rPr lang="is-IS" sz="1400" b="1" dirty="0" smtClean="0">
                <a:ln w="9525">
                  <a:noFill/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4.75  </a:t>
            </a:r>
            <a:r>
              <a:rPr lang="is-IS" sz="1400" b="1" dirty="0" smtClean="0">
                <a:ln w="9525">
                  <a:noFill/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Revenue($): 2,124 </a:t>
            </a:r>
            <a:endParaRPr lang="en-US" sz="1400" b="1" dirty="0">
              <a:ln w="9525">
                <a:noFill/>
                <a:prstDash val="solid"/>
              </a:ln>
              <a:solidFill>
                <a:srgbClr val="00B05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38" y="1371600"/>
            <a:ext cx="10562896" cy="48021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475" y="2247011"/>
            <a:ext cx="1855894" cy="1610614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5588471" y="2752898"/>
            <a:ext cx="2241079" cy="797576"/>
          </a:xfrm>
          <a:prstGeom prst="wedgeRoundRectCallout">
            <a:avLst>
              <a:gd name="adj1" fmla="val -136576"/>
              <a:gd name="adj2" fmla="val 26112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Regular Caffeinating type dominates sales (58</a:t>
            </a:r>
            <a:r>
              <a:rPr lang="en-US" sz="1400" smtClean="0"/>
              <a:t>% share)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7010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Profit distribution with </a:t>
            </a:r>
            <a:r>
              <a:rPr lang="en-US" sz="2800" dirty="0" err="1" smtClean="0"/>
              <a:t>Caffeination</a:t>
            </a:r>
            <a:r>
              <a:rPr lang="en-US" sz="2800" dirty="0" smtClean="0"/>
              <a:t> highlighted(color)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81959" y="5737102"/>
            <a:ext cx="928588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Avg. </a:t>
            </a:r>
            <a:r>
              <a:rPr lang="en-US" sz="1400" dirty="0"/>
              <a:t>D</a:t>
            </a:r>
            <a:r>
              <a:rPr lang="en-US" sz="1400" dirty="0" smtClean="0"/>
              <a:t>aily total :</a:t>
            </a:r>
            <a:r>
              <a:rPr lang="en-US" sz="1400" b="1" dirty="0" smtClean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is-IS" sz="1400" b="1" dirty="0">
                <a:ln w="9525">
                  <a:noFill/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is-IS" sz="1400" b="1" dirty="0">
                <a:ln w="9525">
                  <a:noFill/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Service Calls: </a:t>
            </a:r>
            <a:r>
              <a:rPr lang="is-IS" sz="1400" b="1" dirty="0" smtClean="0">
                <a:ln w="9525">
                  <a:noFill/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4.76  </a:t>
            </a:r>
            <a:r>
              <a:rPr lang="en-US" sz="1400" b="1" dirty="0" smtClean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Scheduled Calls: 4.74 </a:t>
            </a:r>
            <a:r>
              <a:rPr lang="en-US" sz="1400" b="1" dirty="0" smtClean="0">
                <a:ln w="9525">
                  <a:noFill/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Dispatched Calls: </a:t>
            </a:r>
            <a:r>
              <a:rPr lang="is-IS" sz="1400" b="1" dirty="0" smtClean="0">
                <a:ln w="9525">
                  <a:noFill/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4.75  </a:t>
            </a:r>
            <a:r>
              <a:rPr lang="is-IS" sz="1400" b="1" dirty="0" smtClean="0">
                <a:ln w="9525">
                  <a:noFill/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Revenue($): 2,124 </a:t>
            </a:r>
            <a:endParaRPr lang="en-US" sz="1400" b="1" dirty="0">
              <a:ln w="9525">
                <a:noFill/>
                <a:prstDash val="solid"/>
              </a:ln>
              <a:solidFill>
                <a:srgbClr val="00B05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475" y="2247011"/>
            <a:ext cx="1855894" cy="16106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37" y="1362075"/>
            <a:ext cx="10520031" cy="4867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474" y="2422525"/>
            <a:ext cx="1855893" cy="1254222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5588471" y="2752898"/>
            <a:ext cx="2312517" cy="797576"/>
          </a:xfrm>
          <a:prstGeom prst="wedgeRoundRectCallout">
            <a:avLst>
              <a:gd name="adj1" fmla="val -136576"/>
              <a:gd name="adj2" fmla="val 26112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Regular Caffeinating type dominates profit (60% share)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833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Sales vs. profit Scatter plot with Type(</a:t>
            </a:r>
            <a:r>
              <a:rPr lang="en-US" sz="2400" dirty="0" err="1" smtClean="0"/>
              <a:t>Clr</a:t>
            </a:r>
            <a:r>
              <a:rPr lang="en-US" sz="2400" dirty="0" smtClean="0"/>
              <a:t>), </a:t>
            </a:r>
            <a:r>
              <a:rPr lang="en-US" sz="2400" dirty="0" err="1" smtClean="0"/>
              <a:t>caffeination</a:t>
            </a:r>
            <a:r>
              <a:rPr lang="en-US" sz="2400" dirty="0" smtClean="0"/>
              <a:t>(Size) and Year(Fade)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81959" y="5737102"/>
            <a:ext cx="928588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Avg. </a:t>
            </a:r>
            <a:r>
              <a:rPr lang="en-US" sz="1400" dirty="0"/>
              <a:t>D</a:t>
            </a:r>
            <a:r>
              <a:rPr lang="en-US" sz="1400" dirty="0" smtClean="0"/>
              <a:t>aily total :</a:t>
            </a:r>
            <a:r>
              <a:rPr lang="en-US" sz="1400" b="1" dirty="0" smtClean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is-IS" sz="1400" b="1" dirty="0">
                <a:ln w="9525">
                  <a:noFill/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is-IS" sz="1400" b="1" dirty="0">
                <a:ln w="9525">
                  <a:noFill/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Service Calls: </a:t>
            </a:r>
            <a:r>
              <a:rPr lang="is-IS" sz="1400" b="1" dirty="0" smtClean="0">
                <a:ln w="9525">
                  <a:noFill/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4.76  </a:t>
            </a:r>
            <a:r>
              <a:rPr lang="en-US" sz="1400" b="1" dirty="0" smtClean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Scheduled Calls: 4.74 </a:t>
            </a:r>
            <a:r>
              <a:rPr lang="en-US" sz="1400" b="1" dirty="0" smtClean="0">
                <a:ln w="9525">
                  <a:noFill/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Dispatched Calls: </a:t>
            </a:r>
            <a:r>
              <a:rPr lang="is-IS" sz="1400" b="1" dirty="0" smtClean="0">
                <a:ln w="9525">
                  <a:noFill/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4.75  </a:t>
            </a:r>
            <a:r>
              <a:rPr lang="is-IS" sz="1400" b="1" dirty="0" smtClean="0">
                <a:ln w="9525">
                  <a:noFill/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Revenue($): 2,124 </a:t>
            </a:r>
            <a:endParaRPr lang="en-US" sz="1400" b="1" dirty="0">
              <a:ln w="9525">
                <a:noFill/>
                <a:prstDash val="solid"/>
              </a:ln>
              <a:solidFill>
                <a:srgbClr val="00B05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37" y="1320800"/>
            <a:ext cx="10435787" cy="489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24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Region wise Profit/Sale- Category (Color), </a:t>
            </a:r>
            <a:r>
              <a:rPr lang="en-US" sz="2800" dirty="0" err="1" smtClean="0"/>
              <a:t>Caffeination</a:t>
            </a:r>
            <a:r>
              <a:rPr lang="en-US" sz="2800" dirty="0" smtClean="0"/>
              <a:t>(Size)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81959" y="5737102"/>
            <a:ext cx="928588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Avg. </a:t>
            </a:r>
            <a:r>
              <a:rPr lang="en-US" sz="1400" dirty="0"/>
              <a:t>D</a:t>
            </a:r>
            <a:r>
              <a:rPr lang="en-US" sz="1400" dirty="0" smtClean="0"/>
              <a:t>aily total :</a:t>
            </a:r>
            <a:r>
              <a:rPr lang="en-US" sz="1400" b="1" dirty="0" smtClean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is-IS" sz="1400" b="1" dirty="0">
                <a:ln w="9525">
                  <a:noFill/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is-IS" sz="1400" b="1" dirty="0">
                <a:ln w="9525">
                  <a:noFill/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Service Calls: </a:t>
            </a:r>
            <a:r>
              <a:rPr lang="is-IS" sz="1400" b="1" dirty="0" smtClean="0">
                <a:ln w="9525">
                  <a:noFill/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4.76  </a:t>
            </a:r>
            <a:r>
              <a:rPr lang="en-US" sz="1400" b="1" dirty="0" smtClean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Scheduled Calls: 4.74 </a:t>
            </a:r>
            <a:r>
              <a:rPr lang="en-US" sz="1400" b="1" dirty="0" smtClean="0">
                <a:ln w="9525">
                  <a:noFill/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Dispatched Calls: </a:t>
            </a:r>
            <a:r>
              <a:rPr lang="is-IS" sz="1400" b="1" dirty="0" smtClean="0">
                <a:ln w="9525">
                  <a:noFill/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4.75  </a:t>
            </a:r>
            <a:r>
              <a:rPr lang="is-IS" sz="1400" b="1" dirty="0" smtClean="0">
                <a:ln w="9525">
                  <a:noFill/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Revenue($): 2,124 </a:t>
            </a:r>
            <a:endParaRPr lang="en-US" sz="1400" b="1" dirty="0">
              <a:ln w="9525">
                <a:noFill/>
                <a:prstDash val="solid"/>
              </a:ln>
              <a:solidFill>
                <a:srgbClr val="00B05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1420816"/>
            <a:ext cx="10029825" cy="4751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305" y="1429133"/>
            <a:ext cx="6358420" cy="23676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452" y="3957638"/>
            <a:ext cx="1625600" cy="221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55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Product type wise Profit(Color)/Sale(Bars)/</a:t>
            </a:r>
            <a:r>
              <a:rPr lang="en-US" sz="2800" dirty="0" err="1" smtClean="0"/>
              <a:t>Caffeination</a:t>
            </a:r>
            <a:r>
              <a:rPr lang="en-US" sz="2800" dirty="0" smtClean="0"/>
              <a:t>(Size)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81959" y="5737102"/>
            <a:ext cx="928588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Avg. </a:t>
            </a:r>
            <a:r>
              <a:rPr lang="en-US" sz="1400" dirty="0"/>
              <a:t>D</a:t>
            </a:r>
            <a:r>
              <a:rPr lang="en-US" sz="1400" dirty="0" smtClean="0"/>
              <a:t>aily total :</a:t>
            </a:r>
            <a:r>
              <a:rPr lang="en-US" sz="1400" b="1" dirty="0" smtClean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is-IS" sz="1400" b="1" dirty="0">
                <a:ln w="9525">
                  <a:noFill/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is-IS" sz="1400" b="1" dirty="0">
                <a:ln w="9525">
                  <a:noFill/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Service Calls: </a:t>
            </a:r>
            <a:r>
              <a:rPr lang="is-IS" sz="1400" b="1" dirty="0" smtClean="0">
                <a:ln w="9525">
                  <a:noFill/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4.76  </a:t>
            </a:r>
            <a:r>
              <a:rPr lang="en-US" sz="1400" b="1" dirty="0" smtClean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Scheduled Calls: 4.74 </a:t>
            </a:r>
            <a:r>
              <a:rPr lang="en-US" sz="1400" b="1" dirty="0" smtClean="0">
                <a:ln w="9525">
                  <a:noFill/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Dispatched Calls: </a:t>
            </a:r>
            <a:r>
              <a:rPr lang="is-IS" sz="1400" b="1" dirty="0" smtClean="0">
                <a:ln w="9525">
                  <a:noFill/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4.75  </a:t>
            </a:r>
            <a:r>
              <a:rPr lang="is-IS" sz="1400" b="1" dirty="0" smtClean="0">
                <a:ln w="9525">
                  <a:noFill/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Revenue($): 2,124 </a:t>
            </a:r>
            <a:endParaRPr lang="en-US" sz="1400" b="1" dirty="0">
              <a:ln w="9525">
                <a:noFill/>
                <a:prstDash val="solid"/>
              </a:ln>
              <a:solidFill>
                <a:srgbClr val="00B05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76275"/>
            <a:ext cx="10058400" cy="55290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933" y="820786"/>
            <a:ext cx="1985962" cy="538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40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317703"/>
            <a:ext cx="9601200" cy="1576552"/>
          </a:xfrm>
        </p:spPr>
        <p:txBody>
          <a:bodyPr/>
          <a:lstStyle/>
          <a:p>
            <a:r>
              <a:rPr lang="en-US" dirty="0"/>
              <a:t>Conclusion/Recommendation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801559"/>
            <a:ext cx="10562896" cy="4382826"/>
          </a:xfrm>
        </p:spPr>
        <p:txBody>
          <a:bodyPr>
            <a:normAutofit/>
          </a:bodyPr>
          <a:lstStyle/>
          <a:p>
            <a:r>
              <a:rPr lang="en-US" b="1" dirty="0" smtClean="0"/>
              <a:t>Only 4% increase in sales over a year </a:t>
            </a:r>
            <a:r>
              <a:rPr lang="en-US" dirty="0" smtClean="0"/>
              <a:t>which </a:t>
            </a:r>
            <a:r>
              <a:rPr lang="en-US" dirty="0"/>
              <a:t>is </a:t>
            </a:r>
            <a:r>
              <a:rPr lang="en-US" b="1" dirty="0"/>
              <a:t>alarming</a:t>
            </a:r>
            <a:r>
              <a:rPr lang="en-US" dirty="0"/>
              <a:t>.</a:t>
            </a:r>
          </a:p>
          <a:p>
            <a:r>
              <a:rPr lang="en-US" b="1" dirty="0" smtClean="0"/>
              <a:t>Price change from 2010 to 2011 worked in favor </a:t>
            </a:r>
            <a:r>
              <a:rPr lang="en-US" dirty="0" smtClean="0"/>
              <a:t>for Café in almost all categories of products. Though sales increase is just 4% profit increase is 45% in 2011 over 2010.</a:t>
            </a:r>
            <a:endParaRPr lang="en-US" dirty="0" smtClean="0"/>
          </a:p>
          <a:p>
            <a:r>
              <a:rPr lang="en-US" dirty="0" smtClean="0"/>
              <a:t>Café needs to </a:t>
            </a:r>
            <a:r>
              <a:rPr lang="en-US" b="1" dirty="0" smtClean="0"/>
              <a:t>review</a:t>
            </a:r>
            <a:r>
              <a:rPr lang="en-US" dirty="0" smtClean="0"/>
              <a:t> their </a:t>
            </a:r>
            <a:r>
              <a:rPr lang="en-US" b="1" dirty="0" smtClean="0"/>
              <a:t>business</a:t>
            </a:r>
            <a:r>
              <a:rPr lang="en-US" dirty="0" smtClean="0"/>
              <a:t> </a:t>
            </a:r>
            <a:r>
              <a:rPr lang="en-US" b="1" dirty="0" smtClean="0"/>
              <a:t>strategy in south region </a:t>
            </a:r>
            <a:r>
              <a:rPr lang="en-US" dirty="0" smtClean="0"/>
              <a:t>sales and profit is least there.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&gt; Tea category has almost nil sales in South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&gt; Café need to promote Tea in south with top line products.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9661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90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</a:t>
            </a:r>
          </a:p>
          <a:p>
            <a:r>
              <a:rPr lang="en-US" dirty="0" smtClean="0"/>
              <a:t>Executive Summary and key findings</a:t>
            </a:r>
          </a:p>
          <a:p>
            <a:r>
              <a:rPr lang="en-US" dirty="0"/>
              <a:t>E</a:t>
            </a:r>
            <a:r>
              <a:rPr lang="en-US" dirty="0" smtClean="0"/>
              <a:t>xploratory Analysis</a:t>
            </a:r>
          </a:p>
          <a:p>
            <a:r>
              <a:rPr lang="en-US" dirty="0" smtClean="0"/>
              <a:t>Conclusion/Recommendation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4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owner </a:t>
            </a:r>
            <a:r>
              <a:rPr lang="en-US" dirty="0" smtClean="0"/>
              <a:t>of Coffee Shop </a:t>
            </a:r>
            <a:r>
              <a:rPr lang="en-US" dirty="0" smtClean="0"/>
              <a:t>wants </a:t>
            </a:r>
            <a:r>
              <a:rPr lang="en-US" dirty="0"/>
              <a:t>to use </a:t>
            </a:r>
            <a:r>
              <a:rPr lang="en-US" dirty="0" smtClean="0"/>
              <a:t>their past </a:t>
            </a:r>
            <a:r>
              <a:rPr lang="en-US" dirty="0" smtClean="0"/>
              <a:t>sale and profit data of different types of product/category they sell across 20 states and </a:t>
            </a:r>
            <a:r>
              <a:rPr lang="en-US" dirty="0"/>
              <a:t>come up with </a:t>
            </a:r>
            <a:r>
              <a:rPr lang="en-US" dirty="0" smtClean="0"/>
              <a:t>answer to following questions.</a:t>
            </a:r>
          </a:p>
          <a:p>
            <a:pPr lvl="0"/>
            <a:r>
              <a:rPr lang="en-US" dirty="0"/>
              <a:t>Did you preprocess the data? Why or why not?</a:t>
            </a:r>
            <a:endParaRPr lang="en-GB" dirty="0"/>
          </a:p>
          <a:p>
            <a:pPr lvl="0"/>
            <a:r>
              <a:rPr lang="en-US" dirty="0"/>
              <a:t>What visual mappings / representations did you choose? Why those?</a:t>
            </a:r>
            <a:endParaRPr lang="en-GB" dirty="0"/>
          </a:p>
          <a:p>
            <a:pPr lvl="0"/>
            <a:r>
              <a:rPr lang="en-US" dirty="0"/>
              <a:t>Are there any patterns/trends in the data that your visualization highlights?</a:t>
            </a:r>
            <a:endParaRPr lang="en-GB" dirty="0"/>
          </a:p>
          <a:p>
            <a:pPr lvl="0"/>
            <a:r>
              <a:rPr lang="en-US" dirty="0"/>
              <a:t>Is your visualization useful? If yes, how so? If no, why not?</a:t>
            </a:r>
            <a:endParaRPr lang="en-GB" dirty="0"/>
          </a:p>
          <a:p>
            <a:pPr lvl="0"/>
            <a:r>
              <a:rPr lang="en-US" dirty="0"/>
              <a:t>Was anything harder than you expected? Easier?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Executive Summary and key findings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Coffee Shop Analysis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1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/>
          <a:lstStyle/>
          <a:p>
            <a:r>
              <a:rPr lang="en-US" dirty="0"/>
              <a:t>Executive Summary and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4043" y="1718429"/>
            <a:ext cx="10673255" cy="4382826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Two years sample Data:</a:t>
            </a:r>
            <a:r>
              <a:rPr lang="en-US" sz="2200" dirty="0" smtClean="0"/>
              <a:t> </a:t>
            </a:r>
            <a:r>
              <a:rPr lang="en-US" sz="2200" dirty="0"/>
              <a:t>Analysis is performed on </a:t>
            </a:r>
            <a:r>
              <a:rPr lang="en-US" sz="2200" dirty="0" smtClean="0"/>
              <a:t>sales data of </a:t>
            </a:r>
            <a:r>
              <a:rPr lang="en-US" sz="2200" b="1" dirty="0" smtClean="0"/>
              <a:t>12 days in January</a:t>
            </a:r>
            <a:r>
              <a:rPr lang="en-US" sz="2200" dirty="0" smtClean="0"/>
              <a:t> for year </a:t>
            </a:r>
            <a:r>
              <a:rPr lang="en-US" sz="2200" b="1" dirty="0" smtClean="0"/>
              <a:t>2010</a:t>
            </a:r>
            <a:r>
              <a:rPr lang="en-US" sz="2200" dirty="0" smtClean="0"/>
              <a:t> and </a:t>
            </a:r>
            <a:r>
              <a:rPr lang="en-US" sz="2200" b="1" dirty="0" smtClean="0"/>
              <a:t>2011</a:t>
            </a:r>
            <a:r>
              <a:rPr lang="en-US" sz="2200" dirty="0" smtClean="0"/>
              <a:t>.</a:t>
            </a:r>
            <a:endParaRPr lang="en-US" sz="2000" dirty="0" smtClean="0"/>
          </a:p>
          <a:p>
            <a:r>
              <a:rPr lang="en-US" sz="2200" b="1" dirty="0" smtClean="0"/>
              <a:t>Significant increasing profit trend</a:t>
            </a:r>
            <a:r>
              <a:rPr lang="en-US" sz="2200" dirty="0" smtClean="0"/>
              <a:t>- </a:t>
            </a:r>
            <a:r>
              <a:rPr lang="en-US" sz="2200" dirty="0"/>
              <a:t>analyzing </a:t>
            </a:r>
            <a:r>
              <a:rPr lang="en-US" sz="2200" dirty="0" smtClean="0"/>
              <a:t>2010 to 2011 sales and profit data </a:t>
            </a:r>
            <a:r>
              <a:rPr lang="mr-IN" sz="2200" dirty="0" smtClean="0"/>
              <a:t>–</a:t>
            </a:r>
            <a:r>
              <a:rPr lang="en-US" sz="2200" dirty="0" smtClean="0"/>
              <a:t> there is no </a:t>
            </a:r>
            <a:r>
              <a:rPr lang="en-US" sz="2200" dirty="0"/>
              <a:t>significant increase(~ avg. 4%) </a:t>
            </a:r>
            <a:r>
              <a:rPr lang="en-US" sz="2200" dirty="0" smtClean="0"/>
              <a:t>in sales number but there is on avg. 45% increase in profit for Jan 2011.(Slide 9-10)</a:t>
            </a:r>
          </a:p>
          <a:p>
            <a:pPr marL="0" indent="0">
              <a:buNone/>
            </a:pPr>
            <a:r>
              <a:rPr lang="en-US" sz="2200" dirty="0" smtClean="0"/>
              <a:t>	&gt; </a:t>
            </a:r>
            <a:r>
              <a:rPr lang="en-US" sz="2200" b="1" dirty="0" smtClean="0"/>
              <a:t>Regular Tea category shows highest profit in Jan 2011 </a:t>
            </a:r>
            <a:r>
              <a:rPr lang="en-US" sz="2200" dirty="0" smtClean="0"/>
              <a:t>i.e. knowing no significant 	   	    increase in sales we can say Price increase has worked in favor for café evident in Jan 		    2011. (Slide 10)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&gt; </a:t>
            </a:r>
            <a:r>
              <a:rPr lang="en-US" sz="2200" b="1" dirty="0" smtClean="0"/>
              <a:t>Overall Coffee category dominates profit share </a:t>
            </a:r>
            <a:r>
              <a:rPr lang="en-US" sz="2200" b="1" dirty="0"/>
              <a:t>~</a:t>
            </a:r>
            <a:r>
              <a:rPr lang="en-US" sz="2200" b="1" dirty="0" smtClean="0"/>
              <a:t>27%+</a:t>
            </a:r>
            <a:r>
              <a:rPr lang="en-US" sz="2200" dirty="0" smtClean="0"/>
              <a:t> of total profit and 	   		    </a:t>
            </a:r>
            <a:r>
              <a:rPr lang="en-US" sz="2200" b="1" dirty="0" smtClean="0"/>
              <a:t>Columbian coffee being the highest profit generating ~17%+</a:t>
            </a:r>
            <a:r>
              <a:rPr lang="en-US" sz="2200" dirty="0" smtClean="0"/>
              <a:t> product type</a:t>
            </a:r>
            <a:r>
              <a:rPr lang="en-US" sz="2200" dirty="0"/>
              <a:t> </a:t>
            </a:r>
            <a:r>
              <a:rPr lang="en-US" sz="2200" dirty="0" smtClean="0"/>
              <a:t>			    cumulative 2010 and 2011. (Slide 11-12)</a:t>
            </a:r>
            <a:endParaRPr lang="en-US" sz="2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5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/>
          <a:lstStyle/>
          <a:p>
            <a:r>
              <a:rPr lang="en-US" dirty="0"/>
              <a:t>Executive Summary and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r>
              <a:rPr lang="en-GB" dirty="0" smtClean="0"/>
              <a:t>Sales as well profits are clearly dominated by regular </a:t>
            </a:r>
            <a:r>
              <a:rPr lang="en-GB" dirty="0" err="1" smtClean="0"/>
              <a:t>caffeination</a:t>
            </a:r>
            <a:r>
              <a:rPr lang="en-GB" dirty="0" smtClean="0"/>
              <a:t> with </a:t>
            </a:r>
            <a:r>
              <a:rPr lang="en-GB" b="1" dirty="0" err="1" smtClean="0"/>
              <a:t>SalesShare</a:t>
            </a:r>
            <a:r>
              <a:rPr lang="en-GB" b="1" dirty="0" smtClean="0"/>
              <a:t>: 58% </a:t>
            </a:r>
            <a:r>
              <a:rPr lang="en-GB" b="1" dirty="0" err="1" smtClean="0"/>
              <a:t>ProfitShare</a:t>
            </a:r>
            <a:r>
              <a:rPr lang="en-GB" b="1" dirty="0" smtClean="0"/>
              <a:t>: 60%</a:t>
            </a:r>
            <a:r>
              <a:rPr lang="en-GB" dirty="0" smtClean="0"/>
              <a:t> (Slide 13,14)</a:t>
            </a:r>
            <a:r>
              <a:rPr lang="en-GB" b="1" dirty="0" smtClean="0"/>
              <a:t> </a:t>
            </a:r>
          </a:p>
          <a:p>
            <a:r>
              <a:rPr lang="en-GB" dirty="0" smtClean="0"/>
              <a:t>Profit vs. Sales scatter plot clearly shows profit boost in 2011 with almost same sales as in 2010. (Slide 15)</a:t>
            </a:r>
          </a:p>
          <a:p>
            <a:r>
              <a:rPr lang="en-GB" dirty="0" smtClean="0"/>
              <a:t>West region is the most profit and sales generating region and </a:t>
            </a:r>
            <a:r>
              <a:rPr lang="en-GB" b="1" dirty="0" smtClean="0"/>
              <a:t>Tea Category dominates in west. </a:t>
            </a:r>
            <a:r>
              <a:rPr lang="en-GB" dirty="0" smtClean="0"/>
              <a:t>(Slide 16-17)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&gt; State-wise: </a:t>
            </a:r>
            <a:r>
              <a:rPr lang="en-GB" b="1" dirty="0" smtClean="0"/>
              <a:t>California is most sales and profit generating state</a:t>
            </a:r>
            <a:r>
              <a:rPr lang="en-GB" dirty="0" smtClean="0"/>
              <a:t>. Alone it holds	    </a:t>
            </a:r>
            <a:r>
              <a:rPr lang="en-GB" b="1" dirty="0" smtClean="0"/>
              <a:t>SalesShare:12%</a:t>
            </a:r>
            <a:r>
              <a:rPr lang="en-GB" dirty="0" smtClean="0"/>
              <a:t> and </a:t>
            </a:r>
            <a:r>
              <a:rPr lang="en-GB" b="1" dirty="0" err="1" smtClean="0"/>
              <a:t>ProfitShare</a:t>
            </a:r>
            <a:r>
              <a:rPr lang="en-GB" b="1" dirty="0" smtClean="0"/>
              <a:t>: 14%</a:t>
            </a:r>
            <a:r>
              <a:rPr lang="en-GB" dirty="0" smtClean="0"/>
              <a:t> of total across globe.</a:t>
            </a:r>
          </a:p>
          <a:p>
            <a:pPr marL="0" indent="0">
              <a:buNone/>
            </a:pPr>
            <a:endParaRPr lang="en-GB" b="1" dirty="0" smtClean="0"/>
          </a:p>
          <a:p>
            <a:endParaRPr lang="en-GB" dirty="0" smtClean="0"/>
          </a:p>
          <a:p>
            <a:endParaRPr lang="en-GB" b="1" dirty="0" smtClean="0"/>
          </a:p>
          <a:p>
            <a:endParaRPr lang="en-GB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95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Coffee Shop Analysis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2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/>
          <a:lstStyle/>
          <a:p>
            <a:r>
              <a:rPr lang="en-US" dirty="0"/>
              <a:t>Exploratory </a:t>
            </a:r>
            <a:r>
              <a:rPr lang="en-US" dirty="0" smtClean="0"/>
              <a:t>Analysis and Data </a:t>
            </a:r>
            <a:r>
              <a:rPr lang="en-US" dirty="0" err="1" smtClean="0"/>
              <a:t>Preperation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r>
              <a:rPr lang="en-GB" dirty="0" smtClean="0"/>
              <a:t>Data is provided is of some Coffee shop 12 days sales and profit data for Jan year 2010 and 2011.</a:t>
            </a:r>
          </a:p>
          <a:p>
            <a:r>
              <a:rPr lang="en-GB" dirty="0" smtClean="0"/>
              <a:t>Data looks very much in shape and no need to any missing value or outlier treatment</a:t>
            </a:r>
          </a:p>
          <a:p>
            <a:r>
              <a:rPr lang="en-GB" dirty="0" smtClean="0"/>
              <a:t>Need to fix State names 2 char codes to Full names for supplied 20 states of US.</a:t>
            </a:r>
          </a:p>
          <a:p>
            <a:r>
              <a:rPr lang="en-GB" dirty="0" smtClean="0"/>
              <a:t>Key features in data set </a:t>
            </a:r>
            <a:r>
              <a:rPr lang="en-GB" dirty="0"/>
              <a:t>are </a:t>
            </a:r>
            <a:r>
              <a:rPr lang="en-GB" b="1" dirty="0" smtClean="0"/>
              <a:t>sales, profit, region, state, category,</a:t>
            </a:r>
            <a:r>
              <a:rPr lang="en-GB" b="1" dirty="0"/>
              <a:t>	</a:t>
            </a:r>
            <a:r>
              <a:rPr lang="en-GB" b="1" dirty="0" smtClean="0"/>
              <a:t>type and </a:t>
            </a:r>
            <a:r>
              <a:rPr lang="en-GB" b="1" dirty="0" err="1" smtClean="0"/>
              <a:t>caffeination</a:t>
            </a:r>
            <a:endParaRPr lang="en-GB" b="1" dirty="0" smtClean="0"/>
          </a:p>
          <a:p>
            <a:r>
              <a:rPr lang="en-GB" dirty="0" smtClean="0"/>
              <a:t>Following slides are screenshots taken from Tableau</a:t>
            </a:r>
            <a:r>
              <a:rPr lang="en-GB" dirty="0"/>
              <a:t>.</a:t>
            </a:r>
            <a:endParaRPr lang="en-GB" b="1" dirty="0" smtClean="0"/>
          </a:p>
          <a:p>
            <a:endParaRPr lang="en-GB" b="1" dirty="0" smtClean="0"/>
          </a:p>
          <a:p>
            <a:endParaRPr lang="en-GB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157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Sales and profit </a:t>
            </a:r>
            <a:r>
              <a:rPr lang="en-US" sz="3000" dirty="0" smtClean="0"/>
              <a:t>for </a:t>
            </a:r>
            <a:r>
              <a:rPr lang="en-US" sz="3000" dirty="0" smtClean="0"/>
              <a:t>days in Jan 2010 Vs. Jan 2011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1959" y="5712793"/>
            <a:ext cx="92858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Years total :</a:t>
            </a:r>
            <a:r>
              <a:rPr lang="en-US" b="1" dirty="0" smtClean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smtClean="0">
                <a:ln w="9525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Sales: </a:t>
            </a:r>
            <a:r>
              <a:rPr lang="en-US" b="1" dirty="0" smtClean="0">
                <a:ln w="9525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819811</a:t>
            </a:r>
            <a:r>
              <a:rPr lang="en-US" b="1" dirty="0" smtClean="0">
                <a:ln w="9525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b="1" dirty="0" smtClean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Profit </a:t>
            </a:r>
            <a:r>
              <a:rPr lang="en-US" b="1" dirty="0" smtClean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($): </a:t>
            </a:r>
            <a:r>
              <a:rPr lang="is-IS" b="1" dirty="0" smtClean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325527</a:t>
            </a:r>
            <a:endParaRPr lang="en-US" b="1" dirty="0">
              <a:ln w="9525">
                <a:noFill/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59" y="1532036"/>
            <a:ext cx="9285889" cy="4180757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9090135" y="1545987"/>
            <a:ext cx="2065282" cy="686119"/>
          </a:xfrm>
          <a:prstGeom prst="wedgeRoundRectCallout">
            <a:avLst>
              <a:gd name="adj1" fmla="val -40704"/>
              <a:gd name="adj2" fmla="val 10113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~45% avg. </a:t>
            </a:r>
            <a:r>
              <a:rPr lang="en-US" dirty="0" smtClean="0"/>
              <a:t>Increase in Profit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9320706" y="4657342"/>
            <a:ext cx="2065282" cy="686119"/>
          </a:xfrm>
          <a:prstGeom prst="wedgeRoundRectCallout">
            <a:avLst>
              <a:gd name="adj1" fmla="val -61457"/>
              <a:gd name="adj2" fmla="val -1112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Just ~4% avg</a:t>
            </a:r>
            <a:r>
              <a:rPr lang="en-US" dirty="0"/>
              <a:t>.</a:t>
            </a:r>
            <a:r>
              <a:rPr lang="en-US" dirty="0" smtClean="0"/>
              <a:t> increase in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6139</TotalTime>
  <Words>696</Words>
  <Application>Microsoft Macintosh PowerPoint</Application>
  <PresentationFormat>Widescreen</PresentationFormat>
  <Paragraphs>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Garamond</vt:lpstr>
      <vt:lpstr>Mangal</vt:lpstr>
      <vt:lpstr>Arial</vt:lpstr>
      <vt:lpstr>Organic</vt:lpstr>
      <vt:lpstr>Coffee Shop Analysis </vt:lpstr>
      <vt:lpstr>INDEX</vt:lpstr>
      <vt:lpstr>Objective</vt:lpstr>
      <vt:lpstr>Executive Summary and key findings</vt:lpstr>
      <vt:lpstr>Executive Summary and key findings</vt:lpstr>
      <vt:lpstr>Executive Summary and key findings</vt:lpstr>
      <vt:lpstr>Exploratory Analysis</vt:lpstr>
      <vt:lpstr>Exploratory Analysis and Data Preperation</vt:lpstr>
      <vt:lpstr>Sales and profit for days in Jan 2010 Vs. Jan 2011</vt:lpstr>
      <vt:lpstr>Sales and profit across various category and Caffeination</vt:lpstr>
      <vt:lpstr>PowerPoint Presentation</vt:lpstr>
      <vt:lpstr>Product type wise Profit(Color)/Sale(Bars)/Caffeination(Bar-Size)</vt:lpstr>
      <vt:lpstr>Sales Distribution with Caffeination highlighted(color)</vt:lpstr>
      <vt:lpstr>Profit distribution with Caffeination highlighted(color)</vt:lpstr>
      <vt:lpstr>Sales vs. profit Scatter plot with Type(Clr), caffeination(Size) and Year(Fade)</vt:lpstr>
      <vt:lpstr>Region wise Profit/Sale- Category (Color), Caffeination(Size)</vt:lpstr>
      <vt:lpstr>Product type wise Profit(Color)/Sale(Bars)/Caffeination(Size)</vt:lpstr>
      <vt:lpstr>Conclusion/Recommendation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 Group 7</dc:title>
  <dc:creator>Microsoft Office User</dc:creator>
  <cp:lastModifiedBy>Microsoft Office User</cp:lastModifiedBy>
  <cp:revision>255</cp:revision>
  <dcterms:created xsi:type="dcterms:W3CDTF">2017-07-09T05:07:13Z</dcterms:created>
  <dcterms:modified xsi:type="dcterms:W3CDTF">2017-12-30T17:00:24Z</dcterms:modified>
</cp:coreProperties>
</file>