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71" r:id="rId6"/>
    <p:sldId id="259" r:id="rId7"/>
    <p:sldId id="298" r:id="rId8"/>
    <p:sldId id="283" r:id="rId9"/>
    <p:sldId id="295" r:id="rId10"/>
    <p:sldId id="296" r:id="rId11"/>
    <p:sldId id="297" r:id="rId12"/>
    <p:sldId id="284" r:id="rId13"/>
    <p:sldId id="268" r:id="rId14"/>
    <p:sldId id="299" r:id="rId15"/>
    <p:sldId id="260" r:id="rId16"/>
    <p:sldId id="261" r:id="rId17"/>
    <p:sldId id="274" r:id="rId18"/>
    <p:sldId id="275" r:id="rId19"/>
    <p:sldId id="276" r:id="rId20"/>
    <p:sldId id="277" r:id="rId21"/>
    <p:sldId id="278" r:id="rId22"/>
    <p:sldId id="285" r:id="rId23"/>
    <p:sldId id="280" r:id="rId24"/>
    <p:sldId id="281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</a:t>
            </a:r>
            <a:r>
              <a:rPr lang="en-US" dirty="0" smtClean="0"/>
              <a:t> </a:t>
            </a:r>
            <a:r>
              <a:rPr lang="en-US" dirty="0" smtClean="0"/>
              <a:t>Group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modeling in R</a:t>
            </a:r>
            <a:endParaRPr lang="en-US" dirty="0" smtClean="0"/>
          </a:p>
          <a:p>
            <a:r>
              <a:rPr lang="en-US" dirty="0" smtClean="0"/>
              <a:t> Logistic, RF and 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0" y="748149"/>
            <a:ext cx="10058400" cy="516681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174180" y="4197925"/>
            <a:ext cx="2757054" cy="1039090"/>
          </a:xfrm>
          <a:prstGeom prst="wedgeRoundRectCallout">
            <a:avLst>
              <a:gd name="adj1" fmla="val -63546"/>
              <a:gd name="adj2" fmla="val -106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623454"/>
            <a:ext cx="10058400" cy="538941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380512" y="3020290"/>
            <a:ext cx="2507669" cy="595745"/>
          </a:xfrm>
          <a:prstGeom prst="wedgeRoundRectCallout">
            <a:avLst>
              <a:gd name="adj1" fmla="val 57120"/>
              <a:gd name="adj2" fmla="val -2246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values above 1 to 3</a:t>
            </a:r>
            <a:r>
              <a:rPr lang="en-US" baseline="30000" dirty="0" smtClean="0"/>
              <a:t>rd</a:t>
            </a:r>
            <a:r>
              <a:rPr lang="en-US" dirty="0" smtClean="0"/>
              <a:t> Quartile i.e. 0.8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40439" y="3726872"/>
            <a:ext cx="2507669" cy="595745"/>
          </a:xfrm>
          <a:prstGeom prst="wedgeRoundRectCallout">
            <a:avLst>
              <a:gd name="adj1" fmla="val 7396"/>
              <a:gd name="adj2" fmla="val -320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values above 10000 to 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3" y="1082406"/>
            <a:ext cx="5763490" cy="46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preparation :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Data is highly imbalanced and needs to be balanced</a:t>
            </a:r>
            <a:r>
              <a:rPr lang="en-US" sz="2200" dirty="0"/>
              <a:t> </a:t>
            </a:r>
            <a:r>
              <a:rPr lang="en-US" sz="2200" dirty="0" smtClean="0"/>
              <a:t>using either</a:t>
            </a:r>
            <a:r>
              <a:rPr lang="mr-IN" sz="2200" dirty="0" smtClean="0"/>
              <a:t>–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1) Bootstrapping over-sampling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or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2) SMOTE - S</a:t>
            </a:r>
            <a:r>
              <a:rPr lang="en-US" sz="2000" dirty="0" smtClean="0"/>
              <a:t>ynthetic </a:t>
            </a:r>
            <a:r>
              <a:rPr lang="en-US" sz="2000" dirty="0"/>
              <a:t>Minority Over-sampling Technique </a:t>
            </a:r>
            <a:r>
              <a:rPr lang="en-US" sz="2000" dirty="0" smtClean="0"/>
              <a:t>(&lt;- We will use this)</a:t>
            </a:r>
            <a:endParaRPr lang="en-US" sz="20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79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95984"/>
            <a:ext cx="9601196" cy="1303867"/>
          </a:xfrm>
        </p:spPr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Smote generated Default records and appended it to original training dataset to balance it </a:t>
            </a:r>
            <a:r>
              <a:rPr lang="en-US" b="1" dirty="0" smtClean="0"/>
              <a:t>(</a:t>
            </a:r>
            <a:r>
              <a:rPr lang="en-US" b="1" dirty="0" err="1" smtClean="0"/>
              <a:t>Default:No-Default</a:t>
            </a:r>
            <a:r>
              <a:rPr lang="en-US" b="1" dirty="0" smtClean="0"/>
              <a:t>):</a:t>
            </a:r>
            <a:r>
              <a:rPr lang="mr-IN" b="1" dirty="0" smtClean="0"/>
              <a:t>–</a:t>
            </a:r>
            <a:r>
              <a:rPr lang="en-US" b="1" dirty="0" smtClean="0"/>
              <a:t> 28:72(New) </a:t>
            </a:r>
            <a:r>
              <a:rPr lang="en-US" dirty="0" smtClean="0"/>
              <a:t>from 6:94(old).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55" y="3768436"/>
            <a:ext cx="9234054" cy="24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 Hypothesis(Ho):</a:t>
            </a:r>
            <a:r>
              <a:rPr lang="en-US" dirty="0" smtClean="0"/>
              <a:t> Predictor variables in </a:t>
            </a:r>
            <a:r>
              <a:rPr lang="en-US" dirty="0" smtClean="0"/>
              <a:t>Training dataset </a:t>
            </a:r>
            <a:r>
              <a:rPr lang="en-US" dirty="0" smtClean="0"/>
              <a:t>do not contribute to predict </a:t>
            </a:r>
            <a:r>
              <a:rPr lang="en-US" dirty="0" smtClean="0"/>
              <a:t>customer default </a:t>
            </a:r>
            <a:r>
              <a:rPr lang="en-US" dirty="0" smtClean="0"/>
              <a:t>i.e</a:t>
            </a:r>
            <a:r>
              <a:rPr lang="en-US" dirty="0" smtClean="0"/>
              <a:t>. there is no linear relationship between </a:t>
            </a:r>
            <a:r>
              <a:rPr lang="en-US" dirty="0" smtClean="0"/>
              <a:t>default and </a:t>
            </a:r>
            <a:r>
              <a:rPr lang="en-US" dirty="0" smtClean="0"/>
              <a:t>all other predictor variables.</a:t>
            </a:r>
          </a:p>
          <a:p>
            <a:r>
              <a:rPr lang="en-US" b="1" dirty="0" smtClean="0"/>
              <a:t>Alternate Hypothesis(H1):</a:t>
            </a:r>
            <a:r>
              <a:rPr lang="en-US" dirty="0" smtClean="0"/>
              <a:t> There is a linear relationship between </a:t>
            </a:r>
            <a:r>
              <a:rPr lang="en-US" dirty="0" smtClean="0"/>
              <a:t>customer default and </a:t>
            </a:r>
            <a:r>
              <a:rPr lang="en-US" dirty="0" smtClean="0"/>
              <a:t>predictor variables i.e. all or some have power to predict </a:t>
            </a:r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validation using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##Run Linear regression to find significant independent </a:t>
            </a:r>
            <a:r>
              <a:rPr lang="en-US" dirty="0" smtClean="0"/>
              <a:t>variables </a:t>
            </a:r>
            <a:r>
              <a:rPr lang="en-US" dirty="0"/>
              <a:t>from </a:t>
            </a:r>
            <a:r>
              <a:rPr lang="en-US" dirty="0"/>
              <a:t>t</a:t>
            </a:r>
            <a:r>
              <a:rPr lang="en-US" dirty="0" smtClean="0"/>
              <a:t>raining Data </a:t>
            </a:r>
            <a:r>
              <a:rPr lang="en-US" dirty="0" smtClean="0"/>
              <a:t>set</a:t>
            </a:r>
          </a:p>
          <a:p>
            <a:pPr marL="457200" lvl="1" indent="0">
              <a:buNone/>
            </a:pPr>
            <a:r>
              <a:rPr lang="en-US" dirty="0" err="1" smtClean="0"/>
              <a:t>ft</a:t>
            </a:r>
            <a:r>
              <a:rPr lang="en-US" dirty="0" smtClean="0"/>
              <a:t>&lt;- </a:t>
            </a:r>
            <a:r>
              <a:rPr lang="en-US" dirty="0"/>
              <a:t>lm(SeriousDlqin2yrs ~ ., data = </a:t>
            </a:r>
            <a:r>
              <a:rPr lang="en-US" dirty="0" smtClean="0"/>
              <a:t>training)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Result: </a:t>
            </a:r>
            <a:r>
              <a:rPr lang="mr-IN" dirty="0" err="1"/>
              <a:t>p-value</a:t>
            </a:r>
            <a:r>
              <a:rPr lang="mr-IN" dirty="0"/>
              <a:t>: &lt; 2.2e-16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Assuming alpha value to be 0.01, p-value above is far below alpha and Hence, we can safely </a:t>
            </a:r>
            <a:r>
              <a:rPr lang="en-US" b="1" u="sng" dirty="0" smtClean="0"/>
              <a:t>reject null hypothesis</a:t>
            </a:r>
            <a:r>
              <a:rPr lang="en-US" dirty="0" smtClean="0"/>
              <a:t> stating </a:t>
            </a:r>
            <a:r>
              <a:rPr lang="mr-IN" dirty="0" smtClean="0"/>
              <a:t>–</a:t>
            </a:r>
            <a:r>
              <a:rPr lang="en-US" dirty="0" smtClean="0"/>
              <a:t> some or all predictor variables in </a:t>
            </a:r>
            <a:r>
              <a:rPr lang="en-US" dirty="0" smtClean="0"/>
              <a:t>training dataset </a:t>
            </a:r>
            <a:r>
              <a:rPr lang="en-US" dirty="0" smtClean="0"/>
              <a:t>contribute to predict employee attrition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validation using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9950"/>
            <a:ext cx="9601196" cy="3318936"/>
          </a:xfrm>
        </p:spPr>
        <p:txBody>
          <a:bodyPr/>
          <a:lstStyle/>
          <a:p>
            <a:r>
              <a:rPr lang="en-US" sz="1800" dirty="0"/>
              <a:t>Further , </a:t>
            </a:r>
            <a:r>
              <a:rPr lang="en-US" sz="1800" dirty="0" err="1"/>
              <a:t>lmtest</a:t>
            </a:r>
            <a:r>
              <a:rPr lang="en-US" sz="1800" dirty="0"/>
              <a:t> followed by </a:t>
            </a:r>
            <a:r>
              <a:rPr lang="en-US" sz="1800" dirty="0" err="1"/>
              <a:t>vif</a:t>
            </a:r>
            <a:r>
              <a:rPr lang="en-US" sz="1800" dirty="0"/>
              <a:t> gives below list of significant variables from data </a:t>
            </a:r>
            <a:r>
              <a:rPr lang="en-US" sz="1800" dirty="0" smtClean="0"/>
              <a:t>set</a:t>
            </a:r>
          </a:p>
          <a:p>
            <a:endParaRPr lang="en-US" sz="1800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98620"/>
            <a:ext cx="8763000" cy="34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build model 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forest, Logistic Regression</a:t>
            </a:r>
          </a:p>
          <a:p>
            <a:r>
              <a:rPr lang="en-US" dirty="0" smtClean="0"/>
              <a:t>and </a:t>
            </a:r>
            <a:endParaRPr lang="en-US" dirty="0" smtClean="0"/>
          </a:p>
          <a:p>
            <a:r>
              <a:rPr lang="en-US" dirty="0"/>
              <a:t>Naïve Bayes Classifier  </a:t>
            </a:r>
          </a:p>
        </p:txBody>
      </p:sp>
    </p:spTree>
    <p:extLst>
      <p:ext uri="{BB962C8B-B14F-4D97-AF65-F5344CB8AC3E}">
        <p14:creationId xmlns:p14="http://schemas.microsoft.com/office/powerpoint/2010/main" val="142462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How RF can help us infer and then predict </a:t>
            </a:r>
            <a:r>
              <a:rPr lang="en-US" dirty="0" smtClean="0"/>
              <a:t>default data </a:t>
            </a:r>
            <a:r>
              <a:rPr lang="mr-IN" dirty="0" smtClean="0"/>
              <a:t>–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We build Full RF model using scaled </a:t>
            </a:r>
            <a:r>
              <a:rPr lang="en-US" dirty="0" err="1" smtClean="0"/>
              <a:t>RFDF.dev</a:t>
            </a:r>
            <a:r>
              <a:rPr lang="en-US" dirty="0" smtClean="0"/>
              <a:t> dataset prepared in EDA&amp;P  </a:t>
            </a:r>
          </a:p>
          <a:p>
            <a:pPr marL="457200" indent="-457200">
              <a:buAutoNum type="arabicParenR"/>
            </a:pPr>
            <a:r>
              <a:rPr lang="en-US" dirty="0" smtClean="0"/>
              <a:t>Plot OOB chart and rebuild pruned RF model based on OOB </a:t>
            </a:r>
          </a:p>
          <a:p>
            <a:pPr marL="457200" indent="-457200">
              <a:buAutoNum type="arabicParenR"/>
            </a:pPr>
            <a:r>
              <a:rPr lang="en-US" dirty="0" smtClean="0"/>
              <a:t>Create </a:t>
            </a:r>
            <a:r>
              <a:rPr lang="en-US" dirty="0" err="1" smtClean="0"/>
              <a:t>deciles</a:t>
            </a:r>
            <a:r>
              <a:rPr lang="en-US" dirty="0" smtClean="0"/>
              <a:t> and then Rank order for development model based on predicted output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Calculate and print Rank table, </a:t>
            </a:r>
            <a:r>
              <a:rPr lang="en-US" dirty="0" err="1" smtClean="0"/>
              <a:t>auc</a:t>
            </a:r>
            <a:r>
              <a:rPr lang="en-US" dirty="0" smtClean="0"/>
              <a:t>, </a:t>
            </a:r>
            <a:r>
              <a:rPr lang="en-US" dirty="0" err="1" smtClean="0"/>
              <a:t>ks</a:t>
            </a:r>
            <a:r>
              <a:rPr lang="en-US" dirty="0" smtClean="0"/>
              <a:t>, </a:t>
            </a:r>
            <a:r>
              <a:rPr lang="en-US" dirty="0" err="1" smtClean="0"/>
              <a:t>gini</a:t>
            </a:r>
            <a:r>
              <a:rPr lang="en-US" dirty="0" smtClean="0"/>
              <a:t> and confusion matrix on dev. sample</a:t>
            </a:r>
            <a:r>
              <a:rPr lang="en-US" dirty="0"/>
              <a:t>(refer screenshot on next slide)</a:t>
            </a:r>
            <a:endParaRPr lang="en-US" b="1" u="sng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Summary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Hypothesis and validation</a:t>
            </a:r>
          </a:p>
          <a:p>
            <a:r>
              <a:rPr lang="en-US" dirty="0" smtClean="0"/>
              <a:t>Model implementation and strategy</a:t>
            </a:r>
          </a:p>
          <a:p>
            <a:r>
              <a:rPr lang="en-US" dirty="0"/>
              <a:t>Conclusion/Take-away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637309"/>
            <a:ext cx="10058400" cy="5583382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703126" y="4239491"/>
            <a:ext cx="2452255" cy="1357746"/>
          </a:xfrm>
          <a:prstGeom prst="wedgeRoundRectCallout">
            <a:avLst>
              <a:gd name="adj1" fmla="val -143997"/>
              <a:gd name="adj2" fmla="val -2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Model performance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3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RF development model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Looking at performance measure of development Model rf1:</a:t>
            </a:r>
          </a:p>
          <a:p>
            <a:r>
              <a:rPr lang="en-US" b="1" dirty="0" smtClean="0"/>
              <a:t>Rank table:</a:t>
            </a:r>
            <a:r>
              <a:rPr lang="en-US" dirty="0" smtClean="0"/>
              <a:t> Top </a:t>
            </a:r>
            <a:r>
              <a:rPr lang="en-US" dirty="0" err="1" smtClean="0"/>
              <a:t>decile</a:t>
            </a:r>
            <a:r>
              <a:rPr lang="en-US" dirty="0" smtClean="0"/>
              <a:t> has 100% response rate i.e. </a:t>
            </a:r>
            <a:r>
              <a:rPr lang="en-US" b="1" u="sng" dirty="0" smtClean="0"/>
              <a:t>3</a:t>
            </a:r>
            <a:r>
              <a:rPr lang="en-US" b="1" u="sng" dirty="0" smtClean="0"/>
              <a:t>.6times </a:t>
            </a:r>
            <a:r>
              <a:rPr lang="en-US" b="1" u="sng" dirty="0" smtClean="0"/>
              <a:t>28</a:t>
            </a:r>
            <a:r>
              <a:rPr lang="en-US" b="1" u="sng" dirty="0" smtClean="0"/>
              <a:t>%</a:t>
            </a:r>
            <a:r>
              <a:rPr lang="en-US" dirty="0" smtClean="0"/>
              <a:t> </a:t>
            </a:r>
            <a:r>
              <a:rPr lang="en-US" dirty="0" smtClean="0"/>
              <a:t>overall response before applying RF algorithm.</a:t>
            </a:r>
          </a:p>
          <a:p>
            <a:r>
              <a:rPr lang="en-US" b="1" dirty="0" smtClean="0"/>
              <a:t>Confusion Matrix:</a:t>
            </a:r>
            <a:r>
              <a:rPr lang="en-US" dirty="0" smtClean="0"/>
              <a:t> Correctness of prediction is </a:t>
            </a:r>
            <a:r>
              <a:rPr lang="en-US" b="1" u="sng" dirty="0" smtClean="0"/>
              <a:t>95%</a:t>
            </a:r>
            <a:r>
              <a:rPr lang="en-US" b="1" dirty="0" smtClean="0"/>
              <a:t> </a:t>
            </a:r>
            <a:r>
              <a:rPr lang="en-US" dirty="0" smtClean="0"/>
              <a:t>and default prediction rate is </a:t>
            </a:r>
            <a:r>
              <a:rPr lang="en-US" b="1" u="sng" dirty="0" smtClean="0"/>
              <a:t>88%.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RF model on Holdout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0" y="623455"/>
            <a:ext cx="10058400" cy="558338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714509" y="4516581"/>
            <a:ext cx="2050473" cy="1302328"/>
          </a:xfrm>
          <a:prstGeom prst="wedgeRoundRectCallout">
            <a:avLst>
              <a:gd name="adj1" fmla="val -108671"/>
              <a:gd name="adj2" fmla="val 28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Holdout data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4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RF model on unseen holdout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performance measure </a:t>
            </a:r>
            <a:r>
              <a:rPr lang="en-US" dirty="0" smtClean="0"/>
              <a:t>of Model rf1 on unseen data:</a:t>
            </a:r>
            <a:endParaRPr lang="en-US" dirty="0"/>
          </a:p>
          <a:p>
            <a:r>
              <a:rPr lang="en-US" b="1" dirty="0"/>
              <a:t>Rank table:</a:t>
            </a:r>
            <a:r>
              <a:rPr lang="en-US" dirty="0"/>
              <a:t> </a:t>
            </a:r>
            <a:r>
              <a:rPr lang="en-US" dirty="0" smtClean="0"/>
              <a:t>3rd</a:t>
            </a:r>
            <a:r>
              <a:rPr lang="en-US" dirty="0" smtClean="0"/>
              <a:t> </a:t>
            </a:r>
            <a:r>
              <a:rPr lang="en-US" dirty="0" err="1"/>
              <a:t>decile</a:t>
            </a:r>
            <a:r>
              <a:rPr lang="en-US" dirty="0"/>
              <a:t> has </a:t>
            </a:r>
            <a:r>
              <a:rPr lang="en-US" dirty="0" smtClean="0"/>
              <a:t>15</a:t>
            </a:r>
            <a:r>
              <a:rPr lang="en-US" dirty="0" smtClean="0"/>
              <a:t>% </a:t>
            </a:r>
            <a:r>
              <a:rPr lang="en-US" dirty="0"/>
              <a:t>response rate i.e. </a:t>
            </a:r>
            <a:r>
              <a:rPr lang="en-US" b="1" u="sng" smtClean="0"/>
              <a:t>2</a:t>
            </a:r>
            <a:r>
              <a:rPr lang="en-US" b="1" u="sng" smtClean="0"/>
              <a:t>.5 </a:t>
            </a:r>
            <a:r>
              <a:rPr lang="en-US" b="1" u="sng" dirty="0" smtClean="0"/>
              <a:t>times </a:t>
            </a:r>
            <a:r>
              <a:rPr lang="en-US" b="1" u="sng" dirty="0"/>
              <a:t>6</a:t>
            </a:r>
            <a:r>
              <a:rPr lang="en-US" b="1" u="sng" dirty="0" smtClean="0"/>
              <a:t>%</a:t>
            </a:r>
            <a:r>
              <a:rPr lang="en-US" b="1" dirty="0" smtClean="0"/>
              <a:t> </a:t>
            </a:r>
            <a:r>
              <a:rPr lang="en-US" dirty="0" smtClean="0"/>
              <a:t>overall </a:t>
            </a:r>
            <a:r>
              <a:rPr lang="en-US" dirty="0"/>
              <a:t>response before applying </a:t>
            </a:r>
            <a:r>
              <a:rPr lang="en-US" dirty="0" smtClean="0"/>
              <a:t>RF algorithm</a:t>
            </a:r>
            <a:r>
              <a:rPr lang="en-US" dirty="0"/>
              <a:t>.</a:t>
            </a:r>
          </a:p>
          <a:p>
            <a:r>
              <a:rPr lang="en-US" b="1" dirty="0"/>
              <a:t>Confusion Matrix:</a:t>
            </a:r>
            <a:r>
              <a:rPr lang="en-US" dirty="0"/>
              <a:t> Correctness of prediction is </a:t>
            </a:r>
            <a:r>
              <a:rPr lang="en-US" b="1" u="sng" dirty="0" smtClean="0"/>
              <a:t>71.3%</a:t>
            </a:r>
            <a:r>
              <a:rPr lang="en-US" dirty="0" smtClean="0"/>
              <a:t> and default prediction rate is </a:t>
            </a:r>
            <a:r>
              <a:rPr lang="en-US" b="1" u="sng" dirty="0" smtClean="0"/>
              <a:t>45%.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9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Regression(LR)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LR can help us infer and then predict purchase </a:t>
            </a:r>
            <a:r>
              <a:rPr lang="mr-IN" dirty="0" smtClean="0"/>
              <a:t>–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We build Full LR model using train dataset prepared in EDA&amp;P</a:t>
            </a:r>
          </a:p>
          <a:p>
            <a:pPr marL="457200" indent="-457200">
              <a:buAutoNum type="arabicParenR"/>
            </a:pPr>
            <a:r>
              <a:rPr lang="en-US" dirty="0" smtClean="0"/>
              <a:t>Using stepwise function we fine tune model significant variables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Calculate </a:t>
            </a:r>
            <a:r>
              <a:rPr lang="en-US" dirty="0" smtClean="0"/>
              <a:t>and print </a:t>
            </a:r>
            <a:r>
              <a:rPr lang="en-US" dirty="0" err="1" smtClean="0"/>
              <a:t>auc</a:t>
            </a:r>
            <a:r>
              <a:rPr lang="en-US" dirty="0" smtClean="0"/>
              <a:t>, </a:t>
            </a:r>
            <a:r>
              <a:rPr lang="en-US" dirty="0" err="1" smtClean="0"/>
              <a:t>ks</a:t>
            </a:r>
            <a:r>
              <a:rPr lang="en-US" dirty="0" smtClean="0"/>
              <a:t> and confusion matrix on train. sample</a:t>
            </a:r>
            <a:r>
              <a:rPr lang="en-US" dirty="0"/>
              <a:t>(refer screenshot on next slide)</a:t>
            </a:r>
            <a:endParaRPr lang="en-US" b="1" u="sng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193800"/>
            <a:ext cx="7523900" cy="47498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453745" y="2660073"/>
            <a:ext cx="2452255" cy="1357746"/>
          </a:xfrm>
          <a:prstGeom prst="wedgeRoundRectCallout">
            <a:avLst>
              <a:gd name="adj1" fmla="val -95409"/>
              <a:gd name="adj2" fmla="val 44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Model performance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LR train model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Looking at performance measure of train </a:t>
            </a:r>
            <a:r>
              <a:rPr lang="en-US" dirty="0"/>
              <a:t>m</a:t>
            </a:r>
            <a:r>
              <a:rPr lang="en-US" dirty="0" smtClean="0"/>
              <a:t>odel :</a:t>
            </a:r>
          </a:p>
          <a:p>
            <a:r>
              <a:rPr lang="en-US" b="1" dirty="0" smtClean="0"/>
              <a:t>Confusion </a:t>
            </a:r>
            <a:r>
              <a:rPr lang="en-US" b="1" dirty="0" smtClean="0"/>
              <a:t>Matrix:</a:t>
            </a:r>
            <a:r>
              <a:rPr lang="en-US" dirty="0" smtClean="0"/>
              <a:t> Correctness of prediction is </a:t>
            </a:r>
            <a:r>
              <a:rPr lang="en-US" b="1" u="sng" dirty="0" smtClean="0"/>
              <a:t>80</a:t>
            </a:r>
            <a:r>
              <a:rPr lang="en-US" b="1" u="sng" dirty="0" smtClean="0"/>
              <a:t>.39%</a:t>
            </a:r>
            <a:r>
              <a:rPr lang="en-US" dirty="0" smtClean="0"/>
              <a:t> and default prediction rate is </a:t>
            </a:r>
            <a:r>
              <a:rPr lang="en-US" b="1" u="sng" dirty="0" smtClean="0"/>
              <a:t>54%.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37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LR model </a:t>
            </a:r>
            <a:r>
              <a:rPr lang="en-US" dirty="0" smtClean="0"/>
              <a:t>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0" y="1753754"/>
            <a:ext cx="10341476" cy="342784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229600" y="3228109"/>
            <a:ext cx="2050473" cy="1302328"/>
          </a:xfrm>
          <a:prstGeom prst="wedgeRoundRectCallout">
            <a:avLst>
              <a:gd name="adj1" fmla="val -108671"/>
              <a:gd name="adj2" fmla="val 28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Holdout data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</a:t>
            </a:r>
            <a:r>
              <a:rPr lang="en-US" dirty="0"/>
              <a:t>provided data on loan </a:t>
            </a:r>
            <a:r>
              <a:rPr lang="en-US" dirty="0" smtClean="0"/>
              <a:t>defaults and our objective </a:t>
            </a:r>
            <a:r>
              <a:rPr lang="en-US" dirty="0"/>
              <a:t>is to build default prediction models using R. </a:t>
            </a:r>
            <a:endParaRPr lang="en-GB" sz="1050" dirty="0"/>
          </a:p>
          <a:p>
            <a:pPr lvl="0"/>
            <a:r>
              <a:rPr lang="en-US" dirty="0"/>
              <a:t>Cleaning of data</a:t>
            </a:r>
            <a:endParaRPr lang="en-GB" sz="1050" dirty="0"/>
          </a:p>
          <a:p>
            <a:pPr lvl="0"/>
            <a:r>
              <a:rPr lang="en-US" dirty="0"/>
              <a:t>Handling unbalanced data</a:t>
            </a:r>
            <a:endParaRPr lang="en-GB" sz="1050" dirty="0"/>
          </a:p>
          <a:p>
            <a:pPr lvl="0"/>
            <a:r>
              <a:rPr lang="en-US" dirty="0"/>
              <a:t>Building model(s) on training data </a:t>
            </a:r>
            <a:endParaRPr lang="en-GB" sz="1050" dirty="0"/>
          </a:p>
          <a:p>
            <a:pPr lvl="0"/>
            <a:r>
              <a:rPr lang="en-US" dirty="0" smtClean="0"/>
              <a:t>Evaluating </a:t>
            </a:r>
            <a:r>
              <a:rPr lang="en-US" dirty="0"/>
              <a:t>model performance using test data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LR model on unseen test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performance measure </a:t>
            </a:r>
            <a:r>
              <a:rPr lang="en-US" dirty="0" smtClean="0"/>
              <a:t>of model on unseen data:</a:t>
            </a:r>
            <a:endParaRPr lang="en-US" dirty="0"/>
          </a:p>
          <a:p>
            <a:r>
              <a:rPr lang="en-US" b="1" dirty="0" smtClean="0"/>
              <a:t>Confusion </a:t>
            </a:r>
            <a:r>
              <a:rPr lang="en-US" b="1" dirty="0"/>
              <a:t>Matrix:</a:t>
            </a:r>
            <a:r>
              <a:rPr lang="en-US" dirty="0"/>
              <a:t> Correctness of prediction is </a:t>
            </a:r>
            <a:r>
              <a:rPr lang="en-US" b="1" u="sng" dirty="0" smtClean="0"/>
              <a:t>70%</a:t>
            </a:r>
            <a:r>
              <a:rPr lang="en-US" dirty="0" smtClean="0"/>
              <a:t> and default prediction rate is </a:t>
            </a:r>
            <a:r>
              <a:rPr lang="en-US" b="1" u="sng" dirty="0" smtClean="0"/>
              <a:t>50%.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NB </a:t>
            </a:r>
            <a:r>
              <a:rPr lang="en-US" dirty="0" smtClean="0"/>
              <a:t>can </a:t>
            </a:r>
            <a:r>
              <a:rPr lang="en-US" dirty="0" smtClean="0"/>
              <a:t>help us infer and then predict purchase </a:t>
            </a:r>
            <a:r>
              <a:rPr lang="mr-IN" dirty="0" smtClean="0"/>
              <a:t>–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We build Full LR model using train dataset prepared in EDA&amp;P</a:t>
            </a:r>
          </a:p>
          <a:p>
            <a:pPr marL="457200" indent="-457200">
              <a:buAutoNum type="arabicParenR"/>
            </a:pPr>
            <a:r>
              <a:rPr lang="en-US" dirty="0" smtClean="0"/>
              <a:t>Using stepwise function we fine tune model significant variables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Calculate </a:t>
            </a:r>
            <a:r>
              <a:rPr lang="en-US" dirty="0" smtClean="0"/>
              <a:t>and print </a:t>
            </a:r>
            <a:r>
              <a:rPr lang="en-US" dirty="0" err="1" smtClean="0"/>
              <a:t>auc</a:t>
            </a:r>
            <a:r>
              <a:rPr lang="en-US" dirty="0" smtClean="0"/>
              <a:t>, </a:t>
            </a:r>
            <a:r>
              <a:rPr lang="en-US" dirty="0" err="1" smtClean="0"/>
              <a:t>ks</a:t>
            </a:r>
            <a:r>
              <a:rPr lang="en-US" dirty="0" smtClean="0"/>
              <a:t> and confusion matrix on train. sample</a:t>
            </a:r>
            <a:r>
              <a:rPr lang="en-US" dirty="0"/>
              <a:t>(refer screenshot on next slide)</a:t>
            </a:r>
            <a:endParaRPr lang="en-US" b="1" u="sng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5" y="720437"/>
            <a:ext cx="10058400" cy="540327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606145" y="4281056"/>
            <a:ext cx="2452255" cy="1357746"/>
          </a:xfrm>
          <a:prstGeom prst="wedgeRoundRectCallout">
            <a:avLst>
              <a:gd name="adj1" fmla="val -50211"/>
              <a:gd name="adj2" fmla="val 22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Model performance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6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</a:t>
            </a:r>
            <a:r>
              <a:rPr lang="en-US" sz="3600" dirty="0" smtClean="0"/>
              <a:t>NB train </a:t>
            </a:r>
            <a:r>
              <a:rPr lang="en-US" sz="3600" dirty="0" smtClean="0"/>
              <a:t>model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Looking at performance measure of train </a:t>
            </a:r>
            <a:r>
              <a:rPr lang="en-US" dirty="0"/>
              <a:t>m</a:t>
            </a:r>
            <a:r>
              <a:rPr lang="en-US" dirty="0" smtClean="0"/>
              <a:t>odel :</a:t>
            </a:r>
          </a:p>
          <a:p>
            <a:r>
              <a:rPr lang="en-US" b="1" dirty="0" smtClean="0"/>
              <a:t>Confusion </a:t>
            </a:r>
            <a:r>
              <a:rPr lang="en-US" b="1" dirty="0" smtClean="0"/>
              <a:t>Matrix:</a:t>
            </a:r>
            <a:r>
              <a:rPr lang="en-US" dirty="0" smtClean="0"/>
              <a:t> Correctness of prediction is </a:t>
            </a:r>
            <a:r>
              <a:rPr lang="en-US" b="1" u="sng" dirty="0" smtClean="0"/>
              <a:t>73.39%</a:t>
            </a:r>
            <a:r>
              <a:rPr lang="en-US" dirty="0" smtClean="0"/>
              <a:t> and default prediction rate is </a:t>
            </a:r>
            <a:r>
              <a:rPr lang="en-US" b="1" u="sng" dirty="0" smtClean="0"/>
              <a:t>72</a:t>
            </a:r>
            <a:r>
              <a:rPr lang="en-US" b="1" u="sng" dirty="0" smtClean="0"/>
              <a:t>%.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4010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NB </a:t>
            </a:r>
            <a:r>
              <a:rPr lang="en-US" dirty="0" smtClean="0"/>
              <a:t>model </a:t>
            </a:r>
            <a:r>
              <a:rPr lang="en-US" dirty="0" smtClean="0"/>
              <a:t>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92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58" y="817418"/>
            <a:ext cx="10058400" cy="52785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827823" y="4322618"/>
            <a:ext cx="2050473" cy="1302328"/>
          </a:xfrm>
          <a:prstGeom prst="wedgeRoundRectCallout">
            <a:avLst>
              <a:gd name="adj1" fmla="val -108671"/>
              <a:gd name="adj2" fmla="val 28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Holdout data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3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</a:t>
            </a:r>
            <a:r>
              <a:rPr lang="en-US" sz="3600" dirty="0" smtClean="0"/>
              <a:t>NB</a:t>
            </a:r>
            <a:r>
              <a:rPr lang="en-US" sz="3600" dirty="0" smtClean="0"/>
              <a:t> </a:t>
            </a:r>
            <a:r>
              <a:rPr lang="en-US" sz="3600" dirty="0" smtClean="0"/>
              <a:t>model on unseen test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performance measure </a:t>
            </a:r>
            <a:r>
              <a:rPr lang="en-US" dirty="0" smtClean="0"/>
              <a:t>of model on unseen data:</a:t>
            </a:r>
            <a:endParaRPr lang="en-US" dirty="0"/>
          </a:p>
          <a:p>
            <a:r>
              <a:rPr lang="en-US" b="1" dirty="0"/>
              <a:t>Rank table:</a:t>
            </a:r>
            <a:r>
              <a:rPr lang="en-US" dirty="0"/>
              <a:t> </a:t>
            </a:r>
            <a:r>
              <a:rPr lang="en-US" dirty="0" smtClean="0"/>
              <a:t>Top </a:t>
            </a:r>
            <a:r>
              <a:rPr lang="en-US" dirty="0" err="1" smtClean="0"/>
              <a:t>decile</a:t>
            </a:r>
            <a:r>
              <a:rPr lang="en-US" dirty="0" smtClean="0"/>
              <a:t> </a:t>
            </a:r>
            <a:r>
              <a:rPr lang="en-US" dirty="0"/>
              <a:t>has 15% response rate i.e. </a:t>
            </a:r>
            <a:r>
              <a:rPr lang="en-US" b="1" u="sng" dirty="0" smtClean="0"/>
              <a:t>2.5 </a:t>
            </a:r>
            <a:r>
              <a:rPr lang="en-US" b="1" u="sng" dirty="0"/>
              <a:t>times 6%</a:t>
            </a:r>
            <a:r>
              <a:rPr lang="en-US" b="1" dirty="0"/>
              <a:t> </a:t>
            </a:r>
            <a:r>
              <a:rPr lang="en-US" dirty="0"/>
              <a:t>overall response before applying RF algorithm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Confusion </a:t>
            </a:r>
            <a:r>
              <a:rPr lang="en-US" b="1" dirty="0"/>
              <a:t>Matrix:</a:t>
            </a:r>
            <a:r>
              <a:rPr lang="en-US" dirty="0"/>
              <a:t> Correctness of prediction is </a:t>
            </a:r>
            <a:r>
              <a:rPr lang="en-US" b="1" u="sng" dirty="0" smtClean="0"/>
              <a:t>72%</a:t>
            </a:r>
            <a:r>
              <a:rPr lang="en-US" dirty="0" smtClean="0"/>
              <a:t> and default prediction rate is </a:t>
            </a:r>
            <a:r>
              <a:rPr lang="en-US" b="1" u="sng" dirty="0" smtClean="0"/>
              <a:t>70</a:t>
            </a:r>
            <a:r>
              <a:rPr lang="en-US" b="1" u="sng" dirty="0" smtClean="0"/>
              <a:t>%.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</a:t>
            </a:r>
            <a:r>
              <a:rPr lang="en-US" dirty="0" err="1" smtClean="0"/>
              <a:t>Training.xlsx</a:t>
            </a:r>
            <a:r>
              <a:rPr lang="en-US" dirty="0" smtClean="0"/>
              <a:t> </a:t>
            </a:r>
            <a:r>
              <a:rPr lang="en-US" dirty="0"/>
              <a:t>file for our analysis</a:t>
            </a:r>
          </a:p>
          <a:p>
            <a:r>
              <a:rPr lang="en-US" dirty="0"/>
              <a:t>This file has got total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variables of mixed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/>
              <a:t> Out of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variables, </a:t>
            </a:r>
            <a:r>
              <a:rPr lang="en-US" dirty="0" smtClean="0"/>
              <a:t>4 </a:t>
            </a:r>
            <a:r>
              <a:rPr lang="en-US" dirty="0"/>
              <a:t>are </a:t>
            </a:r>
            <a:r>
              <a:rPr lang="en-US" dirty="0" err="1" smtClean="0"/>
              <a:t>neumerical</a:t>
            </a:r>
            <a:r>
              <a:rPr lang="en-US" dirty="0" smtClean="0"/>
              <a:t> variables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smtClean="0"/>
              <a:t>5000 records/observation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smtClean="0"/>
              <a:t>Default</a:t>
            </a:r>
            <a:r>
              <a:rPr lang="en-US" dirty="0" smtClean="0"/>
              <a:t>/Target </a:t>
            </a:r>
            <a:r>
              <a:rPr lang="en-US" dirty="0"/>
              <a:t>rate ratio </a:t>
            </a:r>
            <a:r>
              <a:rPr lang="en-US" dirty="0" smtClean="0"/>
              <a:t>6:94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(</a:t>
            </a:r>
            <a:r>
              <a:rPr lang="en-US" dirty="0" err="1"/>
              <a:t>Yes:No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06042"/>
              </p:ext>
            </p:extLst>
          </p:nvPr>
        </p:nvGraphicFramePr>
        <p:xfrm>
          <a:off x="9642764" y="4530436"/>
          <a:ext cx="1253833" cy="108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2764" y="4530436"/>
                        <a:ext cx="1253833" cy="108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 smtClean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is a crucial stage of predictive model. </a:t>
            </a:r>
            <a:r>
              <a:rPr lang="en-US" dirty="0" smtClean="0"/>
              <a:t>We can’t </a:t>
            </a:r>
            <a:r>
              <a:rPr lang="en-US" dirty="0"/>
              <a:t>build great and practical models unless </a:t>
            </a:r>
            <a:r>
              <a:rPr lang="en-US" dirty="0" smtClean="0"/>
              <a:t>we learn and </a:t>
            </a:r>
            <a:r>
              <a:rPr lang="en-US" dirty="0"/>
              <a:t>explore the data from begin to end</a:t>
            </a:r>
            <a:r>
              <a:rPr lang="en-US" dirty="0" smtClean="0"/>
              <a:t>.</a:t>
            </a:r>
          </a:p>
          <a:p>
            <a:r>
              <a:rPr lang="en-US" dirty="0"/>
              <a:t>This step can be done </a:t>
            </a:r>
            <a:r>
              <a:rPr lang="en-US" dirty="0" smtClean="0"/>
              <a:t>by </a:t>
            </a:r>
            <a:r>
              <a:rPr lang="en-US" dirty="0"/>
              <a:t>visualization and </a:t>
            </a:r>
            <a:r>
              <a:rPr lang="en-US" dirty="0" smtClean="0"/>
              <a:t>analysis </a:t>
            </a:r>
            <a:r>
              <a:rPr lang="en-US" dirty="0"/>
              <a:t>using </a:t>
            </a:r>
            <a:r>
              <a:rPr lang="en-US" dirty="0" smtClean="0"/>
              <a:t>excel/R </a:t>
            </a:r>
          </a:p>
          <a:p>
            <a:r>
              <a:rPr lang="en-US" dirty="0"/>
              <a:t>Variable </a:t>
            </a:r>
            <a:r>
              <a:rPr lang="en-US" dirty="0" smtClean="0"/>
              <a:t>Identification:</a:t>
            </a:r>
          </a:p>
          <a:p>
            <a:pPr marL="0" indent="0">
              <a:buNone/>
            </a:pPr>
            <a:r>
              <a:rPr lang="en-US" dirty="0"/>
              <a:t>	This </a:t>
            </a:r>
            <a:r>
              <a:rPr lang="en-US" dirty="0" smtClean="0"/>
              <a:t>dataset has </a:t>
            </a:r>
            <a:r>
              <a:rPr lang="en-US" dirty="0"/>
              <a:t>got 1 Response and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predictor/explanatory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Univariate</a:t>
            </a:r>
            <a:r>
              <a:rPr lang="en-US" dirty="0"/>
              <a:t> Analysis:  explore variables one by one for Central Tendency, Measure of dispersion etc.</a:t>
            </a:r>
          </a:p>
          <a:p>
            <a:r>
              <a:rPr lang="en-US" dirty="0" smtClean="0"/>
              <a:t>#</a:t>
            </a:r>
            <a:r>
              <a:rPr lang="en-US" dirty="0"/>
              <a:t>check for missing values in data set (using 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table(</a:t>
            </a:r>
            <a:r>
              <a:rPr lang="en-US" dirty="0" err="1" smtClean="0"/>
              <a:t>is.na</a:t>
            </a:r>
            <a:r>
              <a:rPr lang="en-US" dirty="0" smtClean="0"/>
              <a:t>(Training))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colSums</a:t>
            </a:r>
            <a:r>
              <a:rPr lang="en-US" dirty="0" smtClean="0"/>
              <a:t>(</a:t>
            </a:r>
            <a:r>
              <a:rPr lang="en-US" dirty="0" err="1" smtClean="0"/>
              <a:t>is.na</a:t>
            </a:r>
            <a:r>
              <a:rPr lang="en-US" dirty="0" smtClean="0"/>
              <a:t>(Training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# Normality analysis via Histogram (Visual -refer next slide)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Training</a:t>
            </a:r>
            <a:r>
              <a:rPr lang="en-US" dirty="0" err="1" smtClean="0"/>
              <a:t>$Debtratio</a:t>
            </a:r>
            <a:r>
              <a:rPr lang="en-US" dirty="0" smtClean="0"/>
              <a:t>, </a:t>
            </a:r>
            <a:r>
              <a:rPr lang="en-US" dirty="0"/>
              <a:t>main ="</a:t>
            </a:r>
            <a:r>
              <a:rPr lang="en-US" dirty="0" smtClean="0"/>
              <a:t>Default",</a:t>
            </a:r>
            <a:r>
              <a:rPr lang="en-US" dirty="0" err="1"/>
              <a:t>xlab</a:t>
            </a:r>
            <a:r>
              <a:rPr lang="en-US" dirty="0"/>
              <a:t>="")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#Outlier checking using Boxplot (Visual -refer next slide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boxplot(</a:t>
            </a:r>
            <a:r>
              <a:rPr lang="en-US" dirty="0" err="1" smtClean="0"/>
              <a:t>Training$Debtratio</a:t>
            </a:r>
            <a:r>
              <a:rPr lang="en-US" dirty="0" smtClean="0"/>
              <a:t>, </a:t>
            </a:r>
            <a:r>
              <a:rPr lang="en-US" dirty="0"/>
              <a:t>main ="</a:t>
            </a:r>
            <a:r>
              <a:rPr lang="en-US" dirty="0" smtClean="0"/>
              <a:t>Default",</a:t>
            </a:r>
            <a:r>
              <a:rPr lang="en-US" dirty="0" err="1"/>
              <a:t>xlab</a:t>
            </a:r>
            <a:r>
              <a:rPr lang="en-US" dirty="0"/>
              <a:t>="") </a:t>
            </a:r>
          </a:p>
          <a:p>
            <a:r>
              <a:rPr lang="en-US" dirty="0" smtClean="0"/>
              <a:t>Drop </a:t>
            </a:r>
            <a:r>
              <a:rPr lang="en-US" dirty="0"/>
              <a:t>unwanted or non-contributing variables from data set </a:t>
            </a:r>
            <a:r>
              <a:rPr lang="en-US" dirty="0" smtClean="0"/>
              <a:t>(post visual </a:t>
            </a:r>
            <a:r>
              <a:rPr lang="en-US" dirty="0"/>
              <a:t>analysis)</a:t>
            </a:r>
          </a:p>
          <a:p>
            <a:pPr marL="0" indent="0">
              <a:buNone/>
            </a:pPr>
            <a:r>
              <a:rPr lang="en-US" dirty="0"/>
              <a:t>	 #drop unwanted columns (using </a:t>
            </a:r>
            <a:r>
              <a:rPr lang="en-US" dirty="0" smtClean="0"/>
              <a:t>R) </a:t>
            </a:r>
            <a:r>
              <a:rPr lang="en-US" dirty="0" err="1" smtClean="0"/>
              <a:t>Casenum</a:t>
            </a:r>
            <a:r>
              <a:rPr lang="en-US" dirty="0" smtClean="0"/>
              <a:t> column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Training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(</a:t>
            </a:r>
            <a:r>
              <a:rPr lang="en-US" dirty="0" smtClean="0"/>
              <a:t>Training</a:t>
            </a:r>
            <a:r>
              <a:rPr lang="en-US" dirty="0" smtClean="0"/>
              <a:t>[, -</a:t>
            </a:r>
            <a:r>
              <a:rPr lang="en-US" dirty="0"/>
              <a:t>1</a:t>
            </a:r>
            <a:r>
              <a:rPr lang="en-US" dirty="0" smtClean="0"/>
              <a:t>])</a:t>
            </a:r>
          </a:p>
          <a:p>
            <a:r>
              <a:rPr lang="en-US" dirty="0" smtClean="0"/>
              <a:t>Linear Correlation between Target and predictor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2" y="623455"/>
            <a:ext cx="10058400" cy="550811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215746" y="4405746"/>
            <a:ext cx="2757054" cy="1039090"/>
          </a:xfrm>
          <a:prstGeom prst="wedgeRoundRectCallout">
            <a:avLst>
              <a:gd name="adj1" fmla="val -66059"/>
              <a:gd name="adj2" fmla="val -8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Before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9" y="637306"/>
            <a:ext cx="10058400" cy="540887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257304" y="4239490"/>
            <a:ext cx="2757054" cy="1039090"/>
          </a:xfrm>
          <a:prstGeom prst="wedgeRoundRectCallout">
            <a:avLst>
              <a:gd name="adj1" fmla="val -65054"/>
              <a:gd name="adj2" fmla="val -9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Before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956</TotalTime>
  <Words>870</Words>
  <Application>Microsoft Macintosh PowerPoint</Application>
  <PresentationFormat>Widescreen</PresentationFormat>
  <Paragraphs>119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Garamond</vt:lpstr>
      <vt:lpstr>Mangal</vt:lpstr>
      <vt:lpstr>Arial</vt:lpstr>
      <vt:lpstr>Organic</vt:lpstr>
      <vt:lpstr>Microsoft Excel Worksheet</vt:lpstr>
      <vt:lpstr>FRA Group 11</vt:lpstr>
      <vt:lpstr>INDEX</vt:lpstr>
      <vt:lpstr>Objective</vt:lpstr>
      <vt:lpstr>Data Summary</vt:lpstr>
      <vt:lpstr>Exploratory Data Analysis &amp; Preparation</vt:lpstr>
      <vt:lpstr>Exploratory Data Analysis &amp; Preparation</vt:lpstr>
      <vt:lpstr>Exploratory Data Analysis &amp;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&amp; Preparation</vt:lpstr>
      <vt:lpstr>SMOTE</vt:lpstr>
      <vt:lpstr>Hypothesis</vt:lpstr>
      <vt:lpstr>Hypothesis validation using Linear regression</vt:lpstr>
      <vt:lpstr>Hypothesis validation using Linear regression</vt:lpstr>
      <vt:lpstr>Let’s build model now</vt:lpstr>
      <vt:lpstr>Random Forest(RF)</vt:lpstr>
      <vt:lpstr>PowerPoint Presentation</vt:lpstr>
      <vt:lpstr>Analyzing RF development model performance</vt:lpstr>
      <vt:lpstr>Run RF model on Holdout data</vt:lpstr>
      <vt:lpstr>PowerPoint Presentation</vt:lpstr>
      <vt:lpstr>Analyzing RF model on unseen holdout data</vt:lpstr>
      <vt:lpstr>Logistic Regression(LR)</vt:lpstr>
      <vt:lpstr>PowerPoint Presentation</vt:lpstr>
      <vt:lpstr>Analyzing LR train model performance</vt:lpstr>
      <vt:lpstr>Run LR model on test data</vt:lpstr>
      <vt:lpstr>PowerPoint Presentation</vt:lpstr>
      <vt:lpstr>Analyzing LR model on unseen test data</vt:lpstr>
      <vt:lpstr>Naïve Bayes Classification</vt:lpstr>
      <vt:lpstr>PowerPoint Presentation</vt:lpstr>
      <vt:lpstr>Analyzing NB train model performance</vt:lpstr>
      <vt:lpstr>Run NB model on test data</vt:lpstr>
      <vt:lpstr>PowerPoint Presentation</vt:lpstr>
      <vt:lpstr>Analyzing NB model on unseen test data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117</cp:revision>
  <dcterms:created xsi:type="dcterms:W3CDTF">2017-07-09T05:07:13Z</dcterms:created>
  <dcterms:modified xsi:type="dcterms:W3CDTF">2017-12-02T17:18:42Z</dcterms:modified>
</cp:coreProperties>
</file>