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71" r:id="rId6"/>
    <p:sldId id="259" r:id="rId7"/>
    <p:sldId id="267" r:id="rId8"/>
    <p:sldId id="268" r:id="rId9"/>
    <p:sldId id="260" r:id="rId10"/>
    <p:sldId id="261" r:id="rId11"/>
    <p:sldId id="274" r:id="rId12"/>
    <p:sldId id="275" r:id="rId13"/>
    <p:sldId id="276" r:id="rId14"/>
    <p:sldId id="277" r:id="rId15"/>
    <p:sldId id="278" r:id="rId16"/>
    <p:sldId id="285" r:id="rId17"/>
    <p:sldId id="280" r:id="rId18"/>
    <p:sldId id="281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ci.nic.in/eci_main1/ElectionStatistics.aspx" TargetMode="External"/><Relationship Id="rId4" Type="http://schemas.openxmlformats.org/officeDocument/2006/relationships/hyperlink" Target="http://myneta.info/ls2014/" TargetMode="External"/><Relationship Id="rId5" Type="http://schemas.openxmlformats.org/officeDocument/2006/relationships/package" Target="../embeddings/Microsoft_Excel_Worksheet1.xlsx"/><Relationship Id="rId6" Type="http://schemas.openxmlformats.org/officeDocument/2006/relationships/image" Target="../media/image7.emf"/><Relationship Id="rId7" Type="http://schemas.openxmlformats.org/officeDocument/2006/relationships/oleObject" Target="../embeddings/Microsoft_Excel_97_-_2004_Worksheet1.xls"/><Relationship Id="rId8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4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2.xls"/><Relationship Id="rId4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Exit Poll</a:t>
            </a:r>
            <a:r>
              <a:rPr lang="en-US" sz="3200"/>
              <a:t>: </a:t>
            </a:r>
            <a:r>
              <a:rPr lang="en-US" sz="3200" smtClean="0"/>
              <a:t>Election Winner </a:t>
            </a:r>
            <a:r>
              <a:rPr lang="en-US" sz="3200" dirty="0" smtClean="0"/>
              <a:t>Prediction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Loksabha</a:t>
            </a:r>
            <a:r>
              <a:rPr lang="en-US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Hypothesis validation using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##Run Linear regression to find significant independent </a:t>
            </a:r>
            <a:r>
              <a:rPr lang="en-US" dirty="0" smtClean="0"/>
              <a:t>variables </a:t>
            </a:r>
            <a:r>
              <a:rPr lang="en-US" dirty="0"/>
              <a:t>from HR Data </a:t>
            </a:r>
            <a:r>
              <a:rPr lang="en-US" dirty="0" smtClean="0"/>
              <a:t>set</a:t>
            </a:r>
          </a:p>
          <a:p>
            <a:pPr marL="457200" lvl="1" indent="0">
              <a:buNone/>
            </a:pPr>
            <a:r>
              <a:rPr lang="en-US" dirty="0" err="1" smtClean="0"/>
              <a:t>ft</a:t>
            </a:r>
            <a:r>
              <a:rPr lang="en-US" dirty="0" smtClean="0"/>
              <a:t> </a:t>
            </a:r>
            <a:r>
              <a:rPr lang="en-US" dirty="0"/>
              <a:t>&lt;- lm(Target~ ., data = </a:t>
            </a:r>
            <a:r>
              <a:rPr lang="en-US" dirty="0" err="1" smtClean="0"/>
              <a:t>RFDF.dev</a:t>
            </a:r>
            <a:r>
              <a:rPr lang="en-US" dirty="0" smtClean="0"/>
              <a:t>), </a:t>
            </a:r>
          </a:p>
          <a:p>
            <a:pPr marL="457200" lvl="1" indent="0">
              <a:buNone/>
            </a:pPr>
            <a:r>
              <a:rPr lang="en-US" dirty="0" smtClean="0"/>
              <a:t>Summary(</a:t>
            </a:r>
            <a:r>
              <a:rPr lang="en-US" dirty="0" err="1" smtClean="0"/>
              <a:t>ft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Result: p-value</a:t>
            </a:r>
            <a:r>
              <a:rPr lang="en-US" dirty="0"/>
              <a:t>: &lt; </a:t>
            </a:r>
            <a:r>
              <a:rPr lang="mr-IN" dirty="0" err="1"/>
              <a:t>p-value</a:t>
            </a:r>
            <a:r>
              <a:rPr lang="mr-IN" dirty="0"/>
              <a:t>: &lt; 2.2e-16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Assuming alpha value to be 0.01, p-value above is far below alpha and Hence, we can safely </a:t>
            </a:r>
            <a:r>
              <a:rPr lang="en-US" b="1" u="sng" dirty="0" smtClean="0"/>
              <a:t>reject null hypothesis</a:t>
            </a:r>
            <a:r>
              <a:rPr lang="en-US" dirty="0" smtClean="0"/>
              <a:t> stating </a:t>
            </a:r>
            <a:r>
              <a:rPr lang="mr-IN" dirty="0" smtClean="0"/>
              <a:t>–</a:t>
            </a:r>
            <a:r>
              <a:rPr lang="en-US" dirty="0" smtClean="0"/>
              <a:t>all predictor variables in </a:t>
            </a:r>
            <a:r>
              <a:rPr lang="en-US" dirty="0" err="1" smtClean="0"/>
              <a:t>RFDF.dev</a:t>
            </a:r>
            <a:r>
              <a:rPr lang="en-US" dirty="0" smtClean="0"/>
              <a:t> dataset contribute to predict 2009 LS winner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8798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Hypothesis validation using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684095"/>
            <a:ext cx="9601196" cy="3318936"/>
          </a:xfrm>
        </p:spPr>
        <p:txBody>
          <a:bodyPr/>
          <a:lstStyle/>
          <a:p>
            <a:r>
              <a:rPr lang="en-US" sz="1800" dirty="0"/>
              <a:t>Further , </a:t>
            </a:r>
            <a:r>
              <a:rPr lang="en-US" sz="1800" dirty="0" err="1"/>
              <a:t>lmtest</a:t>
            </a:r>
            <a:r>
              <a:rPr lang="en-US" sz="1800" dirty="0"/>
              <a:t> followed by </a:t>
            </a:r>
            <a:r>
              <a:rPr lang="en-US" sz="1800" dirty="0" err="1"/>
              <a:t>vif</a:t>
            </a:r>
            <a:r>
              <a:rPr lang="en-US" sz="1800" dirty="0"/>
              <a:t> gives below list of significant variables from data set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82" y="2064325"/>
            <a:ext cx="8242300" cy="386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build model now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Random forest </a:t>
            </a:r>
          </a:p>
        </p:txBody>
      </p:sp>
    </p:spTree>
    <p:extLst>
      <p:ext uri="{BB962C8B-B14F-4D97-AF65-F5344CB8AC3E}">
        <p14:creationId xmlns:p14="http://schemas.microsoft.com/office/powerpoint/2010/main" val="142462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Forest(RF)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How RF can help us infer and then predict winner data </a:t>
            </a:r>
            <a:r>
              <a:rPr lang="mr-IN" dirty="0" smtClean="0"/>
              <a:t>–</a:t>
            </a:r>
            <a:r>
              <a:rPr lang="en-US" dirty="0" smtClean="0"/>
              <a:t> (find R code under Zip folder)</a:t>
            </a:r>
          </a:p>
          <a:p>
            <a:pPr marL="457200" indent="-457200">
              <a:buAutoNum type="arabicParenR"/>
            </a:pPr>
            <a:r>
              <a:rPr lang="en-US" dirty="0" smtClean="0"/>
              <a:t>We build Full RF model using scaled </a:t>
            </a:r>
            <a:r>
              <a:rPr lang="en-US" dirty="0" err="1" smtClean="0"/>
              <a:t>RFDF.dev</a:t>
            </a:r>
            <a:r>
              <a:rPr lang="en-US" dirty="0" smtClean="0"/>
              <a:t> dataset prepared in EDA&amp;P  </a:t>
            </a:r>
          </a:p>
          <a:p>
            <a:pPr marL="457200" indent="-457200">
              <a:buAutoNum type="arabicParenR"/>
            </a:pPr>
            <a:r>
              <a:rPr lang="en-US" dirty="0" smtClean="0"/>
              <a:t>Plot OOB chart and rebuild pruned RF model based on OOB </a:t>
            </a:r>
          </a:p>
          <a:p>
            <a:pPr marL="457200" indent="-457200">
              <a:buAutoNum type="arabicParenR"/>
            </a:pPr>
            <a:r>
              <a:rPr lang="en-US" dirty="0" smtClean="0"/>
              <a:t>Create </a:t>
            </a:r>
            <a:r>
              <a:rPr lang="en-US" dirty="0" err="1" smtClean="0"/>
              <a:t>deciles</a:t>
            </a:r>
            <a:r>
              <a:rPr lang="en-US" dirty="0" smtClean="0"/>
              <a:t> and then Rank order for development model based on predicted output</a:t>
            </a:r>
          </a:p>
          <a:p>
            <a:pPr marL="457200" indent="-457200">
              <a:buFont typeface="Arial"/>
              <a:buAutoNum type="arabicParenR"/>
            </a:pPr>
            <a:r>
              <a:rPr lang="en-US" dirty="0" smtClean="0"/>
              <a:t>Calculate and print Rank table, </a:t>
            </a:r>
            <a:r>
              <a:rPr lang="en-US" dirty="0" err="1" smtClean="0"/>
              <a:t>auc</a:t>
            </a:r>
            <a:r>
              <a:rPr lang="en-US" dirty="0" smtClean="0"/>
              <a:t>, </a:t>
            </a:r>
            <a:r>
              <a:rPr lang="en-US" dirty="0" err="1" smtClean="0"/>
              <a:t>ks</a:t>
            </a:r>
            <a:r>
              <a:rPr lang="en-US" dirty="0" smtClean="0"/>
              <a:t>, </a:t>
            </a:r>
            <a:r>
              <a:rPr lang="en-US" dirty="0" err="1" smtClean="0"/>
              <a:t>gini</a:t>
            </a:r>
            <a:r>
              <a:rPr lang="en-US" dirty="0" smtClean="0"/>
              <a:t> and confusion matrix on dev. sample</a:t>
            </a:r>
            <a:r>
              <a:rPr lang="en-US" dirty="0"/>
              <a:t>(refer screenshot on next slide)</a:t>
            </a:r>
            <a:endParaRPr lang="en-US" b="1" u="sng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0" y="623455"/>
            <a:ext cx="10058400" cy="56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30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Analyzing RF development model performance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Looking at performance measure of development Model rf1:</a:t>
            </a:r>
          </a:p>
          <a:p>
            <a:r>
              <a:rPr lang="en-US" b="1" dirty="0" smtClean="0"/>
              <a:t>Rank table:</a:t>
            </a:r>
            <a:r>
              <a:rPr lang="en-US" dirty="0" smtClean="0"/>
              <a:t> Top </a:t>
            </a:r>
            <a:r>
              <a:rPr lang="en-US" dirty="0" err="1" smtClean="0"/>
              <a:t>decile</a:t>
            </a:r>
            <a:r>
              <a:rPr lang="en-US" dirty="0" smtClean="0"/>
              <a:t> has 58% response rate i.e. </a:t>
            </a:r>
            <a:r>
              <a:rPr lang="en-US" b="1" u="sng" dirty="0" smtClean="0"/>
              <a:t>3.5times 17%</a:t>
            </a:r>
            <a:r>
              <a:rPr lang="en-US" dirty="0" smtClean="0"/>
              <a:t> overall response before applying RF algorithm.</a:t>
            </a:r>
          </a:p>
          <a:p>
            <a:r>
              <a:rPr lang="en-US" b="1" dirty="0" smtClean="0"/>
              <a:t>Confusion Matrix:</a:t>
            </a:r>
            <a:r>
              <a:rPr lang="en-US" dirty="0" smtClean="0"/>
              <a:t> Correctness of prediction is </a:t>
            </a:r>
            <a:r>
              <a:rPr lang="en-US" b="1" u="sng" dirty="0" smtClean="0"/>
              <a:t>84.29% </a:t>
            </a:r>
            <a:r>
              <a:rPr lang="en-US" dirty="0" smtClean="0"/>
              <a:t> with winner prediction rate </a:t>
            </a:r>
            <a:r>
              <a:rPr lang="en-US" b="1" dirty="0" smtClean="0"/>
              <a:t>~</a:t>
            </a:r>
            <a:r>
              <a:rPr lang="en-US" b="1" u="sng" dirty="0" smtClean="0"/>
              <a:t>50%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4626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RF model on Holdout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44" y="630383"/>
            <a:ext cx="10058400" cy="557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0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Analyzing RF model on unseen holdout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Looking at performance measure </a:t>
            </a:r>
            <a:r>
              <a:rPr lang="en-US" dirty="0" smtClean="0"/>
              <a:t>of Model rf1 on unseen data:</a:t>
            </a:r>
            <a:endParaRPr lang="en-US" dirty="0"/>
          </a:p>
          <a:p>
            <a:r>
              <a:rPr lang="en-US" b="1" dirty="0"/>
              <a:t>Rank table:</a:t>
            </a:r>
            <a:r>
              <a:rPr lang="en-US" dirty="0"/>
              <a:t> Top </a:t>
            </a:r>
            <a:r>
              <a:rPr lang="en-US" dirty="0" err="1"/>
              <a:t>decile</a:t>
            </a:r>
            <a:r>
              <a:rPr lang="en-US" dirty="0"/>
              <a:t> has </a:t>
            </a:r>
            <a:r>
              <a:rPr lang="en-US" dirty="0" smtClean="0"/>
              <a:t>21% </a:t>
            </a:r>
            <a:r>
              <a:rPr lang="en-US" dirty="0"/>
              <a:t>response rate i.e. </a:t>
            </a:r>
            <a:r>
              <a:rPr lang="en-US" b="1" u="sng" dirty="0" smtClean="0"/>
              <a:t>3.5 times </a:t>
            </a:r>
            <a:r>
              <a:rPr lang="en-US" b="1" u="sng" dirty="0"/>
              <a:t>6</a:t>
            </a:r>
            <a:r>
              <a:rPr lang="en-US" b="1" u="sng" dirty="0" smtClean="0"/>
              <a:t>%</a:t>
            </a:r>
            <a:r>
              <a:rPr lang="en-US" b="1" dirty="0" smtClean="0"/>
              <a:t> </a:t>
            </a:r>
            <a:r>
              <a:rPr lang="en-US" dirty="0" smtClean="0"/>
              <a:t>overall </a:t>
            </a:r>
            <a:r>
              <a:rPr lang="en-US" dirty="0"/>
              <a:t>response before applying </a:t>
            </a:r>
            <a:r>
              <a:rPr lang="en-US" dirty="0" smtClean="0"/>
              <a:t>RF algorithm</a:t>
            </a:r>
            <a:r>
              <a:rPr lang="en-US" dirty="0"/>
              <a:t>.</a:t>
            </a:r>
          </a:p>
          <a:p>
            <a:r>
              <a:rPr lang="en-US" b="1" dirty="0"/>
              <a:t>Confusion Matrix:</a:t>
            </a:r>
            <a:r>
              <a:rPr lang="en-US" dirty="0"/>
              <a:t> Correctness of prediction is </a:t>
            </a:r>
            <a:r>
              <a:rPr lang="en-US" b="1" u="sng" dirty="0" smtClean="0"/>
              <a:t>84% 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smtClean="0"/>
              <a:t>2014 winner </a:t>
            </a:r>
            <a:r>
              <a:rPr lang="en-US" dirty="0"/>
              <a:t>prediction rate </a:t>
            </a:r>
            <a:r>
              <a:rPr lang="en-US" b="1" dirty="0" smtClean="0"/>
              <a:t>~</a:t>
            </a:r>
            <a:r>
              <a:rPr lang="en-US" b="1" u="sng" dirty="0" smtClean="0"/>
              <a:t>60</a:t>
            </a:r>
            <a:r>
              <a:rPr lang="en-US" b="1" u="sng" dirty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29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Data Summary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Hypothesis and validation</a:t>
            </a:r>
          </a:p>
          <a:p>
            <a:r>
              <a:rPr lang="en-US" dirty="0" smtClean="0"/>
              <a:t>Model implementation and strategy</a:t>
            </a:r>
          </a:p>
          <a:p>
            <a:r>
              <a:rPr lang="en-US" dirty="0"/>
              <a:t>Conclusion/Take-away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Assignment Topic: Making Election Predictions  </a:t>
            </a:r>
            <a:endParaRPr lang="en-US" dirty="0"/>
          </a:p>
          <a:p>
            <a:r>
              <a:rPr lang="en-US" dirty="0"/>
              <a:t>If during the early part of 2014 you had to predict the upcoming </a:t>
            </a:r>
            <a:r>
              <a:rPr lang="en-US" dirty="0" err="1"/>
              <a:t>Lok</a:t>
            </a:r>
            <a:r>
              <a:rPr lang="en-US" dirty="0"/>
              <a:t> Sabha Elections, what would be your predictive model?  (Say you wanted to predict the election outcomes six months before the elections were held)</a:t>
            </a:r>
          </a:p>
          <a:p>
            <a:r>
              <a:rPr lang="en-US" dirty="0"/>
              <a:t>To solve this problem…here are some possible stuff </a:t>
            </a:r>
            <a:r>
              <a:rPr lang="en-US" dirty="0" smtClean="0"/>
              <a:t>we can </a:t>
            </a:r>
            <a:r>
              <a:rPr lang="en-US" dirty="0"/>
              <a:t>think of….</a:t>
            </a:r>
          </a:p>
          <a:p>
            <a:r>
              <a:rPr lang="en-US" dirty="0"/>
              <a:t>-Identify data sources. This will depend upon what factors </a:t>
            </a:r>
            <a:r>
              <a:rPr lang="en-US" dirty="0" smtClean="0"/>
              <a:t>we think </a:t>
            </a:r>
            <a:r>
              <a:rPr lang="en-US" dirty="0"/>
              <a:t>can determine winning elections</a:t>
            </a:r>
          </a:p>
          <a:p>
            <a:r>
              <a:rPr lang="en-US" dirty="0"/>
              <a:t>-Identifying the right technique/techniques to model that data</a:t>
            </a:r>
          </a:p>
          <a:p>
            <a:r>
              <a:rPr lang="en-US" dirty="0"/>
              <a:t>-Make predictions, validate and update </a:t>
            </a:r>
            <a:r>
              <a:rPr lang="en-US" dirty="0" smtClean="0"/>
              <a:t>our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 has been downloaded from 2 different sources 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eci.nic.in/eci_main1/ElectionStatistics.aspx</a:t>
            </a:r>
            <a:r>
              <a:rPr lang="en-US" dirty="0"/>
              <a:t>  and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>
                <a:hlinkClick r:id="rId4"/>
              </a:rPr>
              <a:t>http://myneta.info/ls2014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                                                                                    </a:t>
            </a:r>
          </a:p>
          <a:p>
            <a:r>
              <a:rPr lang="en-US" dirty="0"/>
              <a:t>F</a:t>
            </a:r>
            <a:r>
              <a:rPr lang="en-US" dirty="0" smtClean="0"/>
              <a:t>ile 1 from ECI had 14 different variables out of which 8 were important(8070 records)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File 2 from My </a:t>
            </a:r>
            <a:r>
              <a:rPr lang="en-US" dirty="0" err="1" smtClean="0"/>
              <a:t>Neta</a:t>
            </a:r>
            <a:r>
              <a:rPr lang="en-US" dirty="0" smtClean="0"/>
              <a:t> had 8 variables out of which 7 were important(7669 records)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387409"/>
              </p:ext>
            </p:extLst>
          </p:nvPr>
        </p:nvGraphicFramePr>
        <p:xfrm>
          <a:off x="10413997" y="5083847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Worksheet" showAsIcon="1" r:id="rId5" imgW="965200" imgH="609600" progId="Excel.Sheet.12">
                  <p:embed/>
                </p:oleObj>
              </mc:Choice>
              <mc:Fallback>
                <p:oleObj name="Worksheet" showAsIcon="1" r:id="rId5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13997" y="5083847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356728"/>
              </p:ext>
            </p:extLst>
          </p:nvPr>
        </p:nvGraphicFramePr>
        <p:xfrm>
          <a:off x="10413997" y="3893127"/>
          <a:ext cx="965200" cy="738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Worksheet" showAsIcon="1" r:id="rId7" imgW="965200" imgH="609600" progId="Excel.Sheet.8">
                  <p:embed/>
                </p:oleObj>
              </mc:Choice>
              <mc:Fallback>
                <p:oleObj name="Worksheet" showAsIcon="1" r:id="rId7" imgW="965200" imgH="6096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13997" y="3893127"/>
                        <a:ext cx="965200" cy="738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</a:t>
            </a:r>
            <a:r>
              <a:rPr lang="en-US" dirty="0" smtClean="0"/>
              <a:t>xploratory </a:t>
            </a:r>
            <a:r>
              <a:rPr lang="en-US" u="sng" dirty="0"/>
              <a:t>D</a:t>
            </a:r>
            <a:r>
              <a:rPr lang="en-US" dirty="0"/>
              <a:t>ata </a:t>
            </a:r>
            <a:r>
              <a:rPr lang="en-US" u="sng" dirty="0"/>
              <a:t>A</a:t>
            </a:r>
            <a:r>
              <a:rPr lang="en-US" dirty="0"/>
              <a:t>nalysis </a:t>
            </a:r>
            <a:r>
              <a:rPr lang="en-US" u="sng" dirty="0"/>
              <a:t>&amp;</a:t>
            </a:r>
            <a:r>
              <a:rPr lang="en-US" dirty="0"/>
              <a:t> </a:t>
            </a:r>
            <a:r>
              <a:rPr lang="en-US" u="sng" dirty="0"/>
              <a:t>P</a:t>
            </a:r>
            <a:r>
              <a:rPr lang="en-US" dirty="0"/>
              <a:t>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Exploration is a crucial stage of predictive model. </a:t>
            </a:r>
            <a:r>
              <a:rPr lang="en-US" dirty="0" smtClean="0"/>
              <a:t>We can’t </a:t>
            </a:r>
            <a:r>
              <a:rPr lang="en-US" dirty="0"/>
              <a:t>build great and practical models unless </a:t>
            </a:r>
            <a:r>
              <a:rPr lang="en-US" dirty="0" smtClean="0"/>
              <a:t>we learn and </a:t>
            </a:r>
            <a:r>
              <a:rPr lang="en-US" dirty="0"/>
              <a:t>explore the data from begin to end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were mismatch on names/spellings used for Candidate names, Constituency, Party abbreviation</a:t>
            </a:r>
          </a:p>
          <a:p>
            <a:r>
              <a:rPr lang="en-US" dirty="0" smtClean="0"/>
              <a:t>Candidate names had issue of prefix, duplicates, first name/last name sequence, full name/short name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Constituency had mostly spelling issues</a:t>
            </a:r>
          </a:p>
          <a:p>
            <a:r>
              <a:rPr lang="en-US" dirty="0" smtClean="0"/>
              <a:t>Party abbreviation had major issue </a:t>
            </a:r>
            <a:r>
              <a:rPr lang="mr-IN" dirty="0" smtClean="0"/>
              <a:t>–</a:t>
            </a:r>
            <a:r>
              <a:rPr lang="en-US" dirty="0" smtClean="0"/>
              <a:t> ECI used short forms where as My </a:t>
            </a:r>
            <a:r>
              <a:rPr lang="en-US" dirty="0" err="1" smtClean="0"/>
              <a:t>neta</a:t>
            </a:r>
            <a:r>
              <a:rPr lang="en-US" dirty="0" smtClean="0"/>
              <a:t> had used full forms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6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</a:t>
            </a:r>
            <a:r>
              <a:rPr lang="en-US" dirty="0"/>
              <a:t>xploratory </a:t>
            </a:r>
            <a:r>
              <a:rPr lang="en-US" u="sng" dirty="0"/>
              <a:t>D</a:t>
            </a:r>
            <a:r>
              <a:rPr lang="en-US" dirty="0"/>
              <a:t>ata </a:t>
            </a:r>
            <a:r>
              <a:rPr lang="en-US" u="sng" dirty="0"/>
              <a:t>A</a:t>
            </a:r>
            <a:r>
              <a:rPr lang="en-US" dirty="0"/>
              <a:t>nalysis </a:t>
            </a:r>
            <a:r>
              <a:rPr lang="en-US" u="sng" dirty="0"/>
              <a:t>&amp;</a:t>
            </a:r>
            <a:r>
              <a:rPr lang="en-US" dirty="0"/>
              <a:t> </a:t>
            </a:r>
            <a:r>
              <a:rPr lang="en-US" u="sng" dirty="0"/>
              <a:t>P</a:t>
            </a:r>
            <a:r>
              <a:rPr lang="en-US" dirty="0"/>
              <a:t>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fixing above mentioned issues </a:t>
            </a:r>
            <a:r>
              <a:rPr lang="mr-IN" dirty="0" smtClean="0"/>
              <a:t>–</a:t>
            </a:r>
            <a:r>
              <a:rPr lang="en-US" dirty="0" smtClean="0"/>
              <a:t> we put inner join on two sheets (attached on slide 4) based on Candidate name and Sex and Constituency </a:t>
            </a:r>
          </a:p>
          <a:p>
            <a:r>
              <a:rPr lang="en-US" dirty="0" smtClean="0"/>
              <a:t>Resultant clean dataset is : (5765 records)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also added winner column in clean dataset for model building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854098"/>
              </p:ext>
            </p:extLst>
          </p:nvPr>
        </p:nvGraphicFramePr>
        <p:xfrm>
          <a:off x="4726708" y="4023157"/>
          <a:ext cx="1369291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Worksheet" showAsIcon="1" r:id="rId3" imgW="965200" imgH="609600" progId="Excel.Sheet.12">
                  <p:embed/>
                </p:oleObj>
              </mc:Choice>
              <mc:Fallback>
                <p:oleObj name="Worksheet" showAsIcon="1" r:id="rId3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6708" y="4023157"/>
                        <a:ext cx="1369291" cy="992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</a:t>
            </a:r>
            <a:r>
              <a:rPr lang="en-US" dirty="0"/>
              <a:t>xploratory </a:t>
            </a:r>
            <a:r>
              <a:rPr lang="en-US" u="sng" dirty="0"/>
              <a:t>D</a:t>
            </a:r>
            <a:r>
              <a:rPr lang="en-US" dirty="0"/>
              <a:t>ata </a:t>
            </a:r>
            <a:r>
              <a:rPr lang="en-US" u="sng" dirty="0"/>
              <a:t>A</a:t>
            </a:r>
            <a:r>
              <a:rPr lang="en-US" dirty="0"/>
              <a:t>nalysis </a:t>
            </a:r>
            <a:r>
              <a:rPr lang="en-US" u="sng" dirty="0"/>
              <a:t>&amp;</a:t>
            </a:r>
            <a:r>
              <a:rPr lang="en-US" dirty="0"/>
              <a:t> </a:t>
            </a:r>
            <a:r>
              <a:rPr lang="en-US" u="sng" dirty="0"/>
              <a:t>P</a:t>
            </a:r>
            <a:r>
              <a:rPr lang="en-US" dirty="0"/>
              <a:t>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exercise performed for 2014 sheets to build one clean sheet to predict winners.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796522"/>
              </p:ext>
            </p:extLst>
          </p:nvPr>
        </p:nvGraphicFramePr>
        <p:xfrm>
          <a:off x="4698999" y="3565957"/>
          <a:ext cx="157096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Worksheet" showAsIcon="1" r:id="rId3" imgW="965200" imgH="609600" progId="Excel.Sheet.8">
                  <p:embed/>
                </p:oleObj>
              </mc:Choice>
              <mc:Fallback>
                <p:oleObj name="Worksheet" showAsIcon="1" r:id="rId3" imgW="965200" imgH="6096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98999" y="3565957"/>
                        <a:ext cx="1570963" cy="992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95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</a:t>
            </a:r>
            <a:r>
              <a:rPr lang="en-US" dirty="0"/>
              <a:t>xploratory </a:t>
            </a:r>
            <a:r>
              <a:rPr lang="en-US" u="sng" dirty="0"/>
              <a:t>D</a:t>
            </a:r>
            <a:r>
              <a:rPr lang="en-US" dirty="0"/>
              <a:t>ata </a:t>
            </a:r>
            <a:r>
              <a:rPr lang="en-US" u="sng" dirty="0"/>
              <a:t>A</a:t>
            </a:r>
            <a:r>
              <a:rPr lang="en-US" dirty="0"/>
              <a:t>nalysis </a:t>
            </a:r>
            <a:r>
              <a:rPr lang="en-US" u="sng" dirty="0"/>
              <a:t>&amp;</a:t>
            </a:r>
            <a:r>
              <a:rPr lang="en-US" dirty="0"/>
              <a:t> </a:t>
            </a:r>
            <a:r>
              <a:rPr lang="en-US" u="sng" dirty="0"/>
              <a:t>P</a:t>
            </a:r>
            <a:r>
              <a:rPr lang="en-US" dirty="0"/>
              <a:t>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Using clean sheet we proceed with :</a:t>
            </a:r>
          </a:p>
          <a:p>
            <a:pPr marL="0" indent="0">
              <a:buNone/>
            </a:pPr>
            <a:r>
              <a:rPr lang="en-US" sz="2200" dirty="0" smtClean="0"/>
              <a:t>1) Hypothesis testing using lm model</a:t>
            </a:r>
          </a:p>
          <a:p>
            <a:pPr marL="0" indent="0">
              <a:buNone/>
            </a:pPr>
            <a:r>
              <a:rPr lang="en-US" sz="2200" dirty="0" smtClean="0"/>
              <a:t>2) Model building: for model building we used KNIM as POC to choose best model that fits our data (PFA .</a:t>
            </a:r>
            <a:r>
              <a:rPr lang="en-US" sz="2200" dirty="0" err="1" smtClean="0"/>
              <a:t>knwf</a:t>
            </a:r>
            <a:r>
              <a:rPr lang="en-US" sz="2200" dirty="0" smtClean="0"/>
              <a:t> file under </a:t>
            </a:r>
            <a:r>
              <a:rPr lang="en-US" sz="2200" dirty="0" err="1" smtClean="0"/>
              <a:t>droup</a:t>
            </a:r>
            <a:r>
              <a:rPr lang="en-US" sz="2200" dirty="0" smtClean="0"/>
              <a:t> zip folder). we built Logistic, RF, CART and PNN models and found RF to fit best.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3797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Null Hypothesis(Ho):</a:t>
            </a:r>
            <a:r>
              <a:rPr lang="en-US" dirty="0" smtClean="0"/>
              <a:t> Predictor variables in </a:t>
            </a:r>
            <a:r>
              <a:rPr lang="en-US" dirty="0" err="1" smtClean="0"/>
              <a:t>RFDF.dev</a:t>
            </a:r>
            <a:r>
              <a:rPr lang="en-US" dirty="0" smtClean="0"/>
              <a:t> (2009) dataset do not contribute to predict winner i.e. there is no linear relationship between winner and all other predictor variables.</a:t>
            </a:r>
          </a:p>
          <a:p>
            <a:r>
              <a:rPr lang="en-US" b="1" dirty="0" smtClean="0"/>
              <a:t>Alternate Hypothesis(H1):</a:t>
            </a:r>
            <a:r>
              <a:rPr lang="en-US" dirty="0" smtClean="0"/>
              <a:t> There is a linear relationship between winner/target and predictor variables i.e. all or some have power to predict candidate winning.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701</TotalTime>
  <Words>627</Words>
  <Application>Microsoft Macintosh PowerPoint</Application>
  <PresentationFormat>Widescreen</PresentationFormat>
  <Paragraphs>75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Garamond</vt:lpstr>
      <vt:lpstr>Mangal</vt:lpstr>
      <vt:lpstr>Arial</vt:lpstr>
      <vt:lpstr>Organic</vt:lpstr>
      <vt:lpstr>Worksheet</vt:lpstr>
      <vt:lpstr>Exit Poll: Election Winner Prediction </vt:lpstr>
      <vt:lpstr>INDEX</vt:lpstr>
      <vt:lpstr>Objective</vt:lpstr>
      <vt:lpstr>Data Summary</vt:lpstr>
      <vt:lpstr>Exploratory Data Analysis &amp; Preparation</vt:lpstr>
      <vt:lpstr>Exploratory Data Analysis &amp; Preparation</vt:lpstr>
      <vt:lpstr>Exploratory Data Analysis &amp; Preparation</vt:lpstr>
      <vt:lpstr>Exploratory Data Analysis &amp; Preparation</vt:lpstr>
      <vt:lpstr>Hypothesis</vt:lpstr>
      <vt:lpstr>Hypothesis validation using Linear regression</vt:lpstr>
      <vt:lpstr>Hypothesis validation using Linear regression</vt:lpstr>
      <vt:lpstr>Let’s build model now</vt:lpstr>
      <vt:lpstr>Random Forest(RF)</vt:lpstr>
      <vt:lpstr>PowerPoint Presentation</vt:lpstr>
      <vt:lpstr>Analyzing RF development model performance</vt:lpstr>
      <vt:lpstr>Run RF model on Holdout data</vt:lpstr>
      <vt:lpstr>PowerPoint Presentation</vt:lpstr>
      <vt:lpstr>Analyzing RF model on unseen holdout data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 Group 7</dc:title>
  <dc:creator>Microsoft Office User</dc:creator>
  <cp:lastModifiedBy>Microsoft Office User</cp:lastModifiedBy>
  <cp:revision>96</cp:revision>
  <dcterms:created xsi:type="dcterms:W3CDTF">2017-07-09T05:07:13Z</dcterms:created>
  <dcterms:modified xsi:type="dcterms:W3CDTF">2017-12-01T17:30:03Z</dcterms:modified>
</cp:coreProperties>
</file>