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86" r:id="rId6"/>
    <p:sldId id="271" r:id="rId7"/>
    <p:sldId id="259" r:id="rId8"/>
    <p:sldId id="283" r:id="rId9"/>
    <p:sldId id="268" r:id="rId10"/>
    <p:sldId id="260" r:id="rId11"/>
    <p:sldId id="261" r:id="rId12"/>
    <p:sldId id="274" r:id="rId13"/>
    <p:sldId id="275" r:id="rId14"/>
    <p:sldId id="276" r:id="rId15"/>
    <p:sldId id="277" r:id="rId16"/>
    <p:sldId id="278" r:id="rId17"/>
    <p:sldId id="285" r:id="rId18"/>
    <p:sldId id="280" r:id="rId19"/>
    <p:sldId id="281" r:id="rId20"/>
    <p:sldId id="287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9"/>
  </p:normalViewPr>
  <p:slideViewPr>
    <p:cSldViewPr snapToGrid="0" snapToObjects="1">
      <p:cViewPr>
        <p:scale>
          <a:sx n="123" d="100"/>
          <a:sy n="123" d="100"/>
        </p:scale>
        <p:origin x="-1596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Simmons Catalogue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Null Hypothesis(Ho):</a:t>
            </a:r>
            <a:r>
              <a:rPr lang="en-US" dirty="0" smtClean="0"/>
              <a:t> Predictor variables in </a:t>
            </a:r>
            <a:r>
              <a:rPr lang="en-US" dirty="0" err="1" smtClean="0"/>
              <a:t>Logit</a:t>
            </a:r>
            <a:r>
              <a:rPr lang="en-US" dirty="0" smtClean="0"/>
              <a:t> dataset do not contribute to predict Purchase i.e. there is no linear relationship between customer purchase and all other predictor variables.</a:t>
            </a:r>
          </a:p>
          <a:p>
            <a:r>
              <a:rPr lang="en-US" b="1" dirty="0" smtClean="0"/>
              <a:t>Alternate Hypothesis(H1):</a:t>
            </a:r>
            <a:r>
              <a:rPr lang="en-US" dirty="0" smtClean="0"/>
              <a:t> There is a linear relationship between customer purchase and predictor variables i.e. all or some have power to predict purchase.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Hypothesis validation using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##Run Linear regression to find significant independent </a:t>
            </a:r>
            <a:r>
              <a:rPr lang="en-US" dirty="0" smtClean="0"/>
              <a:t>variables </a:t>
            </a:r>
            <a:r>
              <a:rPr lang="en-US" dirty="0"/>
              <a:t>from </a:t>
            </a:r>
            <a:r>
              <a:rPr lang="en-US" dirty="0" err="1" smtClean="0"/>
              <a:t>Logit</a:t>
            </a:r>
            <a:r>
              <a:rPr lang="en-US" dirty="0" smtClean="0"/>
              <a:t> Data set</a:t>
            </a:r>
          </a:p>
          <a:p>
            <a:pPr marL="457200" lvl="1" indent="0">
              <a:buNone/>
            </a:pPr>
            <a:r>
              <a:rPr lang="en-US" dirty="0" err="1"/>
              <a:t>ft</a:t>
            </a:r>
            <a:r>
              <a:rPr lang="en-US" dirty="0"/>
              <a:t> &lt;- lm(Purchase ~ ., data = </a:t>
            </a:r>
            <a:r>
              <a:rPr lang="en-US" dirty="0" err="1"/>
              <a:t>logit</a:t>
            </a:r>
            <a:r>
              <a:rPr lang="en-US" dirty="0"/>
              <a:t>[, -c(1,5)])&gt; summary(</a:t>
            </a:r>
            <a:r>
              <a:rPr lang="en-US" dirty="0" err="1"/>
              <a:t>ft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Result: p-value</a:t>
            </a:r>
            <a:r>
              <a:rPr lang="en-US" dirty="0"/>
              <a:t>: &lt; </a:t>
            </a:r>
            <a:r>
              <a:rPr lang="en-US" dirty="0" smtClean="0"/>
              <a:t>0.001131</a:t>
            </a:r>
          </a:p>
          <a:p>
            <a:pPr marL="457200" lvl="1" indent="0">
              <a:buNone/>
            </a:pPr>
            <a:r>
              <a:rPr lang="en-US" dirty="0" smtClean="0"/>
              <a:t>Assuming alpha value to be 0.01, p-value found is far below alpha and Hence, we can safely </a:t>
            </a:r>
            <a:r>
              <a:rPr lang="en-US" b="1" u="sng" dirty="0" smtClean="0"/>
              <a:t>reject null hypothesis</a:t>
            </a:r>
            <a:r>
              <a:rPr lang="en-US" dirty="0" smtClean="0"/>
              <a:t> stating </a:t>
            </a:r>
            <a:r>
              <a:rPr lang="mr-IN" dirty="0" smtClean="0"/>
              <a:t>–</a:t>
            </a:r>
            <a:r>
              <a:rPr lang="en-US" dirty="0" smtClean="0"/>
              <a:t> some or all predictor variables in </a:t>
            </a:r>
            <a:r>
              <a:rPr lang="en-US" dirty="0" err="1" smtClean="0"/>
              <a:t>Logit</a:t>
            </a:r>
            <a:r>
              <a:rPr lang="en-US" dirty="0" smtClean="0"/>
              <a:t> dataset contribute to predict customer purchase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Hypothesis validation using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59950"/>
            <a:ext cx="9601196" cy="3318936"/>
          </a:xfrm>
        </p:spPr>
        <p:txBody>
          <a:bodyPr/>
          <a:lstStyle/>
          <a:p>
            <a:r>
              <a:rPr lang="en-US" sz="1800" dirty="0" smtClean="0"/>
              <a:t>Further , </a:t>
            </a:r>
            <a:r>
              <a:rPr lang="en-US" sz="1800" dirty="0" err="1"/>
              <a:t>l</a:t>
            </a:r>
            <a:r>
              <a:rPr lang="en-US" sz="1800" dirty="0" err="1" smtClean="0"/>
              <a:t>mtest</a:t>
            </a:r>
            <a:r>
              <a:rPr lang="en-US" sz="1800" dirty="0" smtClean="0"/>
              <a:t> gives below list of significant variables from data set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2854036"/>
            <a:ext cx="6273800" cy="32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build model now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Regression(LR)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How LR can help us infer and then predict purchase </a:t>
            </a:r>
            <a:r>
              <a:rPr lang="mr-IN" dirty="0" smtClean="0"/>
              <a:t>–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We build Full LR model using train dataset prepared in EDA&amp;P</a:t>
            </a:r>
          </a:p>
          <a:p>
            <a:pPr marL="457200" indent="-457200">
              <a:buAutoNum type="arabicParenR"/>
            </a:pPr>
            <a:r>
              <a:rPr lang="en-US" dirty="0" smtClean="0"/>
              <a:t>Using stepwise function we fine tune model significant variables</a:t>
            </a:r>
          </a:p>
          <a:p>
            <a:pPr marL="457200" indent="-457200">
              <a:buAutoNum type="arabicParenR"/>
            </a:pPr>
            <a:r>
              <a:rPr lang="en-US" dirty="0" smtClean="0"/>
              <a:t>Create </a:t>
            </a:r>
            <a:r>
              <a:rPr lang="en-US" dirty="0" err="1" smtClean="0"/>
              <a:t>decile</a:t>
            </a:r>
            <a:r>
              <a:rPr lang="en-US" dirty="0" smtClean="0"/>
              <a:t> and then Rank order on train model based on predicted output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 smtClean="0"/>
              <a:t>Calculate and print Rank table, </a:t>
            </a:r>
            <a:r>
              <a:rPr lang="en-US" dirty="0" err="1" smtClean="0"/>
              <a:t>auc</a:t>
            </a:r>
            <a:r>
              <a:rPr lang="en-US" dirty="0" smtClean="0"/>
              <a:t>, </a:t>
            </a:r>
            <a:r>
              <a:rPr lang="en-US" dirty="0" err="1" smtClean="0"/>
              <a:t>ks</a:t>
            </a:r>
            <a:r>
              <a:rPr lang="en-US" dirty="0" smtClean="0"/>
              <a:t> and confusion matrix on train. sample</a:t>
            </a:r>
            <a:r>
              <a:rPr lang="en-US" dirty="0"/>
              <a:t>(refer screenshot on next slide)</a:t>
            </a:r>
            <a:endParaRPr lang="en-US" b="1" u="sng" dirty="0"/>
          </a:p>
          <a:p>
            <a:pPr marL="457200" indent="-457200">
              <a:buAutoNum type="arabicParenR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564285"/>
              </p:ext>
            </p:extLst>
          </p:nvPr>
        </p:nvGraphicFramePr>
        <p:xfrm>
          <a:off x="9533012" y="1107206"/>
          <a:ext cx="1668385" cy="105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33012" y="1107206"/>
                        <a:ext cx="1668385" cy="1053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4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623454"/>
            <a:ext cx="9985346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3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Analyzing LR train model performance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Looking at performance measure of train </a:t>
            </a:r>
            <a:r>
              <a:rPr lang="en-US" dirty="0"/>
              <a:t>m</a:t>
            </a:r>
            <a:r>
              <a:rPr lang="en-US" dirty="0" smtClean="0"/>
              <a:t>odel :</a:t>
            </a:r>
          </a:p>
          <a:p>
            <a:r>
              <a:rPr lang="en-US" b="1" dirty="0" smtClean="0"/>
              <a:t>Rank table:</a:t>
            </a:r>
            <a:r>
              <a:rPr lang="en-US" dirty="0" smtClean="0"/>
              <a:t> Top </a:t>
            </a:r>
            <a:r>
              <a:rPr lang="en-US" dirty="0" err="1" smtClean="0"/>
              <a:t>decile</a:t>
            </a:r>
            <a:r>
              <a:rPr lang="en-US" dirty="0" smtClean="0"/>
              <a:t> has 100% response rate i.e. </a:t>
            </a:r>
            <a:r>
              <a:rPr lang="en-US" b="1" u="sng" dirty="0" smtClean="0"/>
              <a:t>2.3times 43%</a:t>
            </a:r>
            <a:r>
              <a:rPr lang="en-US" dirty="0" smtClean="0"/>
              <a:t> overall response before applying LR algorithm.</a:t>
            </a:r>
          </a:p>
          <a:p>
            <a:r>
              <a:rPr lang="en-US" b="1" dirty="0" smtClean="0"/>
              <a:t>Confusion Matrix:</a:t>
            </a:r>
            <a:r>
              <a:rPr lang="en-US" dirty="0" smtClean="0"/>
              <a:t> Correctness of prediction is </a:t>
            </a:r>
            <a:r>
              <a:rPr lang="en-US" b="1" u="sng" dirty="0" smtClean="0"/>
              <a:t>76.39%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46266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LR model on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7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623455"/>
            <a:ext cx="10349345" cy="562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Analyzing LR model on unseen test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Looking at performance measure </a:t>
            </a:r>
            <a:r>
              <a:rPr lang="en-US" dirty="0" smtClean="0"/>
              <a:t>of model on unseen data:</a:t>
            </a:r>
            <a:endParaRPr lang="en-US" dirty="0"/>
          </a:p>
          <a:p>
            <a:r>
              <a:rPr lang="en-US" b="1" dirty="0"/>
              <a:t>Rank table:</a:t>
            </a:r>
            <a:r>
              <a:rPr lang="en-US" dirty="0"/>
              <a:t> Top </a:t>
            </a:r>
            <a:r>
              <a:rPr lang="en-US" dirty="0" err="1"/>
              <a:t>decile</a:t>
            </a:r>
            <a:r>
              <a:rPr lang="en-US" dirty="0"/>
              <a:t> has </a:t>
            </a:r>
            <a:r>
              <a:rPr lang="en-US" dirty="0" smtClean="0"/>
              <a:t>66.67% </a:t>
            </a:r>
            <a:r>
              <a:rPr lang="en-US" dirty="0"/>
              <a:t>response rate i.e. </a:t>
            </a:r>
            <a:r>
              <a:rPr lang="en-US" b="1" u="sng" dirty="0" smtClean="0"/>
              <a:t>2 times 32%</a:t>
            </a:r>
            <a:r>
              <a:rPr lang="en-US" b="1" dirty="0" smtClean="0"/>
              <a:t> </a:t>
            </a:r>
            <a:r>
              <a:rPr lang="en-US" dirty="0" smtClean="0"/>
              <a:t>overall </a:t>
            </a:r>
            <a:r>
              <a:rPr lang="en-US" dirty="0"/>
              <a:t>response before applying </a:t>
            </a:r>
            <a:r>
              <a:rPr lang="en-US" dirty="0" smtClean="0"/>
              <a:t>LR algorithm</a:t>
            </a:r>
            <a:r>
              <a:rPr lang="en-US" dirty="0"/>
              <a:t>.</a:t>
            </a:r>
          </a:p>
          <a:p>
            <a:r>
              <a:rPr lang="en-US" b="1" dirty="0"/>
              <a:t>Confusion Matrix:</a:t>
            </a:r>
            <a:r>
              <a:rPr lang="en-US" dirty="0"/>
              <a:t> Correctness of prediction is </a:t>
            </a:r>
            <a:r>
              <a:rPr lang="en-US" b="1" u="sng" dirty="0" smtClean="0"/>
              <a:t>71.42%</a:t>
            </a:r>
            <a:r>
              <a:rPr lang="en-US" b="1" dirty="0" smtClean="0"/>
              <a:t>.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2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/>
              <a:t>Data Summary and </a:t>
            </a:r>
            <a:r>
              <a:rPr lang="en-US" dirty="0" smtClean="0"/>
              <a:t>Visualization</a:t>
            </a:r>
          </a:p>
          <a:p>
            <a:r>
              <a:rPr lang="en-US" dirty="0" smtClean="0"/>
              <a:t>Exploratory Data Analysis and Preparation </a:t>
            </a:r>
          </a:p>
          <a:p>
            <a:r>
              <a:rPr lang="en-US" dirty="0" smtClean="0"/>
              <a:t>Hypothesis and validation</a:t>
            </a:r>
          </a:p>
          <a:p>
            <a:r>
              <a:rPr lang="en-US" dirty="0" smtClean="0"/>
              <a:t>Model implementation and strategy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LR model works well for binary targets</a:t>
            </a:r>
          </a:p>
          <a:p>
            <a:r>
              <a:rPr lang="en-US" dirty="0" smtClean="0"/>
              <a:t>From slide 19 </a:t>
            </a:r>
            <a:r>
              <a:rPr lang="mr-IN" dirty="0" smtClean="0"/>
              <a:t>–</a:t>
            </a:r>
            <a:r>
              <a:rPr lang="en-US" dirty="0" smtClean="0"/>
              <a:t> On unseen customers, we get twice the response rate in top </a:t>
            </a:r>
            <a:r>
              <a:rPr lang="en-US" dirty="0" err="1" smtClean="0"/>
              <a:t>decile</a:t>
            </a:r>
            <a:r>
              <a:rPr lang="en-US" dirty="0" smtClean="0"/>
              <a:t> compared to overall response without deploying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Simmons’ catalogs are expensive and Simmons would like to send them to only those customers who have the highest probability of making a $200 purchase using the discount coupon included in the catalog.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 and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</a:t>
            </a:r>
            <a:r>
              <a:rPr lang="en-US" dirty="0" err="1" smtClean="0"/>
              <a:t>Logit.csv</a:t>
            </a:r>
            <a:r>
              <a:rPr lang="en-US" dirty="0" smtClean="0"/>
              <a:t> file for our analysis as attached</a:t>
            </a:r>
          </a:p>
          <a:p>
            <a:r>
              <a:rPr lang="en-US" dirty="0" smtClean="0"/>
              <a:t>This file has got total 5 variables of </a:t>
            </a:r>
            <a:r>
              <a:rPr lang="en-US" dirty="0" err="1" smtClean="0"/>
              <a:t>int</a:t>
            </a:r>
            <a:r>
              <a:rPr lang="en-US" dirty="0" smtClean="0"/>
              <a:t>/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endParaRPr lang="en-US" dirty="0" smtClean="0"/>
          </a:p>
          <a:p>
            <a:r>
              <a:rPr lang="en-US" dirty="0"/>
              <a:t> O</a:t>
            </a:r>
            <a:r>
              <a:rPr lang="en-US" dirty="0" smtClean="0"/>
              <a:t>ut of 5 variables, 3 are useful variables Spending, Card, Purchase</a:t>
            </a:r>
          </a:p>
          <a:p>
            <a:r>
              <a:rPr lang="en-US" dirty="0" smtClean="0"/>
              <a:t>Total 100 records/observation</a:t>
            </a:r>
          </a:p>
          <a:p>
            <a:r>
              <a:rPr lang="en-US" dirty="0" smtClean="0"/>
              <a:t>With Purchase rate ratio 2:5 </a:t>
            </a:r>
            <a:r>
              <a:rPr lang="mr-IN" dirty="0" smtClean="0"/>
              <a:t>–</a:t>
            </a:r>
            <a:r>
              <a:rPr lang="en-US" dirty="0" smtClean="0"/>
              <a:t>(</a:t>
            </a:r>
            <a:r>
              <a:rPr lang="en-US" dirty="0" err="1" smtClean="0"/>
              <a:t>Yes:No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100545"/>
              </p:ext>
            </p:extLst>
          </p:nvPr>
        </p:nvGraphicFramePr>
        <p:xfrm>
          <a:off x="9447271" y="4530436"/>
          <a:ext cx="1675620" cy="1058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showAsIcon="1" r:id="rId3" imgW="965200" imgH="609600" progId="Excel.Sheet.8">
                  <p:embed/>
                </p:oleObj>
              </mc:Choice>
              <mc:Fallback>
                <p:oleObj name="Worksheet" showAsIcon="1" r:id="rId3" imgW="965200" imgH="6096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47271" y="4530436"/>
                        <a:ext cx="1675620" cy="1058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81" y="1163782"/>
            <a:ext cx="8368145" cy="43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</a:t>
            </a:r>
            <a:r>
              <a:rPr lang="en-US" dirty="0" smtClean="0"/>
              <a:t>xploratory </a:t>
            </a:r>
            <a:r>
              <a:rPr lang="en-US" u="sng" dirty="0"/>
              <a:t>D</a:t>
            </a:r>
            <a:r>
              <a:rPr lang="en-US" dirty="0"/>
              <a:t>ata </a:t>
            </a:r>
            <a:r>
              <a:rPr lang="en-US" u="sng" dirty="0"/>
              <a:t>A</a:t>
            </a:r>
            <a:r>
              <a:rPr lang="en-US" dirty="0"/>
              <a:t>nalysis </a:t>
            </a:r>
            <a:r>
              <a:rPr lang="en-US" u="sng" dirty="0"/>
              <a:t>&amp;</a:t>
            </a:r>
            <a:r>
              <a:rPr lang="en-US" dirty="0"/>
              <a:t> </a:t>
            </a:r>
            <a:r>
              <a:rPr lang="en-US" u="sng" dirty="0"/>
              <a:t>P</a:t>
            </a:r>
            <a:r>
              <a:rPr lang="en-US" dirty="0"/>
              <a:t>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 is a crucial stage of predictive model. </a:t>
            </a:r>
            <a:r>
              <a:rPr lang="en-US" dirty="0" smtClean="0"/>
              <a:t>We can’t </a:t>
            </a:r>
            <a:r>
              <a:rPr lang="en-US" dirty="0"/>
              <a:t>build great and practical models unless </a:t>
            </a:r>
            <a:r>
              <a:rPr lang="en-US" dirty="0" smtClean="0"/>
              <a:t>we learn and </a:t>
            </a:r>
            <a:r>
              <a:rPr lang="en-US" dirty="0"/>
              <a:t>explore the data from begin to end</a:t>
            </a:r>
            <a:r>
              <a:rPr lang="en-US" dirty="0" smtClean="0"/>
              <a:t>.</a:t>
            </a:r>
          </a:p>
          <a:p>
            <a:r>
              <a:rPr lang="en-US" dirty="0"/>
              <a:t>This step can be done </a:t>
            </a:r>
            <a:r>
              <a:rPr lang="en-US" dirty="0" smtClean="0"/>
              <a:t>by </a:t>
            </a:r>
            <a:r>
              <a:rPr lang="en-US" dirty="0"/>
              <a:t>visualization and </a:t>
            </a:r>
            <a:r>
              <a:rPr lang="en-US" dirty="0" smtClean="0"/>
              <a:t>analysis </a:t>
            </a:r>
            <a:r>
              <a:rPr lang="en-US" dirty="0"/>
              <a:t>using </a:t>
            </a:r>
            <a:r>
              <a:rPr lang="en-US" dirty="0" smtClean="0"/>
              <a:t>excel/R </a:t>
            </a:r>
          </a:p>
          <a:p>
            <a:r>
              <a:rPr lang="en-US" dirty="0"/>
              <a:t>Variable </a:t>
            </a:r>
            <a:r>
              <a:rPr lang="en-US" dirty="0" smtClean="0"/>
              <a:t>Identification: This dataset has </a:t>
            </a:r>
            <a:r>
              <a:rPr lang="en-US" dirty="0"/>
              <a:t>got 1 </a:t>
            </a:r>
            <a:r>
              <a:rPr lang="en-US" dirty="0" smtClean="0"/>
              <a:t>Response(Purchase) </a:t>
            </a:r>
            <a:r>
              <a:rPr lang="en-US" dirty="0"/>
              <a:t>and </a:t>
            </a:r>
            <a:r>
              <a:rPr lang="en-US" dirty="0" smtClean="0"/>
              <a:t>2(Spending and Card) </a:t>
            </a:r>
            <a:r>
              <a:rPr lang="en-US" dirty="0"/>
              <a:t>predictor/explanatory </a:t>
            </a:r>
            <a:r>
              <a:rPr lang="en-US" dirty="0" smtClean="0"/>
              <a:t>variables (based on correlation plot)</a:t>
            </a:r>
          </a:p>
          <a:p>
            <a:r>
              <a:rPr lang="en-US" dirty="0" smtClean="0"/>
              <a:t>We have not considered </a:t>
            </a:r>
            <a:r>
              <a:rPr lang="en-US" dirty="0" err="1" smtClean="0"/>
              <a:t>SpendCat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as no information provided in 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</a:t>
            </a:r>
            <a:r>
              <a:rPr lang="en-US" dirty="0"/>
              <a:t>xploratory </a:t>
            </a:r>
            <a:r>
              <a:rPr lang="en-US" u="sng" dirty="0"/>
              <a:t>D</a:t>
            </a:r>
            <a:r>
              <a:rPr lang="en-US" dirty="0"/>
              <a:t>ata </a:t>
            </a:r>
            <a:r>
              <a:rPr lang="en-US" u="sng" dirty="0"/>
              <a:t>A</a:t>
            </a:r>
            <a:r>
              <a:rPr lang="en-US" dirty="0"/>
              <a:t>nalysis </a:t>
            </a:r>
            <a:r>
              <a:rPr lang="en-US" u="sng" dirty="0"/>
              <a:t>&amp;</a:t>
            </a:r>
            <a:r>
              <a:rPr lang="en-US" dirty="0"/>
              <a:t> </a:t>
            </a:r>
            <a:r>
              <a:rPr lang="en-US" u="sng" dirty="0"/>
              <a:t>P</a:t>
            </a:r>
            <a:r>
              <a:rPr lang="en-US" dirty="0"/>
              <a:t>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43077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Check For Missing Values in the Data set and replace with </a:t>
            </a:r>
            <a:r>
              <a:rPr lang="en-US" dirty="0" smtClean="0"/>
              <a:t>mode</a:t>
            </a:r>
          </a:p>
          <a:p>
            <a:r>
              <a:rPr lang="en-US" dirty="0"/>
              <a:t>Outlier </a:t>
            </a:r>
            <a:r>
              <a:rPr lang="en-US" dirty="0" smtClean="0"/>
              <a:t>Treatment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quantile</a:t>
            </a:r>
            <a:r>
              <a:rPr lang="en-US" dirty="0" smtClean="0"/>
              <a:t>(</a:t>
            </a:r>
            <a:r>
              <a:rPr lang="en-US" dirty="0" err="1" smtClean="0"/>
              <a:t>logit$Spending</a:t>
            </a:r>
            <a:r>
              <a:rPr lang="en-US" dirty="0"/>
              <a:t>, c(0.05,0.1,0.2,0.3,0.4,0.50,0.6,0.7,0.8,0.9,0.95,0.99,1))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Correlation </a:t>
            </a:r>
            <a:r>
              <a:rPr lang="en-US" dirty="0" smtClean="0"/>
              <a:t>Plot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correlations </a:t>
            </a:r>
            <a:r>
              <a:rPr lang="en-US" dirty="0"/>
              <a:t>&lt;- 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logit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corrplot</a:t>
            </a:r>
            <a:r>
              <a:rPr lang="en-US" dirty="0" smtClean="0"/>
              <a:t>(correlations</a:t>
            </a:r>
            <a:r>
              <a:rPr lang="en-US" dirty="0"/>
              <a:t>, method="number</a:t>
            </a:r>
            <a:r>
              <a:rPr lang="en-US" dirty="0" smtClean="0"/>
              <a:t>")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corrplot</a:t>
            </a:r>
            <a:r>
              <a:rPr lang="en-US" dirty="0" smtClean="0"/>
              <a:t>(correlations</a:t>
            </a:r>
            <a:r>
              <a:rPr lang="en-US" dirty="0"/>
              <a:t>, method="circle")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825500"/>
            <a:ext cx="95504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5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</a:t>
            </a:r>
            <a:r>
              <a:rPr lang="en-US" dirty="0"/>
              <a:t>xploratory </a:t>
            </a:r>
            <a:r>
              <a:rPr lang="en-US" u="sng" dirty="0"/>
              <a:t>D</a:t>
            </a:r>
            <a:r>
              <a:rPr lang="en-US" dirty="0"/>
              <a:t>ata </a:t>
            </a:r>
            <a:r>
              <a:rPr lang="en-US" u="sng" dirty="0"/>
              <a:t>A</a:t>
            </a:r>
            <a:r>
              <a:rPr lang="en-US" dirty="0"/>
              <a:t>nalysis </a:t>
            </a:r>
            <a:r>
              <a:rPr lang="en-US" u="sng" dirty="0"/>
              <a:t>&amp;</a:t>
            </a:r>
            <a:r>
              <a:rPr lang="en-US" dirty="0"/>
              <a:t> </a:t>
            </a:r>
            <a:r>
              <a:rPr lang="en-US" u="sng" dirty="0"/>
              <a:t>P</a:t>
            </a:r>
            <a:r>
              <a:rPr lang="en-US" dirty="0"/>
              <a:t>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Data preparation :</a:t>
            </a:r>
          </a:p>
          <a:p>
            <a:pPr marL="0" indent="0">
              <a:buNone/>
            </a:pPr>
            <a:r>
              <a:rPr lang="en-US" sz="2200" dirty="0" smtClean="0"/>
              <a:t>	# </a:t>
            </a:r>
            <a:r>
              <a:rPr lang="en-US" sz="2200" dirty="0"/>
              <a:t>Creating </a:t>
            </a:r>
            <a:r>
              <a:rPr lang="en-US" sz="2200" dirty="0" smtClean="0"/>
              <a:t>train and test Sample (70:30)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72 records for model train with purchase rate 43.05%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28 scaled unseen records as test sample </a:t>
            </a:r>
            <a:r>
              <a:rPr lang="en-US" sz="2200" dirty="0"/>
              <a:t>with </a:t>
            </a:r>
            <a:r>
              <a:rPr lang="en-US" sz="2200" dirty="0" smtClean="0"/>
              <a:t>purchase rate </a:t>
            </a:r>
            <a:r>
              <a:rPr lang="en-US" sz="2200" dirty="0"/>
              <a:t>ratio </a:t>
            </a:r>
            <a:r>
              <a:rPr lang="en-US" sz="2200" dirty="0" smtClean="0"/>
              <a:t>32.14%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both above derived randomly from 100 records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37979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648</TotalTime>
  <Words>584</Words>
  <Application>Microsoft Office PowerPoint</Application>
  <PresentationFormat>Custom</PresentationFormat>
  <Paragraphs>69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Organic</vt:lpstr>
      <vt:lpstr>Worksheet</vt:lpstr>
      <vt:lpstr>Document</vt:lpstr>
      <vt:lpstr>Simmons Catalogue </vt:lpstr>
      <vt:lpstr>INDEX</vt:lpstr>
      <vt:lpstr>Objective</vt:lpstr>
      <vt:lpstr>Data Summary and Visualization</vt:lpstr>
      <vt:lpstr>PowerPoint Presentation</vt:lpstr>
      <vt:lpstr>Exploratory Data Analysis &amp; Preparation</vt:lpstr>
      <vt:lpstr>Exploratory Data Analysis &amp; Preparation</vt:lpstr>
      <vt:lpstr>PowerPoint Presentation</vt:lpstr>
      <vt:lpstr>Exploratory Data Analysis &amp; Preparation</vt:lpstr>
      <vt:lpstr>Hypothesis</vt:lpstr>
      <vt:lpstr>Hypothesis validation using Linear regression</vt:lpstr>
      <vt:lpstr>Hypothesis validation using Linear regression</vt:lpstr>
      <vt:lpstr>Let’s build model now</vt:lpstr>
      <vt:lpstr>Logistic Regression(LR)</vt:lpstr>
      <vt:lpstr>PowerPoint Presentation</vt:lpstr>
      <vt:lpstr>Analyzing LR train model performance</vt:lpstr>
      <vt:lpstr>Run LR model on test data</vt:lpstr>
      <vt:lpstr>PowerPoint Presentation</vt:lpstr>
      <vt:lpstr>Analyzing LR model on unseen test data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Group 7</dc:title>
  <dc:creator>Microsoft Office User</dc:creator>
  <cp:lastModifiedBy>Bhavsar, Dushyant</cp:lastModifiedBy>
  <cp:revision>64</cp:revision>
  <dcterms:created xsi:type="dcterms:W3CDTF">2017-07-09T05:07:13Z</dcterms:created>
  <dcterms:modified xsi:type="dcterms:W3CDTF">2017-09-11T10:23:14Z</dcterms:modified>
</cp:coreProperties>
</file>