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57" r:id="rId4"/>
    <p:sldId id="298" r:id="rId5"/>
    <p:sldId id="258" r:id="rId6"/>
    <p:sldId id="289" r:id="rId7"/>
    <p:sldId id="314" r:id="rId8"/>
    <p:sldId id="297" r:id="rId9"/>
    <p:sldId id="291" r:id="rId10"/>
    <p:sldId id="295" r:id="rId11"/>
    <p:sldId id="296" r:id="rId12"/>
    <p:sldId id="317" r:id="rId13"/>
    <p:sldId id="316" r:id="rId14"/>
    <p:sldId id="318" r:id="rId15"/>
    <p:sldId id="299" r:id="rId16"/>
    <p:sldId id="302" r:id="rId17"/>
    <p:sldId id="303" r:id="rId18"/>
    <p:sldId id="306" r:id="rId19"/>
    <p:sldId id="304" r:id="rId20"/>
    <p:sldId id="305" r:id="rId21"/>
    <p:sldId id="307" r:id="rId22"/>
    <p:sldId id="308" r:id="rId23"/>
    <p:sldId id="310" r:id="rId24"/>
    <p:sldId id="311" r:id="rId25"/>
    <p:sldId id="312" r:id="rId26"/>
    <p:sldId id="26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652C542-EF8E-5547-A01E-C2240DED3458}">
          <p14:sldIdLst>
            <p14:sldId id="256"/>
            <p14:sldId id="266"/>
            <p14:sldId id="257"/>
            <p14:sldId id="298"/>
            <p14:sldId id="258"/>
            <p14:sldId id="289"/>
            <p14:sldId id="314"/>
            <p14:sldId id="297"/>
            <p14:sldId id="291"/>
            <p14:sldId id="295"/>
            <p14:sldId id="296"/>
            <p14:sldId id="317"/>
            <p14:sldId id="316"/>
            <p14:sldId id="318"/>
            <p14:sldId id="299"/>
            <p14:sldId id="302"/>
            <p14:sldId id="303"/>
            <p14:sldId id="306"/>
            <p14:sldId id="304"/>
            <p14:sldId id="305"/>
            <p14:sldId id="307"/>
            <p14:sldId id="308"/>
            <p14:sldId id="310"/>
            <p14:sldId id="311"/>
            <p14:sldId id="312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0"/>
  </p:normalViewPr>
  <p:slideViewPr>
    <p:cSldViewPr snapToGrid="0" snapToObjects="1">
      <p:cViewPr varScale="1">
        <p:scale>
          <a:sx n="92" d="100"/>
          <a:sy n="92" d="100"/>
        </p:scale>
        <p:origin x="7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10/21/17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emf"/><Relationship Id="rId3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emf"/><Relationship Id="rId3" Type="http://schemas.openxmlformats.org/officeDocument/2006/relationships/image" Target="../media/image15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emf"/><Relationship Id="rId3" Type="http://schemas.openxmlformats.org/officeDocument/2006/relationships/image" Target="../media/image1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emf"/><Relationship Id="rId3" Type="http://schemas.openxmlformats.org/officeDocument/2006/relationships/image" Target="../media/image19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Plumbing Business Analysis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Business </a:t>
            </a:r>
            <a:r>
              <a:rPr lang="en-US" dirty="0"/>
              <a:t>Analytics in Retail and Marketing</a:t>
            </a:r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5400" y="220718"/>
            <a:ext cx="9601200" cy="157655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Service calls throughout week shows decreasing trend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51338" y="1718429"/>
            <a:ext cx="10562896" cy="438282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81959" y="1513482"/>
            <a:ext cx="92858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81959" y="5733114"/>
            <a:ext cx="928588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Avg. weekly total :</a:t>
            </a:r>
            <a:r>
              <a:rPr lang="en-US" b="1" dirty="0" smtClean="0">
                <a:ln w="9525">
                  <a:noFill/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b="1" dirty="0">
                <a:ln w="9525">
                  <a:noFill/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Service Calls: </a:t>
            </a:r>
            <a:r>
              <a:rPr lang="en-US" b="1" dirty="0" smtClean="0">
                <a:ln w="9525">
                  <a:noFill/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33 </a:t>
            </a:r>
            <a:r>
              <a:rPr lang="en-US" b="1" dirty="0" smtClean="0">
                <a:ln w="9525">
                  <a:noFill/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b="1" dirty="0" smtClean="0">
                <a:ln w="9525">
                  <a:noFill/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Revenue</a:t>
            </a:r>
            <a:r>
              <a:rPr lang="en-US" b="1" dirty="0">
                <a:ln w="9525">
                  <a:noFill/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($): </a:t>
            </a:r>
            <a:r>
              <a:rPr lang="is-IS" b="1" dirty="0" smtClean="0">
                <a:ln w="9525">
                  <a:noFill/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14,963</a:t>
            </a:r>
            <a:endParaRPr lang="en-US" b="1" dirty="0">
              <a:ln w="9525">
                <a:noFill/>
                <a:prstDash val="solid"/>
              </a:ln>
              <a:solidFill>
                <a:srgbClr val="92D05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959" y="1513481"/>
            <a:ext cx="9285889" cy="4218441"/>
          </a:xfrm>
          <a:prstGeom prst="rect">
            <a:avLst/>
          </a:prstGeom>
        </p:spPr>
      </p:pic>
      <p:sp>
        <p:nvSpPr>
          <p:cNvPr id="17" name="Rounded Rectangular Callout 16"/>
          <p:cNvSpPr/>
          <p:nvPr/>
        </p:nvSpPr>
        <p:spPr>
          <a:xfrm>
            <a:off x="2891712" y="1797270"/>
            <a:ext cx="1992732" cy="686119"/>
          </a:xfrm>
          <a:prstGeom prst="wedgeRoundRectCallout">
            <a:avLst>
              <a:gd name="adj1" fmla="val -56144"/>
              <a:gd name="adj2" fmla="val 77088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 avg. 37% more calls on Mondays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93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5400" y="220718"/>
            <a:ext cx="9601200" cy="157655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Service provided </a:t>
            </a:r>
            <a:r>
              <a:rPr lang="en-US" sz="3200" dirty="0" smtClean="0"/>
              <a:t>throughout </a:t>
            </a:r>
            <a:r>
              <a:rPr lang="en-US" sz="3200" dirty="0" smtClean="0"/>
              <a:t>day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51338" y="1718429"/>
            <a:ext cx="10562896" cy="438282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81959" y="5737102"/>
            <a:ext cx="9285889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Avg. </a:t>
            </a:r>
            <a:r>
              <a:rPr lang="en-US" sz="1400" dirty="0"/>
              <a:t>D</a:t>
            </a:r>
            <a:r>
              <a:rPr lang="en-US" sz="1400" dirty="0" smtClean="0"/>
              <a:t>aily total :</a:t>
            </a:r>
            <a:r>
              <a:rPr lang="en-US" sz="1400" b="1" dirty="0" smtClean="0">
                <a:ln w="9525">
                  <a:noFill/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is-IS" sz="1400" b="1" dirty="0">
                <a:ln w="9525">
                  <a:noFill/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is-IS" sz="1400" b="1" dirty="0">
                <a:ln w="9525">
                  <a:noFill/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Service Calls: </a:t>
            </a:r>
            <a:r>
              <a:rPr lang="is-IS" sz="1400" b="1" dirty="0" smtClean="0">
                <a:ln w="9525">
                  <a:noFill/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4.76</a:t>
            </a:r>
            <a:r>
              <a:rPr lang="is-IS" sz="1400" b="1" dirty="0" smtClean="0">
                <a:ln w="9525">
                  <a:noFill/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 </a:t>
            </a:r>
            <a:r>
              <a:rPr lang="en-US" sz="1400" b="1" dirty="0" smtClean="0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Scheduled Calls: </a:t>
            </a:r>
            <a:r>
              <a:rPr lang="en-US" sz="1400" b="1" dirty="0" smtClean="0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4.74</a:t>
            </a:r>
            <a:r>
              <a:rPr lang="en-US" sz="1400" b="1" dirty="0" smtClean="0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1400" b="1" dirty="0" smtClean="0">
                <a:ln w="9525">
                  <a:noFill/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Dispatched Calls: </a:t>
            </a:r>
            <a:r>
              <a:rPr lang="is-IS" sz="1400" b="1" dirty="0" smtClean="0">
                <a:ln w="9525">
                  <a:noFill/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4.75  </a:t>
            </a:r>
            <a:r>
              <a:rPr lang="is-IS" sz="1400" b="1" dirty="0" smtClean="0">
                <a:ln w="9525">
                  <a:noFill/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Revenue($): 2,124 </a:t>
            </a:r>
            <a:endParaRPr lang="en-US" sz="1400" b="1" dirty="0">
              <a:ln w="9525">
                <a:noFill/>
                <a:prstDash val="solid"/>
              </a:ln>
              <a:solidFill>
                <a:srgbClr val="00B05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959" y="1474317"/>
            <a:ext cx="9285889" cy="4265943"/>
          </a:xfrm>
          <a:prstGeom prst="rect">
            <a:avLst/>
          </a:prstGeom>
        </p:spPr>
      </p:pic>
      <p:sp>
        <p:nvSpPr>
          <p:cNvPr id="33" name="Rounded Rectangular Callout 32"/>
          <p:cNvSpPr/>
          <p:nvPr/>
        </p:nvSpPr>
        <p:spPr>
          <a:xfrm>
            <a:off x="2365737" y="3436395"/>
            <a:ext cx="1324304" cy="819822"/>
          </a:xfrm>
          <a:prstGeom prst="wedgeRoundRectCallout">
            <a:avLst>
              <a:gd name="adj1" fmla="val -841"/>
              <a:gd name="adj2" fmla="val 104168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Ad-hoc nature of business</a:t>
            </a:r>
            <a:endParaRPr lang="en-US" sz="1200" dirty="0"/>
          </a:p>
        </p:txBody>
      </p:sp>
      <p:sp>
        <p:nvSpPr>
          <p:cNvPr id="34" name="Rounded Rectangular Callout 33"/>
          <p:cNvSpPr/>
          <p:nvPr/>
        </p:nvSpPr>
        <p:spPr>
          <a:xfrm>
            <a:off x="3289949" y="1868445"/>
            <a:ext cx="1303868" cy="354023"/>
          </a:xfrm>
          <a:prstGeom prst="wedgeRoundRectCallout">
            <a:avLst>
              <a:gd name="adj1" fmla="val 92778"/>
              <a:gd name="adj2" fmla="val 244418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NO show </a:t>
            </a:r>
            <a:r>
              <a:rPr lang="en-US" sz="1200" dirty="0" smtClean="0"/>
              <a:t>on scheduled time</a:t>
            </a:r>
            <a:endParaRPr lang="en-US" sz="1200" dirty="0"/>
          </a:p>
        </p:txBody>
      </p:sp>
      <p:sp>
        <p:nvSpPr>
          <p:cNvPr id="35" name="Up-Down Arrow 34"/>
          <p:cNvSpPr/>
          <p:nvPr/>
        </p:nvSpPr>
        <p:spPr>
          <a:xfrm>
            <a:off x="5209309" y="2563093"/>
            <a:ext cx="152400" cy="682406"/>
          </a:xfrm>
          <a:prstGeom prst="up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Callout 35"/>
          <p:cNvSpPr/>
          <p:nvPr/>
        </p:nvSpPr>
        <p:spPr>
          <a:xfrm>
            <a:off x="4482980" y="2289300"/>
            <a:ext cx="3566511" cy="1669105"/>
          </a:xfrm>
          <a:prstGeom prst="wedgeEllipseCallout">
            <a:avLst>
              <a:gd name="adj1" fmla="val -15240"/>
              <a:gd name="adj2" fmla="val 39893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ular Callout 36"/>
          <p:cNvSpPr/>
          <p:nvPr/>
        </p:nvSpPr>
        <p:spPr>
          <a:xfrm>
            <a:off x="6880730" y="1882307"/>
            <a:ext cx="1303868" cy="299552"/>
          </a:xfrm>
          <a:prstGeom prst="wedgeRoundRectCallout">
            <a:avLst>
              <a:gd name="adj1" fmla="val 1397"/>
              <a:gd name="adj2" fmla="val 151916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Rush hours</a:t>
            </a:r>
            <a:endParaRPr lang="en-US" sz="1200" dirty="0"/>
          </a:p>
        </p:txBody>
      </p:sp>
      <p:sp>
        <p:nvSpPr>
          <p:cNvPr id="38" name="Rounded Rectangular Callout 37"/>
          <p:cNvSpPr/>
          <p:nvPr/>
        </p:nvSpPr>
        <p:spPr>
          <a:xfrm>
            <a:off x="8524499" y="2085571"/>
            <a:ext cx="1589320" cy="366684"/>
          </a:xfrm>
          <a:prstGeom prst="wedgeRoundRectCallout">
            <a:avLst>
              <a:gd name="adj1" fmla="val -43833"/>
              <a:gd name="adj2" fmla="val 216903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by late evening most jobs complete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918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5400" y="47292"/>
            <a:ext cx="9601200" cy="157655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Sales drilled down to per bill/transaction level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51338" y="1718429"/>
            <a:ext cx="10562896" cy="438282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81959" y="1292758"/>
            <a:ext cx="92858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272455" y="30900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150" y="3556001"/>
            <a:ext cx="9283700" cy="2489200"/>
          </a:xfrm>
          <a:prstGeom prst="rect">
            <a:avLst/>
          </a:prstGeom>
        </p:spPr>
      </p:pic>
      <p:sp>
        <p:nvSpPr>
          <p:cNvPr id="24" name="Rounded Rectangular Callout 23"/>
          <p:cNvSpPr/>
          <p:nvPr/>
        </p:nvSpPr>
        <p:spPr>
          <a:xfrm>
            <a:off x="4971417" y="4974158"/>
            <a:ext cx="2579308" cy="318281"/>
          </a:xfrm>
          <a:prstGeom prst="wedgeRoundRectCallout">
            <a:avLst>
              <a:gd name="adj1" fmla="val -22067"/>
              <a:gd name="adj2" fmla="val 52003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Type 1 customers </a:t>
            </a:r>
            <a:r>
              <a:rPr lang="en-US" sz="1200" smtClean="0"/>
              <a:t>dominate throughout</a:t>
            </a:r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200" y="1309247"/>
            <a:ext cx="9245600" cy="2133600"/>
          </a:xfrm>
          <a:prstGeom prst="rect">
            <a:avLst/>
          </a:prstGeom>
        </p:spPr>
      </p:pic>
      <p:sp>
        <p:nvSpPr>
          <p:cNvPr id="15" name="Rounded Rectangular Callout 14"/>
          <p:cNvSpPr/>
          <p:nvPr/>
        </p:nvSpPr>
        <p:spPr>
          <a:xfrm>
            <a:off x="7830525" y="1484331"/>
            <a:ext cx="1888943" cy="421383"/>
          </a:xfrm>
          <a:prstGeom prst="wedgeRoundRectCallout">
            <a:avLst>
              <a:gd name="adj1" fmla="val -22800"/>
              <a:gd name="adj2" fmla="val 49304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  <a:r>
              <a:rPr lang="en-US" sz="1200" dirty="0" smtClean="0"/>
              <a:t>vg</a:t>
            </a:r>
            <a:r>
              <a:rPr lang="en-US" sz="1200" dirty="0" smtClean="0"/>
              <a:t>. revenue per bill is $340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37046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5400" y="220718"/>
            <a:ext cx="9601200" cy="157655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Business from Customer types across geography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51338" y="1718429"/>
            <a:ext cx="10562896" cy="438282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81959" y="5746391"/>
            <a:ext cx="928588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Avg. </a:t>
            </a:r>
            <a:r>
              <a:rPr lang="en-US" dirty="0" smtClean="0"/>
              <a:t>weekly revenue($):</a:t>
            </a:r>
            <a:r>
              <a:rPr lang="en-US" b="1" dirty="0" smtClean="0">
                <a:ln w="9525">
                  <a:noFill/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is-IS" b="1" dirty="0" smtClean="0">
                <a:ln w="9525">
                  <a:noFill/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is-IS" dirty="0" smtClean="0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CustType01</a:t>
            </a:r>
            <a:r>
              <a:rPr lang="is-IS" dirty="0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: 1,138 </a:t>
            </a:r>
            <a:r>
              <a:rPr lang="is-IS" dirty="0" smtClean="0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CustType02: 322  CustType03: 678</a:t>
            </a:r>
            <a:endParaRPr lang="en-US" dirty="0">
              <a:ln w="9525">
                <a:noFill/>
                <a:prstDash val="solid"/>
              </a:ln>
              <a:solidFill>
                <a:schemeClr val="accent6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959" y="1454727"/>
            <a:ext cx="9285889" cy="4291664"/>
          </a:xfrm>
          <a:prstGeom prst="rect">
            <a:avLst/>
          </a:prstGeom>
        </p:spPr>
      </p:pic>
      <p:sp>
        <p:nvSpPr>
          <p:cNvPr id="16" name="Rounded Rectangular Callout 15"/>
          <p:cNvSpPr/>
          <p:nvPr/>
        </p:nvSpPr>
        <p:spPr>
          <a:xfrm>
            <a:off x="4606634" y="2161309"/>
            <a:ext cx="1303868" cy="460147"/>
          </a:xfrm>
          <a:prstGeom prst="wedgeRoundRectCallout">
            <a:avLst>
              <a:gd name="adj1" fmla="val -125050"/>
              <a:gd name="adj2" fmla="val 322686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Most Contributing type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5245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5400" y="220718"/>
            <a:ext cx="9601200" cy="157655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Top revenue generating Job codes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51338" y="1718429"/>
            <a:ext cx="10562896" cy="438282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81959" y="1513482"/>
            <a:ext cx="92858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81959" y="5733114"/>
            <a:ext cx="928588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86% of total revenue belongs to above codes</a:t>
            </a:r>
            <a:endParaRPr lang="en-US" b="1" dirty="0">
              <a:ln w="9525">
                <a:noFill/>
                <a:prstDash val="solid"/>
              </a:ln>
              <a:solidFill>
                <a:srgbClr val="92D05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494565"/>
            <a:ext cx="9320048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059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Price Change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Café Chain Analysis </a:t>
            </a:r>
          </a:p>
        </p:txBody>
      </p:sp>
    </p:spTree>
    <p:extLst>
      <p:ext uri="{BB962C8B-B14F-4D97-AF65-F5344CB8AC3E}">
        <p14:creationId xmlns:p14="http://schemas.microsoft.com/office/powerpoint/2010/main" val="1438296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5400" y="47292"/>
            <a:ext cx="9601200" cy="157655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Price change effect chart of 46 items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51338" y="1718429"/>
            <a:ext cx="10562896" cy="438282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81959" y="1292758"/>
            <a:ext cx="92858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272455" y="30900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371690"/>
              </p:ext>
            </p:extLst>
          </p:nvPr>
        </p:nvGraphicFramePr>
        <p:xfrm>
          <a:off x="892763" y="1377818"/>
          <a:ext cx="3379692" cy="4817439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693438"/>
                <a:gridCol w="724558"/>
                <a:gridCol w="961696"/>
              </a:tblGrid>
              <a:tr h="32185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Item 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Price Change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Sales Volume Change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</a:tr>
              <a:tr h="224589"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BUN MASKA &amp; CHAI              </a:t>
                      </a:r>
                      <a:endParaRPr lang="mr-IN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00B050"/>
                          </a:solidFill>
                          <a:effectLst/>
                        </a:rPr>
                        <a:t>17</a:t>
                      </a:r>
                      <a:endParaRPr lang="en-US" sz="1100" b="0" i="0" u="none" strike="noStrike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70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224589"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KHEEMA GHOTALA                </a:t>
                      </a:r>
                      <a:endParaRPr lang="mr-IN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solidFill>
                            <a:srgbClr val="00B050"/>
                          </a:solidFill>
                          <a:effectLst/>
                        </a:rPr>
                        <a:t>18</a:t>
                      </a:r>
                      <a:endParaRPr lang="fi-FI" sz="1100" b="0" i="0" u="none" strike="noStrike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00B050"/>
                          </a:solidFill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224589"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MEZE PLATTER                  </a:t>
                      </a:r>
                      <a:endParaRPr lang="mr-IN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solidFill>
                            <a:srgbClr val="00B050"/>
                          </a:solidFill>
                          <a:effectLst/>
                        </a:rPr>
                        <a:t>36</a:t>
                      </a:r>
                      <a:endParaRPr lang="cs-CZ" sz="1100" b="0" i="0" u="none" strike="noStrike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25</a:t>
                      </a:r>
                      <a:endParaRPr lang="is-I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32185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RED BULL ENERGY DRINK         </a:t>
                      </a:r>
                      <a:endParaRPr lang="en-U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solidFill>
                            <a:srgbClr val="00B050"/>
                          </a:solidFill>
                          <a:effectLst/>
                        </a:rPr>
                        <a:t>20</a:t>
                      </a:r>
                      <a:endParaRPr lang="is-IS" sz="1100" b="0" i="0" u="none" strike="noStrike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00B050"/>
                          </a:solidFill>
                          <a:effectLst/>
                        </a:rPr>
                        <a:t>35</a:t>
                      </a:r>
                      <a:endParaRPr lang="en-US" sz="1100" b="0" i="0" u="none" strike="noStrike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224589"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KF DRAUGHT (1LTR)             </a:t>
                      </a:r>
                      <a:endParaRPr lang="mr-IN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solidFill>
                            <a:srgbClr val="00B050"/>
                          </a:solidFill>
                          <a:effectLst/>
                        </a:rPr>
                        <a:t>22</a:t>
                      </a:r>
                      <a:endParaRPr lang="is-IS" sz="1100" b="0" i="0" u="none" strike="noStrike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solidFill>
                            <a:srgbClr val="00B050"/>
                          </a:solidFill>
                          <a:effectLst/>
                        </a:rPr>
                        <a:t>11</a:t>
                      </a:r>
                      <a:endParaRPr lang="cs-CZ" sz="1100" b="0" i="0" u="none" strike="noStrike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32185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AL SIKANDARI HOOKAH SINGLE    </a:t>
                      </a:r>
                      <a:endParaRPr lang="en-U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solidFill>
                            <a:srgbClr val="00B050"/>
                          </a:solidFill>
                          <a:effectLst/>
                        </a:rPr>
                        <a:t>18</a:t>
                      </a:r>
                      <a:endParaRPr lang="fi-FI" sz="1100" b="0" i="0" u="none" strike="noStrike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solidFill>
                            <a:srgbClr val="00B050"/>
                          </a:solidFill>
                          <a:effectLst/>
                        </a:rPr>
                        <a:t>13</a:t>
                      </a:r>
                      <a:endParaRPr lang="is-IS" sz="1100" b="0" i="0" u="none" strike="noStrike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22458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APPLE FLAVOUR SINGLE          </a:t>
                      </a:r>
                      <a:endParaRPr lang="en-U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solidFill>
                            <a:srgbClr val="00B050"/>
                          </a:solidFill>
                          <a:effectLst/>
                        </a:rPr>
                        <a:t>11</a:t>
                      </a:r>
                      <a:endParaRPr lang="cs-CZ" sz="1100" b="0" i="0" u="none" strike="noStrike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00B050"/>
                          </a:solidFill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224589"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CALCUTTA MINT                 </a:t>
                      </a:r>
                      <a:endParaRPr lang="mr-IN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solidFill>
                            <a:srgbClr val="00B050"/>
                          </a:solidFill>
                          <a:effectLst/>
                        </a:rPr>
                        <a:t>28</a:t>
                      </a:r>
                      <a:endParaRPr lang="is-IS" sz="1100" b="0" i="0" u="none" strike="noStrike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solidFill>
                            <a:srgbClr val="00B050"/>
                          </a:solidFill>
                          <a:effectLst/>
                        </a:rPr>
                        <a:t>62</a:t>
                      </a:r>
                      <a:endParaRPr lang="is-IS" sz="1100" b="0" i="0" u="none" strike="noStrike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22458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JUICE HOOKAH SINGLE           </a:t>
                      </a:r>
                      <a:endParaRPr lang="en-U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18</a:t>
                      </a:r>
                      <a:endParaRPr lang="fi-FI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00B050"/>
                          </a:solidFill>
                          <a:effectLst/>
                        </a:rPr>
                        <a:t>90</a:t>
                      </a:r>
                      <a:endParaRPr lang="en-US" sz="1100" b="0" i="0" u="none" strike="noStrike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22458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MINT FLAVOUR SINGLE           </a:t>
                      </a:r>
                      <a:endParaRPr lang="en-U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11</a:t>
                      </a:r>
                      <a:endParaRPr lang="cs-CZ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13</a:t>
                      </a:r>
                      <a:endParaRPr lang="is-I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32185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MISCHIEF HOOKAH SINGLE        </a:t>
                      </a:r>
                      <a:endParaRPr lang="en-U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solidFill>
                            <a:srgbClr val="00B050"/>
                          </a:solidFill>
                          <a:effectLst/>
                        </a:rPr>
                        <a:t>22</a:t>
                      </a:r>
                      <a:endParaRPr lang="is-IS" sz="1100" b="0" i="0" u="none" strike="noStrike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62</a:t>
                      </a:r>
                      <a:endParaRPr lang="is-I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22458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RABAT HOOKAH SINGLE           </a:t>
                      </a:r>
                      <a:endParaRPr lang="en-U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solidFill>
                            <a:srgbClr val="00B050"/>
                          </a:solidFill>
                          <a:effectLst/>
                        </a:rPr>
                        <a:t>18</a:t>
                      </a:r>
                      <a:endParaRPr lang="fi-FI" sz="1100" b="0" i="0" u="none" strike="noStrike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84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32185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LINDT CHOCOLATE SHAKE         </a:t>
                      </a:r>
                      <a:endParaRPr lang="en-U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>
                          <a:solidFill>
                            <a:srgbClr val="00B050"/>
                          </a:solidFill>
                          <a:effectLst/>
                        </a:rPr>
                        <a:t>-20</a:t>
                      </a:r>
                      <a:endParaRPr lang="mr-IN" sz="1100" b="0" i="0" u="none" strike="noStrike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13</a:t>
                      </a:r>
                      <a:endParaRPr lang="is-I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224589"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MT. BROWNIE                   </a:t>
                      </a:r>
                      <a:endParaRPr lang="mr-IN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>
                          <a:solidFill>
                            <a:srgbClr val="00B050"/>
                          </a:solidFill>
                          <a:effectLst/>
                        </a:rPr>
                        <a:t>-11</a:t>
                      </a:r>
                      <a:endParaRPr lang="mr-IN" sz="1100" b="0" i="0" u="none" strike="noStrike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34</a:t>
                      </a:r>
                      <a:endParaRPr lang="ru-RU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32185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COLUMBIAN SUPREMO  (REG)      </a:t>
                      </a:r>
                      <a:endParaRPr lang="en-U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>
                          <a:solidFill>
                            <a:srgbClr val="00B050"/>
                          </a:solidFill>
                          <a:effectLst/>
                        </a:rPr>
                        <a:t>-17</a:t>
                      </a:r>
                      <a:endParaRPr lang="mr-IN" sz="1100" b="0" i="0" u="none" strike="noStrike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47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22458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LINDT HOT CHOCOLATE           </a:t>
                      </a:r>
                      <a:endParaRPr lang="en-U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>
                          <a:solidFill>
                            <a:srgbClr val="00B050"/>
                          </a:solidFill>
                          <a:effectLst/>
                        </a:rPr>
                        <a:t>-23</a:t>
                      </a:r>
                      <a:endParaRPr lang="mr-IN" sz="1100" b="0" i="0" u="none" strike="noStrike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50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32185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COLUMBIAN SUPREMO (AULAIT)    </a:t>
                      </a:r>
                      <a:endParaRPr lang="en-U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-15</a:t>
                      </a:r>
                      <a:endParaRPr lang="mr-IN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27</a:t>
                      </a:r>
                      <a:endParaRPr lang="is-I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406200"/>
              </p:ext>
            </p:extLst>
          </p:nvPr>
        </p:nvGraphicFramePr>
        <p:xfrm>
          <a:off x="4467790" y="1387344"/>
          <a:ext cx="3121293" cy="4827408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362619"/>
                <a:gridCol w="607429"/>
                <a:gridCol w="1151245"/>
              </a:tblGrid>
              <a:tr h="1843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Item 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Price Change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Sales Volume Change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</a:tr>
              <a:tr h="1843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BAILEYS IRISH SHAKE           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17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-12</a:t>
                      </a:r>
                      <a:endParaRPr lang="mr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843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CHEESE CAKE OF THE WEEK       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solidFill>
                            <a:srgbClr val="FF0000"/>
                          </a:solidFill>
                          <a:effectLst/>
                        </a:rPr>
                        <a:t>52</a:t>
                      </a:r>
                      <a:endParaRPr lang="is-IS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-38</a:t>
                      </a:r>
                      <a:endParaRPr lang="mr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84326"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JR.CHL AVALANCHE              </a:t>
                      </a:r>
                      <a:endParaRPr lang="mr-IN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31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>
                          <a:solidFill>
                            <a:srgbClr val="FF0000"/>
                          </a:solidFill>
                          <a:effectLst/>
                        </a:rPr>
                        <a:t>-50</a:t>
                      </a:r>
                      <a:endParaRPr lang="mr-IN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84326"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CAFFE LATTE                   </a:t>
                      </a:r>
                      <a:endParaRPr lang="mr-IN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>
                          <a:solidFill>
                            <a:srgbClr val="FF0000"/>
                          </a:solidFill>
                          <a:effectLst/>
                        </a:rPr>
                        <a:t>-7</a:t>
                      </a:r>
                      <a:endParaRPr lang="mr-IN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84326"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CAPPUCCINO                    </a:t>
                      </a:r>
                      <a:endParaRPr lang="mr-IN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17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>
                          <a:solidFill>
                            <a:srgbClr val="FF0000"/>
                          </a:solidFill>
                          <a:effectLst/>
                        </a:rPr>
                        <a:t>-22</a:t>
                      </a:r>
                      <a:endParaRPr lang="mr-IN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84326"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ESPRESSO                      </a:t>
                      </a:r>
                      <a:endParaRPr lang="mr-IN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solidFill>
                            <a:srgbClr val="FF0000"/>
                          </a:solidFill>
                          <a:effectLst/>
                        </a:rPr>
                        <a:t>25</a:t>
                      </a:r>
                      <a:endParaRPr lang="is-IS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>
                          <a:solidFill>
                            <a:srgbClr val="FF0000"/>
                          </a:solidFill>
                          <a:effectLst/>
                        </a:rPr>
                        <a:t>-27</a:t>
                      </a:r>
                      <a:endParaRPr lang="mr-IN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843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GREAT LAKES FLOAT W VANILLA         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solidFill>
                            <a:srgbClr val="FF0000"/>
                          </a:solidFill>
                          <a:effectLst/>
                        </a:rPr>
                        <a:t>20</a:t>
                      </a:r>
                      <a:endParaRPr lang="is-IS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>
                          <a:solidFill>
                            <a:srgbClr val="FF0000"/>
                          </a:solidFill>
                          <a:effectLst/>
                        </a:rPr>
                        <a:t>-3</a:t>
                      </a:r>
                      <a:endParaRPr lang="mr-IN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843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GREAT LAKES FLOATS W CHOC           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solidFill>
                            <a:srgbClr val="FF0000"/>
                          </a:solidFill>
                          <a:effectLst/>
                        </a:rPr>
                        <a:t>20</a:t>
                      </a:r>
                      <a:endParaRPr lang="is-IS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>
                          <a:solidFill>
                            <a:srgbClr val="FF0000"/>
                          </a:solidFill>
                          <a:effectLst/>
                        </a:rPr>
                        <a:t>-31</a:t>
                      </a:r>
                      <a:endParaRPr lang="mr-IN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843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MASALA CHAI CUTTING           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solidFill>
                            <a:srgbClr val="FF0000"/>
                          </a:solidFill>
                          <a:effectLst/>
                        </a:rPr>
                        <a:t>25</a:t>
                      </a:r>
                      <a:endParaRPr lang="is-IS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>
                          <a:solidFill>
                            <a:srgbClr val="FF0000"/>
                          </a:solidFill>
                          <a:effectLst/>
                        </a:rPr>
                        <a:t>-14</a:t>
                      </a:r>
                      <a:endParaRPr lang="mr-IN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84326"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MIAMI MELONS                  </a:t>
                      </a:r>
                      <a:endParaRPr lang="mr-IN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solidFill>
                            <a:srgbClr val="FF0000"/>
                          </a:solidFill>
                          <a:effectLst/>
                        </a:rPr>
                        <a:t>12</a:t>
                      </a:r>
                      <a:endParaRPr lang="is-IS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>
                          <a:solidFill>
                            <a:srgbClr val="FF0000"/>
                          </a:solidFill>
                          <a:effectLst/>
                        </a:rPr>
                        <a:t>-19</a:t>
                      </a:r>
                      <a:endParaRPr lang="mr-IN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84326"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THE CHOCO LATTE               </a:t>
                      </a:r>
                      <a:endParaRPr lang="mr-IN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>
                          <a:solidFill>
                            <a:srgbClr val="FF0000"/>
                          </a:solidFill>
                          <a:effectLst/>
                        </a:rPr>
                        <a:t>-16</a:t>
                      </a:r>
                      <a:endParaRPr lang="mr-IN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843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ULTIMATE HOT CHOCOLATE        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15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>
                          <a:solidFill>
                            <a:srgbClr val="FF0000"/>
                          </a:solidFill>
                          <a:effectLst/>
                        </a:rPr>
                        <a:t>-3</a:t>
                      </a:r>
                      <a:endParaRPr lang="mr-IN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843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HOEGAARDEN MUG (1 LITRE)      </a:t>
                      </a:r>
                      <a:endParaRPr lang="en-US" sz="1100" b="1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18</a:t>
                      </a:r>
                      <a:endParaRPr lang="fi-FI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-62</a:t>
                      </a:r>
                      <a:endParaRPr lang="mr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84326"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>
                          <a:solidFill>
                            <a:srgbClr val="FF0000"/>
                          </a:solidFill>
                          <a:effectLst/>
                        </a:rPr>
                        <a:t>TUBORG                        </a:t>
                      </a:r>
                      <a:endParaRPr lang="mr-IN" sz="1100" b="1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-38</a:t>
                      </a:r>
                      <a:endParaRPr lang="mr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843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GREEN APPLE FLAVOUR SINGLE    </a:t>
                      </a:r>
                      <a:endParaRPr lang="en-US" sz="1100" b="1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solidFill>
                            <a:srgbClr val="FF0000"/>
                          </a:solidFill>
                          <a:effectLst/>
                        </a:rPr>
                        <a:t>11</a:t>
                      </a:r>
                      <a:endParaRPr lang="cs-CZ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-20</a:t>
                      </a:r>
                      <a:endParaRPr lang="mr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84326"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>
                          <a:solidFill>
                            <a:srgbClr val="FF0000"/>
                          </a:solidFill>
                          <a:effectLst/>
                        </a:rPr>
                        <a:t>N R G  HOOKAH                 </a:t>
                      </a:r>
                      <a:endParaRPr lang="mr-IN" sz="1100" b="1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-12</a:t>
                      </a:r>
                      <a:endParaRPr lang="mr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843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NIRVANA HOOKAH SINGLE         </a:t>
                      </a:r>
                      <a:endParaRPr lang="en-US" sz="1100" b="1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solidFill>
                            <a:srgbClr val="FF0000"/>
                          </a:solidFill>
                          <a:effectLst/>
                        </a:rPr>
                        <a:t>22</a:t>
                      </a:r>
                      <a:endParaRPr lang="is-IS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-7</a:t>
                      </a:r>
                      <a:endParaRPr lang="mr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969377"/>
              </p:ext>
            </p:extLst>
          </p:nvPr>
        </p:nvGraphicFramePr>
        <p:xfrm>
          <a:off x="7788879" y="1384879"/>
          <a:ext cx="3429184" cy="1722252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714592"/>
                <a:gridCol w="659458"/>
                <a:gridCol w="1055134"/>
              </a:tblGrid>
              <a:tr h="315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Item 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Price Change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Sales Volume Change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</a:tr>
              <a:tr h="179103"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SAMBUCA                       </a:t>
                      </a:r>
                      <a:endParaRPr lang="mr-IN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28</a:t>
                      </a:r>
                      <a:endParaRPr lang="is-I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-50</a:t>
                      </a:r>
                      <a:endParaRPr lang="mr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</a:tr>
              <a:tr h="17910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SILVER APPLE SINGLE           </a:t>
                      </a:r>
                      <a:endParaRPr lang="en-US" sz="1100" b="1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22</a:t>
                      </a:r>
                      <a:endParaRPr lang="is-I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-15</a:t>
                      </a:r>
                      <a:endParaRPr lang="mr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7910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THE  CHAMPAGNE SHEESHA        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-30</a:t>
                      </a:r>
                      <a:endParaRPr lang="mr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7910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WHITE WINE SHEESHA            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-30</a:t>
                      </a:r>
                      <a:endParaRPr lang="mr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7910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GRILLED CHICKEN SAUSAGES      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>
                          <a:solidFill>
                            <a:srgbClr val="FF0000"/>
                          </a:solidFill>
                          <a:effectLst/>
                        </a:rPr>
                        <a:t>-25</a:t>
                      </a:r>
                      <a:endParaRPr lang="mr-IN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-44</a:t>
                      </a:r>
                      <a:endParaRPr lang="mr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7910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MAGGI NDLTHAI STYLE           </a:t>
                      </a:r>
                      <a:endParaRPr lang="en-US" sz="1100" b="1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>
                          <a:solidFill>
                            <a:srgbClr val="FF0000"/>
                          </a:solidFill>
                          <a:effectLst/>
                        </a:rPr>
                        <a:t>-11</a:t>
                      </a:r>
                      <a:endParaRPr lang="mr-IN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-37</a:t>
                      </a:r>
                      <a:endParaRPr lang="mr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788879" y="3326524"/>
            <a:ext cx="3625355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17 out of 46 shown items shows positive response across categories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Tobacco/Hookah price increase mostly has positive or neutral response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Most Beverage item’s sale has been decreased post price increase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endParaRPr lang="en-US" dirty="0" smtClean="0"/>
          </a:p>
          <a:p>
            <a:pPr algn="r"/>
            <a:r>
              <a:rPr lang="en-US" sz="1200" dirty="0" smtClean="0"/>
              <a:t>price change </a:t>
            </a:r>
            <a:r>
              <a:rPr lang="en-US" sz="1200" dirty="0" err="1" smtClean="0"/>
              <a:t>w.e.f</a:t>
            </a:r>
            <a:r>
              <a:rPr lang="en-US" sz="1200" dirty="0" smtClean="0"/>
              <a:t>. 7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Jan 2011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5774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5400" y="47292"/>
            <a:ext cx="9601200" cy="157655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Price Change effect plot of 46 items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51338" y="1718429"/>
            <a:ext cx="10562896" cy="438282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81959" y="1292758"/>
            <a:ext cx="92858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272455" y="30900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883" y="1300660"/>
            <a:ext cx="7895607" cy="465870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883" y="1300660"/>
            <a:ext cx="8033933" cy="4642062"/>
          </a:xfrm>
          <a:prstGeom prst="rect">
            <a:avLst/>
          </a:prstGeom>
        </p:spPr>
      </p:pic>
      <p:sp>
        <p:nvSpPr>
          <p:cNvPr id="26" name="Rounded Rectangular Callout 25"/>
          <p:cNvSpPr/>
          <p:nvPr/>
        </p:nvSpPr>
        <p:spPr>
          <a:xfrm>
            <a:off x="5151528" y="5837764"/>
            <a:ext cx="1888943" cy="247714"/>
          </a:xfrm>
          <a:prstGeom prst="wedgeRoundRectCallout">
            <a:avLst>
              <a:gd name="adj1" fmla="val -22067"/>
              <a:gd name="adj2" fmla="val 42874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% Price Change</a:t>
            </a:r>
            <a:endParaRPr lang="en-US" sz="1200" dirty="0"/>
          </a:p>
        </p:txBody>
      </p:sp>
      <p:sp>
        <p:nvSpPr>
          <p:cNvPr id="27" name="Rounded Rectangular Callout 26"/>
          <p:cNvSpPr/>
          <p:nvPr/>
        </p:nvSpPr>
        <p:spPr>
          <a:xfrm rot="16200000">
            <a:off x="1236416" y="3662128"/>
            <a:ext cx="1888943" cy="247714"/>
          </a:xfrm>
          <a:prstGeom prst="wedgeRoundRectCallout">
            <a:avLst>
              <a:gd name="adj1" fmla="val -22067"/>
              <a:gd name="adj2" fmla="val 42874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% Sales Volume change</a:t>
            </a:r>
            <a:endParaRPr lang="en-US" sz="1200" dirty="0"/>
          </a:p>
        </p:txBody>
      </p:sp>
      <p:sp>
        <p:nvSpPr>
          <p:cNvPr id="28" name="Rounded Rectangular Callout 27"/>
          <p:cNvSpPr/>
          <p:nvPr/>
        </p:nvSpPr>
        <p:spPr>
          <a:xfrm>
            <a:off x="3357284" y="5061909"/>
            <a:ext cx="1888943" cy="247714"/>
          </a:xfrm>
          <a:prstGeom prst="wedgeRoundRectCallout">
            <a:avLst>
              <a:gd name="adj1" fmla="val -22067"/>
              <a:gd name="adj2" fmla="val 42874"/>
              <a:gd name="adj3" fmla="val 16667"/>
            </a:avLst>
          </a:prstGeom>
          <a:gradFill>
            <a:gsLst>
              <a:gs pos="100000">
                <a:schemeClr val="accent3">
                  <a:lumMod val="40000"/>
                  <a:lumOff val="60000"/>
                </a:schemeClr>
              </a:gs>
              <a:gs pos="100000">
                <a:schemeClr val="accent5">
                  <a:tint val="82000"/>
                </a:schemeClr>
              </a:gs>
            </a:gsLst>
          </a:gra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Price decrease, Sale decrease</a:t>
            </a:r>
            <a:endParaRPr lang="en-US" sz="1200" dirty="0"/>
          </a:p>
        </p:txBody>
      </p:sp>
      <p:sp>
        <p:nvSpPr>
          <p:cNvPr id="29" name="Rounded Rectangular Callout 28"/>
          <p:cNvSpPr/>
          <p:nvPr/>
        </p:nvSpPr>
        <p:spPr>
          <a:xfrm>
            <a:off x="3357284" y="2290511"/>
            <a:ext cx="1888943" cy="247714"/>
          </a:xfrm>
          <a:prstGeom prst="wedgeRoundRectCallout">
            <a:avLst>
              <a:gd name="adj1" fmla="val -22067"/>
              <a:gd name="adj2" fmla="val 42874"/>
              <a:gd name="adj3" fmla="val 16667"/>
            </a:avLst>
          </a:prstGeom>
          <a:gradFill>
            <a:gsLst>
              <a:gs pos="100000">
                <a:schemeClr val="accent3">
                  <a:lumMod val="40000"/>
                  <a:lumOff val="60000"/>
                </a:schemeClr>
              </a:gs>
              <a:gs pos="100000">
                <a:schemeClr val="accent5">
                  <a:tint val="82000"/>
                </a:schemeClr>
              </a:gs>
            </a:gsLst>
          </a:gra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Price increase, Sale decrease</a:t>
            </a:r>
            <a:endParaRPr lang="en-US" sz="1200" dirty="0"/>
          </a:p>
        </p:txBody>
      </p:sp>
      <p:sp>
        <p:nvSpPr>
          <p:cNvPr id="30" name="Rounded Rectangular Callout 29"/>
          <p:cNvSpPr/>
          <p:nvPr/>
        </p:nvSpPr>
        <p:spPr>
          <a:xfrm>
            <a:off x="7124689" y="5061909"/>
            <a:ext cx="1888943" cy="247714"/>
          </a:xfrm>
          <a:prstGeom prst="wedgeRoundRectCallout">
            <a:avLst>
              <a:gd name="adj1" fmla="val -22067"/>
              <a:gd name="adj2" fmla="val 42874"/>
              <a:gd name="adj3" fmla="val 16667"/>
            </a:avLst>
          </a:prstGeom>
          <a:gradFill>
            <a:gsLst>
              <a:gs pos="100000">
                <a:schemeClr val="accent3">
                  <a:lumMod val="40000"/>
                  <a:lumOff val="60000"/>
                </a:schemeClr>
              </a:gs>
              <a:gs pos="100000">
                <a:schemeClr val="accent5">
                  <a:tint val="82000"/>
                </a:schemeClr>
              </a:gs>
            </a:gsLst>
          </a:gra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Price decrease, Sale increase</a:t>
            </a:r>
            <a:endParaRPr lang="en-US" sz="1200" dirty="0"/>
          </a:p>
        </p:txBody>
      </p:sp>
      <p:sp>
        <p:nvSpPr>
          <p:cNvPr id="31" name="Rounded Rectangular Callout 30"/>
          <p:cNvSpPr/>
          <p:nvPr/>
        </p:nvSpPr>
        <p:spPr>
          <a:xfrm>
            <a:off x="7124689" y="2288032"/>
            <a:ext cx="1888943" cy="247714"/>
          </a:xfrm>
          <a:prstGeom prst="wedgeRoundRectCallout">
            <a:avLst>
              <a:gd name="adj1" fmla="val -22067"/>
              <a:gd name="adj2" fmla="val 42874"/>
              <a:gd name="adj3" fmla="val 16667"/>
            </a:avLst>
          </a:prstGeom>
          <a:gradFill>
            <a:gsLst>
              <a:gs pos="100000">
                <a:schemeClr val="accent3">
                  <a:lumMod val="40000"/>
                  <a:lumOff val="60000"/>
                </a:schemeClr>
              </a:gs>
              <a:gs pos="100000">
                <a:schemeClr val="accent5">
                  <a:tint val="82000"/>
                </a:schemeClr>
              </a:gs>
            </a:gsLst>
          </a:gra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Price increase, Sale increase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821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Menu delisting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Café Chain Analysis </a:t>
            </a:r>
          </a:p>
        </p:txBody>
      </p:sp>
    </p:spTree>
    <p:extLst>
      <p:ext uri="{BB962C8B-B14F-4D97-AF65-F5344CB8AC3E}">
        <p14:creationId xmlns:p14="http://schemas.microsoft.com/office/powerpoint/2010/main" val="102720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5400" y="141888"/>
            <a:ext cx="9601200" cy="157655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Lowest selling items can be removed from menu </a:t>
            </a:r>
            <a:r>
              <a:rPr lang="mr-IN" sz="3200" dirty="0" smtClean="0"/>
              <a:t>–</a:t>
            </a:r>
            <a:r>
              <a:rPr lang="en-US" sz="3200" dirty="0" smtClean="0"/>
              <a:t> 1/2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51338" y="1718429"/>
            <a:ext cx="10562896" cy="438282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81959" y="1292758"/>
            <a:ext cx="92858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272455" y="30900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5028" y="1740782"/>
            <a:ext cx="5943600" cy="328842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267" y="1772745"/>
            <a:ext cx="59436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Objective</a:t>
            </a:r>
          </a:p>
          <a:p>
            <a:r>
              <a:rPr lang="en-US" dirty="0" smtClean="0"/>
              <a:t>Executive Summary and key findings</a:t>
            </a:r>
          </a:p>
          <a:p>
            <a:r>
              <a:rPr lang="en-US" dirty="0"/>
              <a:t>E</a:t>
            </a:r>
            <a:r>
              <a:rPr lang="en-US" dirty="0" smtClean="0"/>
              <a:t>xploratory Analysis</a:t>
            </a:r>
          </a:p>
          <a:p>
            <a:r>
              <a:rPr lang="en-US" dirty="0" smtClean="0"/>
              <a:t>Branch-wise </a:t>
            </a:r>
            <a:r>
              <a:rPr lang="en-US" dirty="0"/>
              <a:t>A</a:t>
            </a:r>
            <a:r>
              <a:rPr lang="en-US" dirty="0" smtClean="0"/>
              <a:t>nalysis</a:t>
            </a:r>
          </a:p>
          <a:p>
            <a:r>
              <a:rPr lang="en-US" dirty="0" smtClean="0"/>
              <a:t>Job Ranking and Delisting</a:t>
            </a:r>
            <a:endParaRPr lang="en-US" b="1" dirty="0" smtClean="0"/>
          </a:p>
          <a:p>
            <a:r>
              <a:rPr lang="en-US" dirty="0" smtClean="0"/>
              <a:t>Sales/Demand </a:t>
            </a:r>
            <a:r>
              <a:rPr lang="en-US" dirty="0"/>
              <a:t>F</a:t>
            </a:r>
            <a:r>
              <a:rPr lang="en-US" dirty="0" smtClean="0"/>
              <a:t>orecasting</a:t>
            </a:r>
          </a:p>
          <a:p>
            <a:r>
              <a:rPr lang="en-US" dirty="0" smtClean="0"/>
              <a:t>Annual Maintenance </a:t>
            </a:r>
            <a:r>
              <a:rPr lang="en-US" dirty="0"/>
              <a:t>P</a:t>
            </a:r>
            <a:r>
              <a:rPr lang="en-US" dirty="0" smtClean="0"/>
              <a:t>rogram and Target Marketing</a:t>
            </a:r>
          </a:p>
          <a:p>
            <a:r>
              <a:rPr lang="en-US" dirty="0"/>
              <a:t>Conclusion/Recommendation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94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5400" y="141888"/>
            <a:ext cx="9601200" cy="1576552"/>
          </a:xfrm>
        </p:spPr>
        <p:txBody>
          <a:bodyPr>
            <a:normAutofit/>
          </a:bodyPr>
          <a:lstStyle/>
          <a:p>
            <a:r>
              <a:rPr lang="en-US" sz="3200" dirty="0"/>
              <a:t>Lowest selling items can be removed from menu </a:t>
            </a:r>
            <a:r>
              <a:rPr lang="mr-IN" sz="3200" dirty="0"/>
              <a:t>–</a:t>
            </a:r>
            <a:r>
              <a:rPr lang="en-US" sz="3200" dirty="0"/>
              <a:t> </a:t>
            </a:r>
            <a:r>
              <a:rPr lang="en-US" sz="3200" dirty="0" smtClean="0"/>
              <a:t>2/2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51338" y="1718429"/>
            <a:ext cx="10562896" cy="438282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81959" y="1292758"/>
            <a:ext cx="92858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272455" y="30900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575" y="1728289"/>
            <a:ext cx="5943600" cy="3086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079" y="1722162"/>
            <a:ext cx="5943600" cy="322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18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Mix m</a:t>
            </a:r>
            <a:r>
              <a:rPr lang="en-US" sz="3600" dirty="0" smtClean="0"/>
              <a:t>enu </a:t>
            </a:r>
            <a:r>
              <a:rPr lang="en-US" sz="3600" dirty="0"/>
              <a:t>analysis and Combo </a:t>
            </a:r>
            <a:r>
              <a:rPr lang="en-US" sz="3600" dirty="0" smtClean="0"/>
              <a:t>offer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Café Chain Analysis </a:t>
            </a:r>
          </a:p>
        </p:txBody>
      </p:sp>
    </p:spTree>
    <p:extLst>
      <p:ext uri="{BB962C8B-B14F-4D97-AF65-F5344CB8AC3E}">
        <p14:creationId xmlns:p14="http://schemas.microsoft.com/office/powerpoint/2010/main" val="1574831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5400" y="220718"/>
            <a:ext cx="9601200" cy="157655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Offer combo delights and generate more revenue - 1/2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51338" y="1513471"/>
            <a:ext cx="10562896" cy="4382826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b="1" dirty="0" smtClean="0"/>
              <a:t>Tobacco </a:t>
            </a:r>
            <a:r>
              <a:rPr lang="en-US" b="1" dirty="0"/>
              <a:t>+ Food </a:t>
            </a:r>
            <a:r>
              <a:rPr lang="en-US" b="1" dirty="0" smtClean="0"/>
              <a:t>combo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81959" y="1513482"/>
            <a:ext cx="92858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2" y="2057623"/>
            <a:ext cx="5943600" cy="3759853"/>
          </a:xfrm>
          <a:prstGeom prst="rect">
            <a:avLst/>
          </a:prstGeom>
        </p:spPr>
      </p:pic>
      <p:sp>
        <p:nvSpPr>
          <p:cNvPr id="9" name="Cloud Callout 8"/>
          <p:cNvSpPr/>
          <p:nvPr/>
        </p:nvSpPr>
        <p:spPr>
          <a:xfrm>
            <a:off x="8739353" y="1773836"/>
            <a:ext cx="1765738" cy="1623848"/>
          </a:xfrm>
          <a:prstGeom prst="cloudCallout">
            <a:avLst>
              <a:gd name="adj1" fmla="val -78869"/>
              <a:gd name="adj2" fmla="val 780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10.5lacs </a:t>
            </a:r>
            <a:r>
              <a:rPr lang="mr-IN" dirty="0" smtClean="0"/>
              <a:t>–</a:t>
            </a:r>
            <a:r>
              <a:rPr lang="en-US" dirty="0" smtClean="0"/>
              <a:t> If 50% conversion</a:t>
            </a:r>
            <a:endParaRPr lang="en-US" dirty="0"/>
          </a:p>
        </p:txBody>
      </p:sp>
      <p:sp>
        <p:nvSpPr>
          <p:cNvPr id="10" name="Cloud Callout 9"/>
          <p:cNvSpPr/>
          <p:nvPr/>
        </p:nvSpPr>
        <p:spPr>
          <a:xfrm>
            <a:off x="1640930" y="1805376"/>
            <a:ext cx="1765738" cy="1623848"/>
          </a:xfrm>
          <a:prstGeom prst="cloudCallout">
            <a:avLst>
              <a:gd name="adj1" fmla="val 81846"/>
              <a:gd name="adj2" fmla="val 751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21lacs </a:t>
            </a:r>
            <a:r>
              <a:rPr lang="mr-IN" dirty="0" smtClean="0"/>
              <a:t>–</a:t>
            </a:r>
            <a:r>
              <a:rPr lang="en-US" dirty="0" smtClean="0"/>
              <a:t> If 100% conversion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8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5400" y="206863"/>
            <a:ext cx="9601200" cy="157655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Offer combo delights and generate more revenue - 2/2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51338" y="1513471"/>
            <a:ext cx="10562896" cy="4382826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b="1" dirty="0" smtClean="0"/>
              <a:t>Food + Beverage combo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81959" y="1513482"/>
            <a:ext cx="92858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loud Callout 8"/>
          <p:cNvSpPr/>
          <p:nvPr/>
        </p:nvSpPr>
        <p:spPr>
          <a:xfrm>
            <a:off x="8739353" y="1773836"/>
            <a:ext cx="1765738" cy="1623848"/>
          </a:xfrm>
          <a:prstGeom prst="cloudCallout">
            <a:avLst>
              <a:gd name="adj1" fmla="val -78869"/>
              <a:gd name="adj2" fmla="val 780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8.9lacs </a:t>
            </a:r>
            <a:r>
              <a:rPr lang="mr-IN" dirty="0" smtClean="0"/>
              <a:t>–</a:t>
            </a:r>
            <a:r>
              <a:rPr lang="en-US" dirty="0" smtClean="0"/>
              <a:t> If 50% conversion</a:t>
            </a:r>
            <a:endParaRPr lang="en-US" dirty="0"/>
          </a:p>
        </p:txBody>
      </p:sp>
      <p:sp>
        <p:nvSpPr>
          <p:cNvPr id="10" name="Cloud Callout 9"/>
          <p:cNvSpPr/>
          <p:nvPr/>
        </p:nvSpPr>
        <p:spPr>
          <a:xfrm>
            <a:off x="1640930" y="1805376"/>
            <a:ext cx="1765738" cy="1623848"/>
          </a:xfrm>
          <a:prstGeom prst="cloudCallout">
            <a:avLst>
              <a:gd name="adj1" fmla="val 81846"/>
              <a:gd name="adj2" fmla="val 751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18lacs </a:t>
            </a:r>
            <a:r>
              <a:rPr lang="mr-IN" dirty="0" smtClean="0"/>
              <a:t>–</a:t>
            </a:r>
            <a:r>
              <a:rPr lang="en-US" dirty="0" smtClean="0"/>
              <a:t> If 100% conversion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285287"/>
              </p:ext>
            </p:extLst>
          </p:nvPr>
        </p:nvGraphicFramePr>
        <p:xfrm>
          <a:off x="4066312" y="2050467"/>
          <a:ext cx="4068817" cy="3734723"/>
        </p:xfrm>
        <a:graphic>
          <a:graphicData uri="http://schemas.openxmlformats.org/drawingml/2006/table">
            <a:tbl>
              <a:tblPr firstRow="1" firstCol="1" bandRow="1"/>
              <a:tblGrid>
                <a:gridCol w="3525625"/>
                <a:gridCol w="543192"/>
              </a:tblGrid>
              <a:tr h="2256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b="1" dirty="0">
                          <a:effectLst/>
                          <a:latin typeface="Times New Roman" charset="0"/>
                          <a:ea typeface="Calibri" charset="0"/>
                        </a:rPr>
                        <a:t>Total bills in a years data</a:t>
                      </a:r>
                      <a:endParaRPr lang="en-GB" sz="12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  <a:latin typeface="Times New Roman" charset="0"/>
                          <a:ea typeface="Calibri" charset="0"/>
                        </a:rPr>
                        <a:t>69982</a:t>
                      </a:r>
                      <a:endParaRPr lang="en-GB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1559">
                <a:tc>
                  <a:txBody>
                    <a:bodyPr/>
                    <a:lstStyle/>
                    <a:p>
                      <a:endParaRPr lang="en-GB" sz="1200" dirty="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</a:tr>
              <a:tr h="2256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  <a:latin typeface="Times New Roman" charset="0"/>
                          <a:ea typeface="Calibri" charset="0"/>
                        </a:rPr>
                        <a:t>Food </a:t>
                      </a:r>
                      <a:endParaRPr lang="en-GB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56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  <a:latin typeface="Times New Roman" charset="0"/>
                          <a:ea typeface="Calibri" charset="0"/>
                        </a:rPr>
                        <a:t>No. of bills with Food item</a:t>
                      </a:r>
                      <a:endParaRPr lang="en-GB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charset="0"/>
                          <a:ea typeface="Calibri" charset="0"/>
                        </a:rPr>
                        <a:t>32422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</a:tr>
              <a:tr h="225663">
                <a:tc>
                  <a:txBody>
                    <a:bodyPr/>
                    <a:lstStyle/>
                    <a:p>
                      <a:endParaRPr lang="en-GB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56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  <a:latin typeface="Times New Roman" charset="0"/>
                          <a:ea typeface="Calibri" charset="0"/>
                        </a:rPr>
                        <a:t>Beverage</a:t>
                      </a:r>
                      <a:endParaRPr lang="en-GB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</a:tr>
              <a:tr h="225663">
                <a:tc>
                  <a:txBody>
                    <a:bodyPr/>
                    <a:lstStyle/>
                    <a:p>
                      <a:endParaRPr lang="en-GB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56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  <a:latin typeface="Times New Roman" charset="0"/>
                          <a:ea typeface="Calibri" charset="0"/>
                        </a:rPr>
                        <a:t>No. of Bills with Food &amp; Beverage</a:t>
                      </a:r>
                      <a:endParaRPr lang="en-GB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charset="0"/>
                          <a:ea typeface="Calibri" charset="0"/>
                        </a:rPr>
                        <a:t>15774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</a:tr>
              <a:tr h="2256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  <a:latin typeface="Times New Roman" charset="0"/>
                          <a:ea typeface="Calibri" charset="0"/>
                        </a:rPr>
                        <a:t>No. of bills -food without beverage </a:t>
                      </a:r>
                      <a:endParaRPr lang="en-GB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charset="0"/>
                          <a:ea typeface="Calibri" charset="0"/>
                        </a:rPr>
                        <a:t>16648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1559">
                <a:tc>
                  <a:txBody>
                    <a:bodyPr/>
                    <a:lstStyle/>
                    <a:p>
                      <a:endParaRPr lang="en-GB" sz="1200" dirty="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</a:tr>
              <a:tr h="2256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  <a:latin typeface="Times New Roman" charset="0"/>
                          <a:ea typeface="Calibri" charset="0"/>
                        </a:rPr>
                        <a:t>Most bought beverage - Great lakes shake</a:t>
                      </a:r>
                      <a:endParaRPr lang="en-GB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charset="0"/>
                          <a:ea typeface="Calibri" charset="0"/>
                        </a:rPr>
                        <a:t>5914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56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  <a:latin typeface="Times New Roman" charset="0"/>
                          <a:ea typeface="Calibri" charset="0"/>
                        </a:rPr>
                        <a:t>price per shake </a:t>
                      </a:r>
                      <a:endParaRPr lang="en-GB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charset="0"/>
                          <a:ea typeface="Calibri" charset="0"/>
                        </a:rPr>
                        <a:t>135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</a:tr>
              <a:tr h="211559">
                <a:tc>
                  <a:txBody>
                    <a:bodyPr/>
                    <a:lstStyle/>
                    <a:p>
                      <a:endParaRPr lang="en-GB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56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  <a:latin typeface="Times New Roman" charset="0"/>
                          <a:ea typeface="Calibri" charset="0"/>
                        </a:rPr>
                        <a:t>Discount if bought with food</a:t>
                      </a:r>
                      <a:endParaRPr lang="en-GB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charset="0"/>
                          <a:ea typeface="Calibri" charset="0"/>
                        </a:rPr>
                        <a:t>20%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</a:tr>
              <a:tr h="211559">
                <a:tc>
                  <a:txBody>
                    <a:bodyPr/>
                    <a:lstStyle/>
                    <a:p>
                      <a:endParaRPr lang="en-GB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619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  <a:latin typeface="Times New Roman" charset="0"/>
                          <a:ea typeface="Calibri" charset="0"/>
                        </a:rPr>
                        <a:t>Max beverage quantity allowed in a given combo/per bill</a:t>
                      </a:r>
                      <a:endParaRPr lang="en-GB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Times New Roman" charset="0"/>
                          <a:ea typeface="Calibri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4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5400" y="317703"/>
            <a:ext cx="9601200" cy="1576552"/>
          </a:xfrm>
        </p:spPr>
        <p:txBody>
          <a:bodyPr/>
          <a:lstStyle/>
          <a:p>
            <a:r>
              <a:rPr lang="en-US" dirty="0"/>
              <a:t>Conclusion/Recommendation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51338" y="1801559"/>
            <a:ext cx="10562896" cy="4382826"/>
          </a:xfrm>
        </p:spPr>
        <p:txBody>
          <a:bodyPr>
            <a:normAutofit/>
          </a:bodyPr>
          <a:lstStyle/>
          <a:p>
            <a:r>
              <a:rPr lang="en-US" b="1" dirty="0"/>
              <a:t>39.9 % of total transaction </a:t>
            </a:r>
            <a:r>
              <a:rPr lang="en-US" dirty="0"/>
              <a:t>is solo trips and </a:t>
            </a:r>
            <a:r>
              <a:rPr lang="en-US" b="1" dirty="0"/>
              <a:t>mostly Tobacco</a:t>
            </a:r>
            <a:r>
              <a:rPr lang="en-US" dirty="0"/>
              <a:t> which is </a:t>
            </a:r>
            <a:r>
              <a:rPr lang="en-US" b="1" dirty="0"/>
              <a:t>alarming</a:t>
            </a:r>
            <a:r>
              <a:rPr lang="en-US" dirty="0"/>
              <a:t>.</a:t>
            </a:r>
          </a:p>
          <a:p>
            <a:r>
              <a:rPr lang="en-US" dirty="0"/>
              <a:t>Introduction of Combo offers will be game changer to move traffic towards food and Beverage and not only tobacco</a:t>
            </a:r>
            <a:r>
              <a:rPr lang="en-US" dirty="0" smtClean="0"/>
              <a:t>.</a:t>
            </a:r>
          </a:p>
          <a:p>
            <a:r>
              <a:rPr lang="en-US" dirty="0" smtClean="0"/>
              <a:t>Café needs to </a:t>
            </a:r>
            <a:r>
              <a:rPr lang="en-US" b="1" dirty="0" smtClean="0"/>
              <a:t>review</a:t>
            </a:r>
            <a:r>
              <a:rPr lang="en-US" dirty="0" smtClean="0"/>
              <a:t> their </a:t>
            </a:r>
            <a:r>
              <a:rPr lang="en-US" b="1" dirty="0" smtClean="0"/>
              <a:t>price change strategy </a:t>
            </a:r>
            <a:r>
              <a:rPr lang="en-US" dirty="0" smtClean="0"/>
              <a:t>for non tobacco items.</a:t>
            </a:r>
          </a:p>
          <a:p>
            <a:r>
              <a:rPr lang="en-US" dirty="0" smtClean="0"/>
              <a:t>Café can </a:t>
            </a:r>
            <a:r>
              <a:rPr lang="en-US" b="1" dirty="0" smtClean="0"/>
              <a:t>save resourcing fees/salary</a:t>
            </a:r>
            <a:r>
              <a:rPr lang="en-US" dirty="0" smtClean="0"/>
              <a:t> by changing Café opening hours as per day analysis</a:t>
            </a:r>
          </a:p>
          <a:p>
            <a:r>
              <a:rPr lang="en-US" dirty="0" smtClean="0"/>
              <a:t>There are many </a:t>
            </a:r>
            <a:r>
              <a:rPr lang="en-US" b="1" dirty="0" smtClean="0"/>
              <a:t>menu items </a:t>
            </a:r>
            <a:r>
              <a:rPr lang="en-US" dirty="0" smtClean="0"/>
              <a:t>hardly called and needs </a:t>
            </a:r>
            <a:r>
              <a:rPr lang="en-US" b="1" dirty="0" smtClean="0"/>
              <a:t>to be delisted</a:t>
            </a:r>
            <a:r>
              <a:rPr lang="en-US" dirty="0" smtClean="0"/>
              <a:t> to save preparation cost and time.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81959" y="1596612"/>
            <a:ext cx="92858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90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Conclusion/Recommendation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To promote café as food joint too </a:t>
            </a:r>
            <a:r>
              <a:rPr lang="en-US" dirty="0" smtClean="0"/>
              <a:t>- Offer discounts for higher spent on food items group discounts, corporate discounts etc.</a:t>
            </a:r>
          </a:p>
          <a:p>
            <a:r>
              <a:rPr lang="en-US" dirty="0"/>
              <a:t>lastly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b="1" dirty="0"/>
              <a:t>To implement loyalty program </a:t>
            </a:r>
            <a:r>
              <a:rPr lang="en-US" dirty="0" smtClean="0"/>
              <a:t>more effectively</a:t>
            </a:r>
            <a:r>
              <a:rPr lang="en-US" dirty="0"/>
              <a:t>, café needs to </a:t>
            </a:r>
            <a:r>
              <a:rPr lang="en-US" b="1" dirty="0"/>
              <a:t>start collecting customer details.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78205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68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owner of Plumbing &amp; Drain Service company (PDS) </a:t>
            </a:r>
            <a:r>
              <a:rPr lang="en-US" dirty="0" smtClean="0"/>
              <a:t>wants </a:t>
            </a:r>
            <a:r>
              <a:rPr lang="en-US" dirty="0"/>
              <a:t>to use </a:t>
            </a:r>
            <a:r>
              <a:rPr lang="en-US" dirty="0" smtClean="0"/>
              <a:t>their past transaction data </a:t>
            </a:r>
            <a:r>
              <a:rPr lang="en-US" dirty="0"/>
              <a:t>to come up with a set of recommendations that can help </a:t>
            </a:r>
            <a:r>
              <a:rPr lang="en-US" dirty="0" smtClean="0"/>
              <a:t>his business increase their revenues, build customer base, control customer churn, forecast calls and services, launch </a:t>
            </a:r>
            <a:r>
              <a:rPr lang="en-US" dirty="0"/>
              <a:t>A</a:t>
            </a:r>
            <a:r>
              <a:rPr lang="en-US" dirty="0" smtClean="0"/>
              <a:t>nnual </a:t>
            </a:r>
            <a:r>
              <a:rPr lang="en-US" dirty="0"/>
              <a:t>M</a:t>
            </a:r>
            <a:r>
              <a:rPr lang="en-US" dirty="0" smtClean="0"/>
              <a:t>aintenance </a:t>
            </a:r>
            <a:r>
              <a:rPr lang="en-US" dirty="0"/>
              <a:t>P</a:t>
            </a:r>
            <a:r>
              <a:rPr lang="en-US" dirty="0" smtClean="0"/>
              <a:t>rogram for customers and target marketing.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2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Executive Summary and key findings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Plumbing Business Analysis </a:t>
            </a:r>
          </a:p>
        </p:txBody>
      </p:sp>
    </p:spTree>
    <p:extLst>
      <p:ext uri="{BB962C8B-B14F-4D97-AF65-F5344CB8AC3E}">
        <p14:creationId xmlns:p14="http://schemas.microsoft.com/office/powerpoint/2010/main" val="1102713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5400" y="220718"/>
            <a:ext cx="9601200" cy="1576552"/>
          </a:xfrm>
        </p:spPr>
        <p:txBody>
          <a:bodyPr/>
          <a:lstStyle/>
          <a:p>
            <a:r>
              <a:rPr lang="en-US" dirty="0"/>
              <a:t>Executive Summary and 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04043" y="1718429"/>
            <a:ext cx="10673255" cy="4382826"/>
          </a:xfrm>
        </p:spPr>
        <p:txBody>
          <a:bodyPr>
            <a:normAutofit/>
          </a:bodyPr>
          <a:lstStyle/>
          <a:p>
            <a:r>
              <a:rPr lang="en-US" sz="2200" b="1" dirty="0" smtClean="0"/>
              <a:t>Three-year </a:t>
            </a:r>
            <a:r>
              <a:rPr lang="en-US" sz="2200" b="1" dirty="0"/>
              <a:t>data:</a:t>
            </a:r>
            <a:r>
              <a:rPr lang="en-US" sz="2200" dirty="0"/>
              <a:t> Analysis is performed on </a:t>
            </a:r>
            <a:r>
              <a:rPr lang="en-US" sz="2200" dirty="0" smtClean="0"/>
              <a:t>three years </a:t>
            </a:r>
            <a:r>
              <a:rPr lang="en-US" sz="2200" dirty="0"/>
              <a:t>data </a:t>
            </a:r>
            <a:r>
              <a:rPr lang="en-US" sz="2200" dirty="0" smtClean="0"/>
              <a:t>starting Jan 2011 to Dec 2013 </a:t>
            </a:r>
            <a:r>
              <a:rPr lang="en-US" sz="2200" dirty="0"/>
              <a:t>for the </a:t>
            </a:r>
            <a:r>
              <a:rPr lang="en-US" sz="2000" dirty="0"/>
              <a:t>Plumbing &amp; Drain Service company (PDS</a:t>
            </a:r>
            <a:r>
              <a:rPr lang="en-US" sz="2000" dirty="0" smtClean="0"/>
              <a:t>).</a:t>
            </a:r>
          </a:p>
          <a:p>
            <a:r>
              <a:rPr lang="en-US" sz="2000" dirty="0" smtClean="0"/>
              <a:t> </a:t>
            </a:r>
            <a:r>
              <a:rPr lang="en-US" sz="2200" b="1" dirty="0" smtClean="0"/>
              <a:t>No </a:t>
            </a:r>
            <a:r>
              <a:rPr lang="en-US" sz="2200" b="1" dirty="0"/>
              <a:t>Significant trend/seasonality visible</a:t>
            </a:r>
            <a:r>
              <a:rPr lang="en-US" sz="2200" dirty="0"/>
              <a:t>- analyzing </a:t>
            </a:r>
            <a:r>
              <a:rPr lang="en-US" sz="2200" dirty="0" smtClean="0"/>
              <a:t>yearly/monthly level </a:t>
            </a:r>
            <a:r>
              <a:rPr lang="en-US" sz="2200" dirty="0"/>
              <a:t>data, constant </a:t>
            </a:r>
            <a:r>
              <a:rPr lang="en-US" sz="2200" dirty="0" smtClean="0"/>
              <a:t>random variation </a:t>
            </a:r>
            <a:r>
              <a:rPr lang="en-US" sz="2200" dirty="0"/>
              <a:t>is </a:t>
            </a:r>
            <a:r>
              <a:rPr lang="en-US" sz="2200" dirty="0" smtClean="0"/>
              <a:t>prominent. Trend-wise, mostly steady/flat except mild increase visible from 2011till early 2012.</a:t>
            </a:r>
            <a:endParaRPr lang="en-GB" sz="2200" dirty="0"/>
          </a:p>
          <a:p>
            <a:r>
              <a:rPr lang="en-US" sz="2200" b="1" dirty="0"/>
              <a:t>Day of week and Hour of day analysis suggests</a:t>
            </a:r>
            <a:r>
              <a:rPr lang="en-US" sz="2200" dirty="0"/>
              <a:t> – </a:t>
            </a:r>
            <a:r>
              <a:rPr lang="en-US" sz="2200" b="1" dirty="0" smtClean="0"/>
              <a:t>Mondays make more business </a:t>
            </a:r>
            <a:r>
              <a:rPr lang="en-US" sz="2200" dirty="0" smtClean="0"/>
              <a:t>compared </a:t>
            </a:r>
            <a:r>
              <a:rPr lang="en-US" sz="2200" dirty="0"/>
              <a:t>to other days of week </a:t>
            </a:r>
            <a:r>
              <a:rPr lang="en-US" sz="2200" dirty="0" smtClean="0"/>
              <a:t>(</a:t>
            </a:r>
            <a:r>
              <a:rPr lang="en-US" sz="2200" b="1" dirty="0" smtClean="0"/>
              <a:t>on </a:t>
            </a:r>
            <a:r>
              <a:rPr lang="en-US" sz="2200" b="1" dirty="0"/>
              <a:t>avg. 37% more</a:t>
            </a:r>
            <a:r>
              <a:rPr lang="en-US" sz="2200" dirty="0"/>
              <a:t> </a:t>
            </a:r>
            <a:r>
              <a:rPr lang="en-US" sz="2200" dirty="0" smtClean="0"/>
              <a:t>service call </a:t>
            </a:r>
            <a:r>
              <a:rPr lang="en-US" sz="2200" dirty="0"/>
              <a:t>on Mondays</a:t>
            </a:r>
            <a:r>
              <a:rPr lang="en-US" sz="2200" dirty="0" smtClean="0"/>
              <a:t>)</a:t>
            </a:r>
          </a:p>
          <a:p>
            <a:pPr marL="0" indent="0">
              <a:buNone/>
            </a:pPr>
            <a:r>
              <a:rPr lang="en-US" sz="2200" dirty="0" smtClean="0"/>
              <a:t>	&gt; </a:t>
            </a:r>
            <a:r>
              <a:rPr lang="en-US" sz="2200" b="1" dirty="0" smtClean="0"/>
              <a:t>Morning from 7AM till late afternoon </a:t>
            </a:r>
            <a:r>
              <a:rPr lang="en-US" sz="2200" dirty="0" smtClean="0"/>
              <a:t>sees</a:t>
            </a:r>
            <a:r>
              <a:rPr lang="en-US" sz="2200" b="1" dirty="0" smtClean="0"/>
              <a:t> </a:t>
            </a:r>
            <a:r>
              <a:rPr lang="en-US" sz="2200" b="1" dirty="0"/>
              <a:t>maximum </a:t>
            </a:r>
            <a:r>
              <a:rPr lang="en-US" sz="2200" b="1" dirty="0" smtClean="0"/>
              <a:t>calls </a:t>
            </a:r>
            <a:r>
              <a:rPr lang="en-US" sz="2200" dirty="0" smtClean="0"/>
              <a:t>peak around 11AM </a:t>
            </a:r>
            <a:r>
              <a:rPr lang="en-US" sz="2200" b="1" dirty="0" smtClean="0"/>
              <a:t>(82%  	    of total calls</a:t>
            </a:r>
            <a:r>
              <a:rPr lang="en-US" sz="2200" dirty="0" smtClean="0"/>
              <a:t>) </a:t>
            </a:r>
            <a:r>
              <a:rPr lang="en-GB" sz="2200" dirty="0"/>
              <a:t>	</a:t>
            </a:r>
            <a:endParaRPr lang="en-GB" sz="2200" dirty="0" smtClean="0"/>
          </a:p>
          <a:p>
            <a:pPr marL="0" indent="0">
              <a:buNone/>
            </a:pPr>
            <a:r>
              <a:rPr lang="en-GB" sz="2200" dirty="0"/>
              <a:t>	</a:t>
            </a:r>
            <a:r>
              <a:rPr lang="en-GB" sz="2200" dirty="0" smtClean="0"/>
              <a:t>&gt; </a:t>
            </a:r>
            <a:r>
              <a:rPr lang="en-US" sz="2200" b="1" dirty="0" smtClean="0"/>
              <a:t>Almost 42%</a:t>
            </a:r>
            <a:r>
              <a:rPr lang="en-US" sz="2200" dirty="0" smtClean="0"/>
              <a:t> </a:t>
            </a:r>
            <a:r>
              <a:rPr lang="en-US" sz="2200" b="1" dirty="0" smtClean="0"/>
              <a:t>of total calls/revenue </a:t>
            </a:r>
            <a:r>
              <a:rPr lang="en-US" sz="2200" dirty="0" smtClean="0"/>
              <a:t>are with </a:t>
            </a:r>
            <a:r>
              <a:rPr lang="en-US" sz="2200" b="1" dirty="0" smtClean="0"/>
              <a:t>Job code 2,1 and 0</a:t>
            </a:r>
            <a:r>
              <a:rPr lang="en-US" sz="2200" dirty="0" smtClean="0"/>
              <a:t> in respective order.</a:t>
            </a:r>
            <a:endParaRPr lang="en-GB" sz="2200" dirty="0" smtClean="0"/>
          </a:p>
          <a:p>
            <a:pPr marL="0" indent="0">
              <a:buNone/>
            </a:pPr>
            <a:endParaRPr lang="en-US" sz="22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81959" y="1513482"/>
            <a:ext cx="92858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5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5400" y="220718"/>
            <a:ext cx="9601200" cy="1576552"/>
          </a:xfrm>
        </p:spPr>
        <p:txBody>
          <a:bodyPr/>
          <a:lstStyle/>
          <a:p>
            <a:r>
              <a:rPr lang="en-US" dirty="0"/>
              <a:t>Executive Summary and 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51338" y="1718429"/>
            <a:ext cx="10562896" cy="43828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&gt; </a:t>
            </a:r>
            <a:r>
              <a:rPr lang="en-US" b="1" dirty="0" smtClean="0"/>
              <a:t>57 % of total service calls</a:t>
            </a:r>
            <a:r>
              <a:rPr lang="en-US" dirty="0" smtClean="0"/>
              <a:t> across branches/states is </a:t>
            </a:r>
            <a:r>
              <a:rPr lang="en-US" b="1" dirty="0" smtClean="0"/>
              <a:t>by Customer type 1</a:t>
            </a:r>
            <a:endParaRPr lang="en-GB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81959" y="1513482"/>
            <a:ext cx="92858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955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5400" y="220718"/>
            <a:ext cx="9601200" cy="1576552"/>
          </a:xfrm>
        </p:spPr>
        <p:txBody>
          <a:bodyPr/>
          <a:lstStyle/>
          <a:p>
            <a:r>
              <a:rPr lang="en-US" dirty="0"/>
              <a:t>Executive Summary and 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51338" y="1718429"/>
            <a:ext cx="10562896" cy="43828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Work in progress ---------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81959" y="1513482"/>
            <a:ext cx="92858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5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Exploratory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Plumbing Business Analysis </a:t>
            </a:r>
          </a:p>
        </p:txBody>
      </p:sp>
    </p:spTree>
    <p:extLst>
      <p:ext uri="{BB962C8B-B14F-4D97-AF65-F5344CB8AC3E}">
        <p14:creationId xmlns:p14="http://schemas.microsoft.com/office/powerpoint/2010/main" val="68192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5400" y="220718"/>
            <a:ext cx="9601200" cy="1576552"/>
          </a:xfrm>
        </p:spPr>
        <p:txBody>
          <a:bodyPr>
            <a:normAutofit/>
          </a:bodyPr>
          <a:lstStyle/>
          <a:p>
            <a:r>
              <a:rPr lang="en-US" sz="3000" dirty="0" smtClean="0"/>
              <a:t>Service calls for Jan 2011 till Dec 2013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51338" y="1718429"/>
            <a:ext cx="10562896" cy="438282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81959" y="1513482"/>
            <a:ext cx="92858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81959" y="5712793"/>
            <a:ext cx="928588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Years total :</a:t>
            </a:r>
            <a:r>
              <a:rPr lang="en-US" b="1" dirty="0" smtClean="0">
                <a:ln w="9525">
                  <a:noFill/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b="1" dirty="0" smtClean="0">
                <a:ln w="9525">
                  <a:noFill/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Service Calls: 5069 </a:t>
            </a:r>
            <a:r>
              <a:rPr lang="en-US" b="1" dirty="0" smtClean="0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Revenue($): </a:t>
            </a:r>
            <a:r>
              <a:rPr lang="is-IS" b="1" dirty="0" smtClean="0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2,274,459</a:t>
            </a:r>
            <a:endParaRPr lang="en-US" b="1" dirty="0">
              <a:ln w="9525">
                <a:noFill/>
                <a:prstDash val="solid"/>
              </a:ln>
              <a:solidFill>
                <a:schemeClr val="accent6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959" y="1513482"/>
            <a:ext cx="9285889" cy="4199311"/>
          </a:xfrm>
          <a:prstGeom prst="rect">
            <a:avLst/>
          </a:prstGeom>
        </p:spPr>
      </p:pic>
      <p:sp>
        <p:nvSpPr>
          <p:cNvPr id="14" name="Rounded Rectangular Callout 13"/>
          <p:cNvSpPr/>
          <p:nvPr/>
        </p:nvSpPr>
        <p:spPr>
          <a:xfrm>
            <a:off x="8251576" y="1776723"/>
            <a:ext cx="2065282" cy="686119"/>
          </a:xfrm>
          <a:prstGeom prst="wedgeRoundRectCallout">
            <a:avLst>
              <a:gd name="adj1" fmla="val -18566"/>
              <a:gd name="adj2" fmla="val 42831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Randomly </a:t>
            </a:r>
            <a:r>
              <a:rPr lang="en-US" smtClean="0"/>
              <a:t>Distributed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66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5693</TotalTime>
  <Words>987</Words>
  <Application>Microsoft Macintosh PowerPoint</Application>
  <PresentationFormat>Widescreen</PresentationFormat>
  <Paragraphs>236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Calibri</vt:lpstr>
      <vt:lpstr>Garamond</vt:lpstr>
      <vt:lpstr>Mangal</vt:lpstr>
      <vt:lpstr>Times New Roman</vt:lpstr>
      <vt:lpstr>Arial</vt:lpstr>
      <vt:lpstr>Organic</vt:lpstr>
      <vt:lpstr>Plumbing Business Analysis </vt:lpstr>
      <vt:lpstr>INDEX</vt:lpstr>
      <vt:lpstr>Objective</vt:lpstr>
      <vt:lpstr>Executive Summary and key findings</vt:lpstr>
      <vt:lpstr>Executive Summary and key findings</vt:lpstr>
      <vt:lpstr>Executive Summary and key findings</vt:lpstr>
      <vt:lpstr>Executive Summary and key findings</vt:lpstr>
      <vt:lpstr>Exploratory Analysis</vt:lpstr>
      <vt:lpstr>Service calls for Jan 2011 till Dec 2013</vt:lpstr>
      <vt:lpstr>Service calls throughout week shows decreasing trend</vt:lpstr>
      <vt:lpstr>Service provided throughout day</vt:lpstr>
      <vt:lpstr>Sales drilled down to per bill/transaction level</vt:lpstr>
      <vt:lpstr>Business from Customer types across geography</vt:lpstr>
      <vt:lpstr>Top revenue generating Job codes</vt:lpstr>
      <vt:lpstr>Price Change Analysis</vt:lpstr>
      <vt:lpstr>Price change effect chart of 46 items</vt:lpstr>
      <vt:lpstr>Price Change effect plot of 46 items</vt:lpstr>
      <vt:lpstr>Menu delisting</vt:lpstr>
      <vt:lpstr>Lowest selling items can be removed from menu – 1/2</vt:lpstr>
      <vt:lpstr>Lowest selling items can be removed from menu – 2/2</vt:lpstr>
      <vt:lpstr>Mix menu analysis and Combo offer</vt:lpstr>
      <vt:lpstr>Offer combo delights and generate more revenue - 1/2</vt:lpstr>
      <vt:lpstr>Offer combo delights and generate more revenue - 2/2</vt:lpstr>
      <vt:lpstr>Conclusion/Recommendation</vt:lpstr>
      <vt:lpstr>Conclusion/Recommendation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 Group 7</dc:title>
  <dc:creator>Microsoft Office User</dc:creator>
  <cp:lastModifiedBy>Microsoft Office User</cp:lastModifiedBy>
  <cp:revision>209</cp:revision>
  <dcterms:created xsi:type="dcterms:W3CDTF">2017-07-09T05:07:13Z</dcterms:created>
  <dcterms:modified xsi:type="dcterms:W3CDTF">2017-10-22T14:51:05Z</dcterms:modified>
</cp:coreProperties>
</file>