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98" r:id="rId5"/>
    <p:sldId id="258" r:id="rId6"/>
    <p:sldId id="289" r:id="rId7"/>
    <p:sldId id="314" r:id="rId8"/>
    <p:sldId id="297" r:id="rId9"/>
    <p:sldId id="291" r:id="rId10"/>
    <p:sldId id="295" r:id="rId11"/>
    <p:sldId id="296" r:id="rId12"/>
    <p:sldId id="317" r:id="rId13"/>
    <p:sldId id="316" r:id="rId14"/>
    <p:sldId id="318" r:id="rId15"/>
    <p:sldId id="299" r:id="rId16"/>
    <p:sldId id="302" r:id="rId17"/>
    <p:sldId id="303" r:id="rId18"/>
    <p:sldId id="306" r:id="rId19"/>
    <p:sldId id="304" r:id="rId20"/>
    <p:sldId id="305" r:id="rId21"/>
    <p:sldId id="307" r:id="rId22"/>
    <p:sldId id="308" r:id="rId23"/>
    <p:sldId id="310" r:id="rId24"/>
    <p:sldId id="311" r:id="rId25"/>
    <p:sldId id="312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52C542-EF8E-5547-A01E-C2240DED3458}">
          <p14:sldIdLst>
            <p14:sldId id="256"/>
            <p14:sldId id="266"/>
            <p14:sldId id="257"/>
            <p14:sldId id="298"/>
            <p14:sldId id="258"/>
            <p14:sldId id="289"/>
            <p14:sldId id="314"/>
            <p14:sldId id="297"/>
            <p14:sldId id="291"/>
            <p14:sldId id="295"/>
            <p14:sldId id="296"/>
            <p14:sldId id="317"/>
            <p14:sldId id="316"/>
            <p14:sldId id="318"/>
            <p14:sldId id="299"/>
            <p14:sldId id="302"/>
            <p14:sldId id="303"/>
            <p14:sldId id="306"/>
            <p14:sldId id="304"/>
            <p14:sldId id="305"/>
            <p14:sldId id="307"/>
            <p14:sldId id="308"/>
            <p14:sldId id="310"/>
            <p14:sldId id="311"/>
            <p14:sldId id="31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Plumbing Business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</a:t>
            </a:r>
            <a:r>
              <a:rPr lang="en-US" dirty="0"/>
              <a:t>Analytics in Retail and Marketing</a:t>
            </a: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Service calls throughout week shows decreasing trend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33114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weekly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Service Calls: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33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</a:t>
            </a:r>
            <a:r>
              <a:rPr lang="en-US" b="1" dirty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($):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14,963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13481"/>
            <a:ext cx="9285889" cy="4218441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2891712" y="1797270"/>
            <a:ext cx="1992732" cy="686119"/>
          </a:xfrm>
          <a:prstGeom prst="wedgeRoundRectCallout">
            <a:avLst>
              <a:gd name="adj1" fmla="val -56144"/>
              <a:gd name="adj2" fmla="val 7708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avg. 37% more calls on Mondays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Service provided </a:t>
            </a:r>
            <a:r>
              <a:rPr lang="en-US" sz="3200" dirty="0" smtClean="0"/>
              <a:t>throughout </a:t>
            </a:r>
            <a:r>
              <a:rPr lang="en-US" sz="3200" dirty="0" smtClean="0"/>
              <a:t>day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81959" y="5737102"/>
            <a:ext cx="92858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Avg. </a:t>
            </a:r>
            <a:r>
              <a:rPr lang="en-US" sz="1400" dirty="0"/>
              <a:t>D</a:t>
            </a:r>
            <a:r>
              <a:rPr lang="en-US" sz="1400" dirty="0" smtClean="0"/>
              <a:t>aily total :</a:t>
            </a:r>
            <a:r>
              <a:rPr lang="en-US" sz="1400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Service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4.76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Scheduled Calls: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4.74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Dispatched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4.75 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Revenue($): 2,124 </a:t>
            </a:r>
            <a:endParaRPr lang="en-US" sz="1400" b="1" dirty="0">
              <a:ln w="9525">
                <a:noFill/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474317"/>
            <a:ext cx="9285889" cy="4265943"/>
          </a:xfrm>
          <a:prstGeom prst="rect">
            <a:avLst/>
          </a:prstGeom>
        </p:spPr>
      </p:pic>
      <p:sp>
        <p:nvSpPr>
          <p:cNvPr id="33" name="Rounded Rectangular Callout 32"/>
          <p:cNvSpPr/>
          <p:nvPr/>
        </p:nvSpPr>
        <p:spPr>
          <a:xfrm>
            <a:off x="2365737" y="3436395"/>
            <a:ext cx="1324304" cy="819822"/>
          </a:xfrm>
          <a:prstGeom prst="wedgeRoundRectCallout">
            <a:avLst>
              <a:gd name="adj1" fmla="val -841"/>
              <a:gd name="adj2" fmla="val 10416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Ad-hoc nature of business</a:t>
            </a:r>
            <a:endParaRPr lang="en-US" sz="12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3289949" y="1868445"/>
            <a:ext cx="1303868" cy="354023"/>
          </a:xfrm>
          <a:prstGeom prst="wedgeRoundRectCallout">
            <a:avLst>
              <a:gd name="adj1" fmla="val 92778"/>
              <a:gd name="adj2" fmla="val 2444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show </a:t>
            </a:r>
            <a:r>
              <a:rPr lang="en-US" sz="1200" dirty="0" smtClean="0"/>
              <a:t>on scheduled time</a:t>
            </a:r>
            <a:endParaRPr lang="en-US" sz="1200" dirty="0"/>
          </a:p>
        </p:txBody>
      </p:sp>
      <p:sp>
        <p:nvSpPr>
          <p:cNvPr id="35" name="Up-Down Arrow 34"/>
          <p:cNvSpPr/>
          <p:nvPr/>
        </p:nvSpPr>
        <p:spPr>
          <a:xfrm>
            <a:off x="5209309" y="2563093"/>
            <a:ext cx="152400" cy="682406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4482980" y="2289300"/>
            <a:ext cx="3566511" cy="1669105"/>
          </a:xfrm>
          <a:prstGeom prst="wedgeEllipseCallout">
            <a:avLst>
              <a:gd name="adj1" fmla="val -15240"/>
              <a:gd name="adj2" fmla="val 39893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6880730" y="1882307"/>
            <a:ext cx="1303868" cy="299552"/>
          </a:xfrm>
          <a:prstGeom prst="wedgeRoundRectCallout">
            <a:avLst>
              <a:gd name="adj1" fmla="val 1397"/>
              <a:gd name="adj2" fmla="val 15191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Rush hours</a:t>
            </a:r>
            <a:endParaRPr lang="en-US" sz="1200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8524499" y="2085571"/>
            <a:ext cx="1589320" cy="366684"/>
          </a:xfrm>
          <a:prstGeom prst="wedgeRoundRectCallout">
            <a:avLst>
              <a:gd name="adj1" fmla="val -43833"/>
              <a:gd name="adj2" fmla="val 2169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by late evening most jobs complete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18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Sales drilled down to per bill/transaction level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3556001"/>
            <a:ext cx="9283700" cy="2489200"/>
          </a:xfrm>
          <a:prstGeom prst="rect">
            <a:avLst/>
          </a:prstGeom>
        </p:spPr>
      </p:pic>
      <p:sp>
        <p:nvSpPr>
          <p:cNvPr id="24" name="Rounded Rectangular Callout 23"/>
          <p:cNvSpPr/>
          <p:nvPr/>
        </p:nvSpPr>
        <p:spPr>
          <a:xfrm>
            <a:off x="4971417" y="4974158"/>
            <a:ext cx="2579308" cy="318281"/>
          </a:xfrm>
          <a:prstGeom prst="wedgeRoundRectCallout">
            <a:avLst>
              <a:gd name="adj1" fmla="val -22067"/>
              <a:gd name="adj2" fmla="val 520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 1 customers </a:t>
            </a:r>
            <a:r>
              <a:rPr lang="en-US" sz="1200" smtClean="0"/>
              <a:t>dominate throughout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1309247"/>
            <a:ext cx="9245600" cy="2133600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7830525" y="1484331"/>
            <a:ext cx="1888943" cy="421383"/>
          </a:xfrm>
          <a:prstGeom prst="wedgeRoundRectCallout">
            <a:avLst>
              <a:gd name="adj1" fmla="val -22800"/>
              <a:gd name="adj2" fmla="val 493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vg</a:t>
            </a:r>
            <a:r>
              <a:rPr lang="en-US" sz="1200" dirty="0" smtClean="0"/>
              <a:t>. revenue per bill is $340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70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Business from Customer types across geography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81959" y="5746391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</a:t>
            </a:r>
            <a:r>
              <a:rPr lang="en-US" dirty="0" smtClean="0"/>
              <a:t>weekly revenue($):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is-IS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CustType01</a:t>
            </a:r>
            <a:r>
              <a:rPr lang="is-IS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1,138 </a:t>
            </a:r>
            <a:r>
              <a:rPr lang="is-IS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CustType02: 322  CustType03: 678</a:t>
            </a:r>
            <a:endParaRPr lang="en-US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454727"/>
            <a:ext cx="9285889" cy="4291664"/>
          </a:xfrm>
          <a:prstGeom prst="rect">
            <a:avLst/>
          </a:prstGeom>
        </p:spPr>
      </p:pic>
      <p:sp>
        <p:nvSpPr>
          <p:cNvPr id="16" name="Rounded Rectangular Callout 15"/>
          <p:cNvSpPr/>
          <p:nvPr/>
        </p:nvSpPr>
        <p:spPr>
          <a:xfrm>
            <a:off x="4606634" y="2161309"/>
            <a:ext cx="1303868" cy="460147"/>
          </a:xfrm>
          <a:prstGeom prst="wedgeRoundRectCallout">
            <a:avLst>
              <a:gd name="adj1" fmla="val -125050"/>
              <a:gd name="adj2" fmla="val 32268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Most Contributing type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24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Top revenue generating Job codes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33114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86% of total revenue belongs to above codes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94565"/>
            <a:ext cx="9320048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5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Branch-wise</a:t>
            </a:r>
            <a:r>
              <a:rPr lang="en-US" dirty="0" smtClean="0"/>
              <a:t>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Plumbing Business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9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Price change effect chart of 46 items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71690"/>
              </p:ext>
            </p:extLst>
          </p:nvPr>
        </p:nvGraphicFramePr>
        <p:xfrm>
          <a:off x="892763" y="1377818"/>
          <a:ext cx="3379692" cy="481743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693438"/>
                <a:gridCol w="724558"/>
                <a:gridCol w="961696"/>
              </a:tblGrid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BUN MASKA &amp; CHAI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KHEEMA GHOTALA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MEZE PLATTER 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36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RED BULL ENERGY DRINK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KF DRAUGHT (1LTR)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AL SIKANDARI HOOKAH SINGLE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APPLE FLAVOUR SINGLE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CALCUTTA MINT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28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62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JUICE HOOKAH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MINT FLAVOUR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MISCHIEF HOOKAH SINGLE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62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RABAT HOOKAH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LINDT CHOCOLATE SHAKE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-20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MT. BROWNIE  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-11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34</a:t>
                      </a:r>
                      <a:endParaRPr lang="ru-RU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COLUMBIAN SUPREMO  (REG)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-17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LINDT HOT CHOCOLATE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-23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COLUMBIAN SUPREMO (AULAIT)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-15</a:t>
                      </a:r>
                      <a:endParaRPr lang="mr-IN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27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06200"/>
              </p:ext>
            </p:extLst>
          </p:nvPr>
        </p:nvGraphicFramePr>
        <p:xfrm>
          <a:off x="4467790" y="1387344"/>
          <a:ext cx="3121293" cy="482740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62619"/>
                <a:gridCol w="607429"/>
                <a:gridCol w="1151245"/>
              </a:tblGrid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BAILEYS IRISH SHAKE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CHEESE CAKE OF THE WEEK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-38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JR.CHL AVALANCHE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-50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CAFFE LATTE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CAPPUCCINO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-22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ESPRESSO  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-27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GREAT LAKES FLOAT W VANILLA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GREAT LAKES FLOATS W CHOC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-31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MASALA CHAI CUTTING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-14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MIAMI MELONS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-19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THE CHOCO LATTE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-16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ULTIMATE HOT CHOCOLATE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HOEGAARDEN MUG (1 LITRE)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-62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TUBORG                        </a:t>
                      </a:r>
                      <a:endParaRPr lang="mr-IN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-38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GREEN APPLE FLAVOUR SINGLE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N R G  HOOKAH                 </a:t>
                      </a:r>
                      <a:endParaRPr lang="mr-IN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NIRVANA HOOKAH SINGLE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9377"/>
              </p:ext>
            </p:extLst>
          </p:nvPr>
        </p:nvGraphicFramePr>
        <p:xfrm>
          <a:off x="7788879" y="1384879"/>
          <a:ext cx="3429184" cy="172225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714592"/>
                <a:gridCol w="659458"/>
                <a:gridCol w="1055134"/>
              </a:tblGrid>
              <a:tr h="315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SAMBUCA   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SILVER APPLE SINGLE  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-15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THE  CHAMPAGNE SHEESHA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WHITE WINE SHEESHA 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GRILLED CHICKEN SAUSAGES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-25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-44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MAGGI NDLTHAI STYLE  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-11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-37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8879" y="3326524"/>
            <a:ext cx="362535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17 out of 46 shown items shows positive response across categories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Tobacco/Hookah price increase mostly has positive or neutral response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Most Beverage item’s sale has been decreased post price increase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 smtClean="0"/>
          </a:p>
          <a:p>
            <a:pPr algn="r"/>
            <a:r>
              <a:rPr lang="en-US" sz="1200" dirty="0" smtClean="0"/>
              <a:t>price change </a:t>
            </a:r>
            <a:r>
              <a:rPr lang="en-US" sz="1200" dirty="0" err="1" smtClean="0"/>
              <a:t>w.e.f</a:t>
            </a:r>
            <a:r>
              <a:rPr lang="en-US" sz="1200" dirty="0" smtClean="0"/>
              <a:t>. 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Jan 2011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77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Price Change effect plot of 46 items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83" y="1300660"/>
            <a:ext cx="7895607" cy="46587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883" y="1300660"/>
            <a:ext cx="8033933" cy="4642062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5151528" y="5837764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Price Change</a:t>
            </a:r>
            <a:endParaRPr lang="en-US" sz="1200" dirty="0"/>
          </a:p>
        </p:txBody>
      </p:sp>
      <p:sp>
        <p:nvSpPr>
          <p:cNvPr id="27" name="Rounded Rectangular Callout 26"/>
          <p:cNvSpPr/>
          <p:nvPr/>
        </p:nvSpPr>
        <p:spPr>
          <a:xfrm rot="16200000">
            <a:off x="1236416" y="3662128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Sales Volume change</a:t>
            </a:r>
            <a:endParaRPr lang="en-US" sz="12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357284" y="5061909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decrease, Sale decrease</a:t>
            </a:r>
            <a:endParaRPr lang="en-US" sz="12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3357284" y="2290511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increase, Sale decrease</a:t>
            </a:r>
            <a:endParaRPr lang="en-US" sz="1200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7124689" y="5061909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decrease, Sale increase</a:t>
            </a:r>
            <a:endParaRPr lang="en-US" sz="12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7124689" y="2288032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increase, Sale increase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2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Menu delisting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</a:p>
        </p:txBody>
      </p:sp>
    </p:spTree>
    <p:extLst>
      <p:ext uri="{BB962C8B-B14F-4D97-AF65-F5344CB8AC3E}">
        <p14:creationId xmlns:p14="http://schemas.microsoft.com/office/powerpoint/2010/main" val="10272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14188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Lowest selling items can be removed from menu </a:t>
            </a:r>
            <a:r>
              <a:rPr lang="mr-IN" sz="3200" dirty="0" smtClean="0"/>
              <a:t>–</a:t>
            </a:r>
            <a:r>
              <a:rPr lang="en-US" sz="3200" dirty="0" smtClean="0"/>
              <a:t> 1/2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028" y="1740782"/>
            <a:ext cx="5943600" cy="3288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67" y="1772745"/>
            <a:ext cx="5943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Executive Summary and key findings</a:t>
            </a:r>
          </a:p>
          <a:p>
            <a:r>
              <a:rPr lang="en-US" dirty="0"/>
              <a:t>E</a:t>
            </a:r>
            <a:r>
              <a:rPr lang="en-US" dirty="0" smtClean="0"/>
              <a:t>xploratory Analysis</a:t>
            </a:r>
          </a:p>
          <a:p>
            <a:r>
              <a:rPr lang="en-US" dirty="0" smtClean="0"/>
              <a:t>Branch-wise </a:t>
            </a:r>
            <a:r>
              <a:rPr lang="en-US" dirty="0"/>
              <a:t>A</a:t>
            </a:r>
            <a:r>
              <a:rPr lang="en-US" dirty="0" smtClean="0"/>
              <a:t>nalysis</a:t>
            </a:r>
          </a:p>
          <a:p>
            <a:r>
              <a:rPr lang="en-US" dirty="0" smtClean="0"/>
              <a:t>Job Ranking and Delisting</a:t>
            </a:r>
            <a:endParaRPr lang="en-US" b="1" dirty="0" smtClean="0"/>
          </a:p>
          <a:p>
            <a:r>
              <a:rPr lang="en-US" dirty="0" smtClean="0"/>
              <a:t>Sales/Demand </a:t>
            </a:r>
            <a:r>
              <a:rPr lang="en-US" dirty="0"/>
              <a:t>F</a:t>
            </a:r>
            <a:r>
              <a:rPr lang="en-US" dirty="0" smtClean="0"/>
              <a:t>orecasting</a:t>
            </a:r>
          </a:p>
          <a:p>
            <a:r>
              <a:rPr lang="en-US" dirty="0" smtClean="0"/>
              <a:t>Annual Maintenance </a:t>
            </a:r>
            <a:r>
              <a:rPr lang="en-US" dirty="0"/>
              <a:t>P</a:t>
            </a:r>
            <a:r>
              <a:rPr lang="en-US" dirty="0" smtClean="0"/>
              <a:t>rogram and Target Marketing</a:t>
            </a:r>
          </a:p>
          <a:p>
            <a:r>
              <a:rPr lang="en-US" dirty="0"/>
              <a:t>Conclusion/Recommendation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14188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/>
              <a:t>Lowest selling items can be removed from menu </a:t>
            </a:r>
            <a:r>
              <a:rPr lang="mr-IN" sz="3200" dirty="0"/>
              <a:t>–</a:t>
            </a:r>
            <a:r>
              <a:rPr lang="en-US" sz="3200" dirty="0"/>
              <a:t> </a:t>
            </a:r>
            <a:r>
              <a:rPr lang="en-US" sz="3200" dirty="0" smtClean="0"/>
              <a:t>2/2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75" y="1728289"/>
            <a:ext cx="5943600" cy="308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079" y="1722162"/>
            <a:ext cx="5943600" cy="32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Mix m</a:t>
            </a:r>
            <a:r>
              <a:rPr lang="en-US" sz="3600" dirty="0" smtClean="0"/>
              <a:t>enu </a:t>
            </a:r>
            <a:r>
              <a:rPr lang="en-US" sz="3600" dirty="0"/>
              <a:t>analysis and Combo </a:t>
            </a:r>
            <a:r>
              <a:rPr lang="en-US" sz="3600" dirty="0" smtClean="0"/>
              <a:t>offer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</a:p>
        </p:txBody>
      </p:sp>
    </p:spTree>
    <p:extLst>
      <p:ext uri="{BB962C8B-B14F-4D97-AF65-F5344CB8AC3E}">
        <p14:creationId xmlns:p14="http://schemas.microsoft.com/office/powerpoint/2010/main" val="1574831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Offer combo delights and generate more revenue - 1/2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513471"/>
            <a:ext cx="10562896" cy="438282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Tobacco </a:t>
            </a:r>
            <a:r>
              <a:rPr lang="en-US" b="1" dirty="0"/>
              <a:t>+ Food </a:t>
            </a:r>
            <a:r>
              <a:rPr lang="en-US" b="1" dirty="0" smtClean="0"/>
              <a:t>combo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2" y="2057623"/>
            <a:ext cx="5943600" cy="3759853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8739353" y="1773836"/>
            <a:ext cx="1765738" cy="1623848"/>
          </a:xfrm>
          <a:prstGeom prst="cloudCallout">
            <a:avLst>
              <a:gd name="adj1" fmla="val -78869"/>
              <a:gd name="adj2" fmla="val 7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10.5lacs </a:t>
            </a:r>
            <a:r>
              <a:rPr lang="mr-IN" dirty="0" smtClean="0"/>
              <a:t>–</a:t>
            </a:r>
            <a:r>
              <a:rPr lang="en-US" dirty="0" smtClean="0"/>
              <a:t> If 50% conversion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1640930" y="1805376"/>
            <a:ext cx="1765738" cy="1623848"/>
          </a:xfrm>
          <a:prstGeom prst="cloudCallout">
            <a:avLst>
              <a:gd name="adj1" fmla="val 81846"/>
              <a:gd name="adj2" fmla="val 75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21lacs </a:t>
            </a:r>
            <a:r>
              <a:rPr lang="mr-IN" dirty="0" smtClean="0"/>
              <a:t>–</a:t>
            </a:r>
            <a:r>
              <a:rPr lang="en-US" dirty="0" smtClean="0"/>
              <a:t> If 100%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06863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Offer combo delights and generate more revenue - 2/2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513471"/>
            <a:ext cx="10562896" cy="438282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Food + Beverage combo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8739353" y="1773836"/>
            <a:ext cx="1765738" cy="1623848"/>
          </a:xfrm>
          <a:prstGeom prst="cloudCallout">
            <a:avLst>
              <a:gd name="adj1" fmla="val -78869"/>
              <a:gd name="adj2" fmla="val 7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8.9lacs </a:t>
            </a:r>
            <a:r>
              <a:rPr lang="mr-IN" dirty="0" smtClean="0"/>
              <a:t>–</a:t>
            </a:r>
            <a:r>
              <a:rPr lang="en-US" dirty="0" smtClean="0"/>
              <a:t> If 50% conversion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1640930" y="1805376"/>
            <a:ext cx="1765738" cy="1623848"/>
          </a:xfrm>
          <a:prstGeom prst="cloudCallout">
            <a:avLst>
              <a:gd name="adj1" fmla="val 81846"/>
              <a:gd name="adj2" fmla="val 75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18lacs </a:t>
            </a:r>
            <a:r>
              <a:rPr lang="mr-IN" dirty="0" smtClean="0"/>
              <a:t>–</a:t>
            </a:r>
            <a:r>
              <a:rPr lang="en-US" dirty="0" smtClean="0"/>
              <a:t> If 100% conversion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85287"/>
              </p:ext>
            </p:extLst>
          </p:nvPr>
        </p:nvGraphicFramePr>
        <p:xfrm>
          <a:off x="4066312" y="2050467"/>
          <a:ext cx="4068817" cy="3734723"/>
        </p:xfrm>
        <a:graphic>
          <a:graphicData uri="http://schemas.openxmlformats.org/drawingml/2006/table">
            <a:tbl>
              <a:tblPr firstRow="1" firstCol="1" bandRow="1"/>
              <a:tblGrid>
                <a:gridCol w="3525625"/>
                <a:gridCol w="543192"/>
              </a:tblGrid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Times New Roman" charset="0"/>
                          <a:ea typeface="Calibri" charset="0"/>
                        </a:rPr>
                        <a:t>Total bills in a years data</a:t>
                      </a:r>
                      <a:endParaRPr lang="en-GB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69982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Food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with Food item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32422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Beverage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with Food &amp; Beverage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15774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-food without beverage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16648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Most bought beverage - Great lakes shake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5914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price per shake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Discount if bought with food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1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Max beverage quantity allowed in a given combo/per bill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charset="0"/>
                          <a:ea typeface="Calibri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317703"/>
            <a:ext cx="9601200" cy="1576552"/>
          </a:xfrm>
        </p:spPr>
        <p:txBody>
          <a:bodyPr/>
          <a:lstStyle/>
          <a:p>
            <a:r>
              <a:rPr lang="en-US" dirty="0"/>
              <a:t>Conclusion/Recommendation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801559"/>
            <a:ext cx="10562896" cy="4382826"/>
          </a:xfrm>
        </p:spPr>
        <p:txBody>
          <a:bodyPr>
            <a:normAutofit/>
          </a:bodyPr>
          <a:lstStyle/>
          <a:p>
            <a:r>
              <a:rPr lang="en-US" b="1" dirty="0"/>
              <a:t>39.9 % of total transaction </a:t>
            </a:r>
            <a:r>
              <a:rPr lang="en-US" dirty="0"/>
              <a:t>is solo trips and </a:t>
            </a:r>
            <a:r>
              <a:rPr lang="en-US" b="1" dirty="0"/>
              <a:t>mostly Tobacco</a:t>
            </a:r>
            <a:r>
              <a:rPr lang="en-US" dirty="0"/>
              <a:t> which is </a:t>
            </a:r>
            <a:r>
              <a:rPr lang="en-US" b="1" dirty="0"/>
              <a:t>alarming</a:t>
            </a:r>
            <a:r>
              <a:rPr lang="en-US" dirty="0"/>
              <a:t>.</a:t>
            </a:r>
          </a:p>
          <a:p>
            <a:r>
              <a:rPr lang="en-US" dirty="0"/>
              <a:t>Introduction of Combo offers will be game changer to move traffic towards food and Beverage and not only tobacco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Café needs to </a:t>
            </a:r>
            <a:r>
              <a:rPr lang="en-US" b="1" dirty="0" smtClean="0"/>
              <a:t>review</a:t>
            </a:r>
            <a:r>
              <a:rPr lang="en-US" dirty="0" smtClean="0"/>
              <a:t> their </a:t>
            </a:r>
            <a:r>
              <a:rPr lang="en-US" b="1" dirty="0" smtClean="0"/>
              <a:t>price change strategy </a:t>
            </a:r>
            <a:r>
              <a:rPr lang="en-US" dirty="0" smtClean="0"/>
              <a:t>for non tobacco items.</a:t>
            </a:r>
          </a:p>
          <a:p>
            <a:r>
              <a:rPr lang="en-US" dirty="0" smtClean="0"/>
              <a:t>Café can </a:t>
            </a:r>
            <a:r>
              <a:rPr lang="en-US" b="1" dirty="0" smtClean="0"/>
              <a:t>save resourcing fees/salary</a:t>
            </a:r>
            <a:r>
              <a:rPr lang="en-US" dirty="0" smtClean="0"/>
              <a:t> by changing Café opening hours as per day analysis</a:t>
            </a:r>
          </a:p>
          <a:p>
            <a:r>
              <a:rPr lang="en-US" dirty="0" smtClean="0"/>
              <a:t>There are many </a:t>
            </a:r>
            <a:r>
              <a:rPr lang="en-US" b="1" dirty="0" smtClean="0"/>
              <a:t>menu items </a:t>
            </a:r>
            <a:r>
              <a:rPr lang="en-US" dirty="0" smtClean="0"/>
              <a:t>hardly called and needs </a:t>
            </a:r>
            <a:r>
              <a:rPr lang="en-US" b="1" dirty="0" smtClean="0"/>
              <a:t>to be delisted</a:t>
            </a:r>
            <a:r>
              <a:rPr lang="en-US" dirty="0" smtClean="0"/>
              <a:t> to save preparation cost and time.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9661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Conclusion/Recommendation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promote café as food joint too </a:t>
            </a:r>
            <a:r>
              <a:rPr lang="en-US" dirty="0" smtClean="0"/>
              <a:t>- Offer discounts for higher spent on food items group discounts, corporate discounts etc.</a:t>
            </a:r>
          </a:p>
          <a:p>
            <a:r>
              <a:rPr lang="en-US" dirty="0"/>
              <a:t>lastly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To implement loyalty program </a:t>
            </a:r>
            <a:r>
              <a:rPr lang="en-US" dirty="0" smtClean="0"/>
              <a:t>more effectively</a:t>
            </a:r>
            <a:r>
              <a:rPr lang="en-US" dirty="0"/>
              <a:t>, café needs to </a:t>
            </a:r>
            <a:r>
              <a:rPr lang="en-US" b="1" dirty="0"/>
              <a:t>start collecting customer details.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820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owner of Plumbing &amp; Drain Service company (PDS) </a:t>
            </a:r>
            <a:r>
              <a:rPr lang="en-US" dirty="0" smtClean="0"/>
              <a:t>wants </a:t>
            </a:r>
            <a:r>
              <a:rPr lang="en-US" dirty="0"/>
              <a:t>to use </a:t>
            </a:r>
            <a:r>
              <a:rPr lang="en-US" dirty="0" smtClean="0"/>
              <a:t>their past transaction data </a:t>
            </a:r>
            <a:r>
              <a:rPr lang="en-US" dirty="0"/>
              <a:t>to come up with a set of recommendations that can help </a:t>
            </a:r>
            <a:r>
              <a:rPr lang="en-US" dirty="0" smtClean="0"/>
              <a:t>his business increase their revenues, build customer base, control customer churn, forecast calls and services, launch </a:t>
            </a:r>
            <a:r>
              <a:rPr lang="en-US" dirty="0"/>
              <a:t>A</a:t>
            </a:r>
            <a:r>
              <a:rPr lang="en-US" dirty="0" smtClean="0"/>
              <a:t>nnual </a:t>
            </a:r>
            <a:r>
              <a:rPr lang="en-US" dirty="0"/>
              <a:t>M</a:t>
            </a:r>
            <a:r>
              <a:rPr lang="en-US" dirty="0" smtClean="0"/>
              <a:t>aintenance </a:t>
            </a:r>
            <a:r>
              <a:rPr lang="en-US" dirty="0"/>
              <a:t>P</a:t>
            </a:r>
            <a:r>
              <a:rPr lang="en-US" dirty="0" smtClean="0"/>
              <a:t>rogram for customers and target marketing.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Executive Summary and key findings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Plumbing Business Analysis </a:t>
            </a:r>
          </a:p>
        </p:txBody>
      </p:sp>
    </p:spTree>
    <p:extLst>
      <p:ext uri="{BB962C8B-B14F-4D97-AF65-F5344CB8AC3E}">
        <p14:creationId xmlns:p14="http://schemas.microsoft.com/office/powerpoint/2010/main" val="11027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718429"/>
            <a:ext cx="10673255" cy="4382826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Three-year </a:t>
            </a:r>
            <a:r>
              <a:rPr lang="en-US" sz="2200" b="1" dirty="0"/>
              <a:t>data:</a:t>
            </a:r>
            <a:r>
              <a:rPr lang="en-US" sz="2200" dirty="0"/>
              <a:t> Analysis is performed on </a:t>
            </a:r>
            <a:r>
              <a:rPr lang="en-US" sz="2200" dirty="0" smtClean="0"/>
              <a:t>three years </a:t>
            </a:r>
            <a:r>
              <a:rPr lang="en-US" sz="2200" dirty="0"/>
              <a:t>data </a:t>
            </a:r>
            <a:r>
              <a:rPr lang="en-US" sz="2200" dirty="0" smtClean="0"/>
              <a:t>starting Jan 2011 to Dec 2013 </a:t>
            </a:r>
            <a:r>
              <a:rPr lang="en-US" sz="2200" dirty="0"/>
              <a:t>for the </a:t>
            </a:r>
            <a:r>
              <a:rPr lang="en-US" sz="2000" dirty="0"/>
              <a:t>Plumbing &amp; Drain Service company (PDS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 </a:t>
            </a:r>
            <a:r>
              <a:rPr lang="en-US" sz="2200" b="1" dirty="0" smtClean="0"/>
              <a:t>No </a:t>
            </a:r>
            <a:r>
              <a:rPr lang="en-US" sz="2200" b="1" dirty="0"/>
              <a:t>Significant trend/seasonality visible</a:t>
            </a:r>
            <a:r>
              <a:rPr lang="en-US" sz="2200" dirty="0"/>
              <a:t>- analyzing </a:t>
            </a:r>
            <a:r>
              <a:rPr lang="en-US" sz="2200" dirty="0" smtClean="0"/>
              <a:t>yearly/monthly level </a:t>
            </a:r>
            <a:r>
              <a:rPr lang="en-US" sz="2200" dirty="0"/>
              <a:t>data, constant </a:t>
            </a:r>
            <a:r>
              <a:rPr lang="en-US" sz="2200" dirty="0" smtClean="0"/>
              <a:t>random variation </a:t>
            </a:r>
            <a:r>
              <a:rPr lang="en-US" sz="2200" dirty="0"/>
              <a:t>is </a:t>
            </a:r>
            <a:r>
              <a:rPr lang="en-US" sz="2200" dirty="0" smtClean="0"/>
              <a:t>prominent. Trend-wise, mostly steady/flat except mild increase visible from 2011till early 2012.</a:t>
            </a:r>
            <a:endParaRPr lang="en-GB" sz="2200" dirty="0"/>
          </a:p>
          <a:p>
            <a:r>
              <a:rPr lang="en-US" sz="2200" b="1" dirty="0"/>
              <a:t>Day of week and Hour of day analysis suggests</a:t>
            </a:r>
            <a:r>
              <a:rPr lang="en-US" sz="2200" dirty="0"/>
              <a:t> – </a:t>
            </a:r>
            <a:r>
              <a:rPr lang="en-US" sz="2200" b="1" dirty="0" smtClean="0"/>
              <a:t>Mondays make more business </a:t>
            </a:r>
            <a:r>
              <a:rPr lang="en-US" sz="2200" dirty="0" smtClean="0"/>
              <a:t>compared </a:t>
            </a:r>
            <a:r>
              <a:rPr lang="en-US" sz="2200" dirty="0"/>
              <a:t>to other days of week </a:t>
            </a:r>
            <a:r>
              <a:rPr lang="en-US" sz="2200" dirty="0" smtClean="0"/>
              <a:t>(</a:t>
            </a:r>
            <a:r>
              <a:rPr lang="en-US" sz="2200" b="1" dirty="0" smtClean="0"/>
              <a:t>on </a:t>
            </a:r>
            <a:r>
              <a:rPr lang="en-US" sz="2200" b="1" dirty="0"/>
              <a:t>avg. 37% more</a:t>
            </a:r>
            <a:r>
              <a:rPr lang="en-US" sz="2200" dirty="0"/>
              <a:t> </a:t>
            </a:r>
            <a:r>
              <a:rPr lang="en-US" sz="2200" dirty="0" smtClean="0"/>
              <a:t>service call </a:t>
            </a:r>
            <a:r>
              <a:rPr lang="en-US" sz="2200" dirty="0"/>
              <a:t>on Mondays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sz="2200" dirty="0" smtClean="0"/>
              <a:t>	&gt; </a:t>
            </a:r>
            <a:r>
              <a:rPr lang="en-US" sz="2200" b="1" dirty="0" smtClean="0"/>
              <a:t>Morning from 7AM till late afternoon </a:t>
            </a:r>
            <a:r>
              <a:rPr lang="en-US" sz="2200" dirty="0" smtClean="0"/>
              <a:t>sees</a:t>
            </a:r>
            <a:r>
              <a:rPr lang="en-US" sz="2200" b="1" dirty="0" smtClean="0"/>
              <a:t> </a:t>
            </a:r>
            <a:r>
              <a:rPr lang="en-US" sz="2200" b="1" dirty="0"/>
              <a:t>maximum </a:t>
            </a:r>
            <a:r>
              <a:rPr lang="en-US" sz="2200" b="1" dirty="0" smtClean="0"/>
              <a:t>calls </a:t>
            </a:r>
            <a:r>
              <a:rPr lang="en-US" sz="2200" dirty="0" smtClean="0"/>
              <a:t>peak around 11AM </a:t>
            </a:r>
            <a:r>
              <a:rPr lang="en-US" sz="2200" b="1" dirty="0" smtClean="0"/>
              <a:t>(82%  	    of total calls</a:t>
            </a:r>
            <a:r>
              <a:rPr lang="en-US" sz="2200" dirty="0" smtClean="0"/>
              <a:t>) </a:t>
            </a:r>
            <a:r>
              <a:rPr lang="en-GB" sz="2200" dirty="0"/>
              <a:t>	</a:t>
            </a:r>
            <a:endParaRPr lang="en-GB" sz="2200" dirty="0" smtClean="0"/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2200" dirty="0" smtClean="0"/>
              <a:t>&gt; </a:t>
            </a:r>
            <a:r>
              <a:rPr lang="en-US" sz="2200" b="1" dirty="0" smtClean="0"/>
              <a:t>Almost 42%</a:t>
            </a:r>
            <a:r>
              <a:rPr lang="en-US" sz="2200" dirty="0" smtClean="0"/>
              <a:t> </a:t>
            </a:r>
            <a:r>
              <a:rPr lang="en-US" sz="2200" b="1" dirty="0" smtClean="0"/>
              <a:t>of total calls/revenue </a:t>
            </a:r>
            <a:r>
              <a:rPr lang="en-US" sz="2200" dirty="0" smtClean="0"/>
              <a:t>are with </a:t>
            </a:r>
            <a:r>
              <a:rPr lang="en-US" sz="2200" b="1" dirty="0" smtClean="0"/>
              <a:t>Job code 2,1 and 0</a:t>
            </a:r>
            <a:r>
              <a:rPr lang="en-US" sz="2200" dirty="0" smtClean="0"/>
              <a:t> in respective order.</a:t>
            </a:r>
            <a:endParaRPr lang="en-GB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&gt; </a:t>
            </a:r>
            <a:r>
              <a:rPr lang="en-US" b="1" dirty="0" smtClean="0"/>
              <a:t>57 % of total service calls</a:t>
            </a:r>
            <a:r>
              <a:rPr lang="en-US" dirty="0" smtClean="0"/>
              <a:t> across branches/states is </a:t>
            </a:r>
            <a:r>
              <a:rPr lang="en-US" b="1" dirty="0" smtClean="0"/>
              <a:t>by Customer type 1</a:t>
            </a:r>
            <a:endParaRPr lang="en-GB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Work in progress ---------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Plumbing Business Analysis </a:t>
            </a:r>
          </a:p>
        </p:txBody>
      </p:sp>
    </p:spTree>
    <p:extLst>
      <p:ext uri="{BB962C8B-B14F-4D97-AF65-F5344CB8AC3E}">
        <p14:creationId xmlns:p14="http://schemas.microsoft.com/office/powerpoint/2010/main" val="6819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Service calls for Jan 2011 till Dec 2013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12793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Years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Service Calls: 5069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Revenue($):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2,274,459</a:t>
            </a:r>
            <a:endParaRPr lang="en-US" b="1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13482"/>
            <a:ext cx="9285889" cy="4199311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8251576" y="1776723"/>
            <a:ext cx="2065282" cy="686119"/>
          </a:xfrm>
          <a:prstGeom prst="wedgeRoundRectCallout">
            <a:avLst>
              <a:gd name="adj1" fmla="val -18566"/>
              <a:gd name="adj2" fmla="val 428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Randomly </a:t>
            </a:r>
            <a:r>
              <a:rPr lang="en-US" smtClean="0"/>
              <a:t>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5708</TotalTime>
  <Words>986</Words>
  <Application>Microsoft Macintosh PowerPoint</Application>
  <PresentationFormat>Widescreen</PresentationFormat>
  <Paragraphs>236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Garamond</vt:lpstr>
      <vt:lpstr>Mangal</vt:lpstr>
      <vt:lpstr>Times New Roman</vt:lpstr>
      <vt:lpstr>Arial</vt:lpstr>
      <vt:lpstr>Organic</vt:lpstr>
      <vt:lpstr>Plumbing Business Analysis </vt:lpstr>
      <vt:lpstr>INDEX</vt:lpstr>
      <vt:lpstr>Objective</vt:lpstr>
      <vt:lpstr>Executive Summary and key findings</vt:lpstr>
      <vt:lpstr>Executive Summary and key findings</vt:lpstr>
      <vt:lpstr>Executive Summary and key findings</vt:lpstr>
      <vt:lpstr>Executive Summary and key findings</vt:lpstr>
      <vt:lpstr>Exploratory Analysis</vt:lpstr>
      <vt:lpstr>Service calls for Jan 2011 till Dec 2013</vt:lpstr>
      <vt:lpstr>Service calls throughout week shows decreasing trend</vt:lpstr>
      <vt:lpstr>Service provided throughout day</vt:lpstr>
      <vt:lpstr>Sales drilled down to per bill/transaction level</vt:lpstr>
      <vt:lpstr>Business from Customer types across geography</vt:lpstr>
      <vt:lpstr>Top revenue generating Job codes</vt:lpstr>
      <vt:lpstr>Branch-wise Analysis</vt:lpstr>
      <vt:lpstr>Price change effect chart of 46 items</vt:lpstr>
      <vt:lpstr>Price Change effect plot of 46 items</vt:lpstr>
      <vt:lpstr>Menu delisting</vt:lpstr>
      <vt:lpstr>Lowest selling items can be removed from menu – 1/2</vt:lpstr>
      <vt:lpstr>Lowest selling items can be removed from menu – 2/2</vt:lpstr>
      <vt:lpstr>Mix menu analysis and Combo offer</vt:lpstr>
      <vt:lpstr>Offer combo delights and generate more revenue - 1/2</vt:lpstr>
      <vt:lpstr>Offer combo delights and generate more revenue - 2/2</vt:lpstr>
      <vt:lpstr>Conclusion/Recommendation</vt:lpstr>
      <vt:lpstr>Conclusion/Recommendation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Group 7</dc:title>
  <dc:creator>Microsoft Office User</dc:creator>
  <cp:lastModifiedBy>Microsoft Office User</cp:lastModifiedBy>
  <cp:revision>211</cp:revision>
  <dcterms:created xsi:type="dcterms:W3CDTF">2017-07-09T05:07:13Z</dcterms:created>
  <dcterms:modified xsi:type="dcterms:W3CDTF">2017-10-22T15:06:09Z</dcterms:modified>
</cp:coreProperties>
</file>