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314" r:id="rId8"/>
    <p:sldId id="297" r:id="rId9"/>
    <p:sldId id="291" r:id="rId10"/>
    <p:sldId id="295" r:id="rId11"/>
    <p:sldId id="296" r:id="rId12"/>
    <p:sldId id="317" r:id="rId13"/>
    <p:sldId id="316" r:id="rId14"/>
    <p:sldId id="318" r:id="rId15"/>
    <p:sldId id="299" r:id="rId16"/>
    <p:sldId id="302" r:id="rId17"/>
    <p:sldId id="303" r:id="rId18"/>
    <p:sldId id="306" r:id="rId19"/>
    <p:sldId id="304" r:id="rId20"/>
    <p:sldId id="305" r:id="rId21"/>
    <p:sldId id="307" r:id="rId22"/>
    <p:sldId id="308" r:id="rId23"/>
    <p:sldId id="310" r:id="rId24"/>
    <p:sldId id="311" r:id="rId25"/>
    <p:sldId id="31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314"/>
            <p14:sldId id="297"/>
            <p14:sldId id="291"/>
            <p14:sldId id="295"/>
            <p14:sldId id="296"/>
            <p14:sldId id="317"/>
            <p14:sldId id="316"/>
            <p14:sldId id="318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Plumbing Business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calls throughout week shows decreasing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33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2291"/>
            <a:ext cx="9299799" cy="4219632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545343" y="1963529"/>
            <a:ext cx="1992732" cy="474875"/>
          </a:xfrm>
          <a:prstGeom prst="wedgeRoundRectCallout">
            <a:avLst>
              <a:gd name="adj1" fmla="val -33201"/>
              <a:gd name="adj2" fmla="val 1237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 avg. </a:t>
            </a:r>
            <a:r>
              <a:rPr lang="en-US" sz="1400" dirty="0" smtClean="0"/>
              <a:t>38% </a:t>
            </a:r>
            <a:r>
              <a:rPr lang="en-US" sz="1400" dirty="0" smtClean="0"/>
              <a:t>more calls on Mondays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provided </a:t>
            </a:r>
            <a:r>
              <a:rPr lang="en-US" sz="3200" dirty="0" smtClean="0"/>
              <a:t>throughout </a:t>
            </a:r>
            <a:r>
              <a:rPr lang="en-US" sz="3200" dirty="0" smtClean="0"/>
              <a:t>day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4.74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74317"/>
            <a:ext cx="9285889" cy="4265943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365737" y="3436395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Ad-hoc nature of business</a:t>
            </a:r>
            <a:endParaRPr lang="en-US" sz="12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289949" y="1868445"/>
            <a:ext cx="1303868" cy="354023"/>
          </a:xfrm>
          <a:prstGeom prst="wedgeRoundRectCallout">
            <a:avLst>
              <a:gd name="adj1" fmla="val 92778"/>
              <a:gd name="adj2" fmla="val 2444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show </a:t>
            </a:r>
            <a:r>
              <a:rPr lang="en-US" sz="1200" dirty="0" smtClean="0"/>
              <a:t>on scheduled time</a:t>
            </a:r>
            <a:endParaRPr lang="en-US" sz="1200" dirty="0"/>
          </a:p>
        </p:txBody>
      </p:sp>
      <p:sp>
        <p:nvSpPr>
          <p:cNvPr id="35" name="Up-Down Arrow 34"/>
          <p:cNvSpPr/>
          <p:nvPr/>
        </p:nvSpPr>
        <p:spPr>
          <a:xfrm>
            <a:off x="5209309" y="2563093"/>
            <a:ext cx="152400" cy="68240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4482980" y="2289300"/>
            <a:ext cx="3566511" cy="1669105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80730" y="1882307"/>
            <a:ext cx="1303868" cy="299552"/>
          </a:xfrm>
          <a:prstGeom prst="wedgeRoundRectCallout">
            <a:avLst>
              <a:gd name="adj1" fmla="val 1397"/>
              <a:gd name="adj2" fmla="val 1519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8524499" y="2085571"/>
            <a:ext cx="1589320" cy="366684"/>
          </a:xfrm>
          <a:prstGeom prst="wedgeRoundRectCallout">
            <a:avLst>
              <a:gd name="adj1" fmla="val -43833"/>
              <a:gd name="adj2" fmla="val 2169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late evening most jobs complete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556001"/>
            <a:ext cx="9283700" cy="2489200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4971417" y="4974158"/>
            <a:ext cx="2579308" cy="318281"/>
          </a:xfrm>
          <a:prstGeom prst="wedgeRoundRectCallout">
            <a:avLst>
              <a:gd name="adj1" fmla="val -22067"/>
              <a:gd name="adj2" fmla="val 520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1 customers </a:t>
            </a:r>
            <a:r>
              <a:rPr lang="en-US" sz="1200" smtClean="0"/>
              <a:t>dominate throughout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309247"/>
            <a:ext cx="9245600" cy="21336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830525" y="1484331"/>
            <a:ext cx="1888943" cy="421383"/>
          </a:xfrm>
          <a:prstGeom prst="wedgeRoundRectCallout">
            <a:avLst>
              <a:gd name="adj1" fmla="val -22800"/>
              <a:gd name="adj2" fmla="val 49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vg</a:t>
            </a:r>
            <a:r>
              <a:rPr lang="en-US" sz="1200" dirty="0" smtClean="0"/>
              <a:t>. revenue per bill is $340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0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Business from Customer types across geography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46391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 smtClean="0"/>
              <a:t>weekly revenue($):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CustType01</a:t>
            </a:r>
            <a:r>
              <a:rPr lang="is-IS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1,138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CustType02: 322  CustType03: 678</a:t>
            </a:r>
            <a:endParaRPr lang="en-US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54727"/>
            <a:ext cx="9285889" cy="4291664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4606634" y="2161309"/>
            <a:ext cx="1303868" cy="460147"/>
          </a:xfrm>
          <a:prstGeom prst="wedgeRoundRectCallout">
            <a:avLst>
              <a:gd name="adj1" fmla="val -125050"/>
              <a:gd name="adj2" fmla="val 3226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Most Contributing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 revenue generating Job codes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86% of total revenue belongs to above codes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94565"/>
            <a:ext cx="93200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Branch-wise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Branch-wise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Job Ranking and Delisting</a:t>
            </a:r>
            <a:endParaRPr lang="en-US" b="1" dirty="0" smtClean="0"/>
          </a:p>
          <a:p>
            <a:r>
              <a:rPr lang="en-US" dirty="0" smtClean="0"/>
              <a:t>Sales/Demand </a:t>
            </a:r>
            <a:r>
              <a:rPr lang="en-US" dirty="0"/>
              <a:t>F</a:t>
            </a:r>
            <a:r>
              <a:rPr lang="en-US" dirty="0" smtClean="0"/>
              <a:t>orecasting</a:t>
            </a:r>
          </a:p>
          <a:p>
            <a:r>
              <a:rPr lang="en-US" dirty="0" smtClean="0"/>
              <a:t>Annual Maintenance </a:t>
            </a:r>
            <a:r>
              <a:rPr lang="en-US" dirty="0"/>
              <a:t>P</a:t>
            </a:r>
            <a:r>
              <a:rPr lang="en-US" dirty="0" smtClean="0"/>
              <a:t>rogram and Target Marketing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Plumbing &amp; Drain Service company (PDS)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transaction data </a:t>
            </a:r>
            <a:r>
              <a:rPr lang="en-US" dirty="0"/>
              <a:t>to come up with a set of recommendations that can help </a:t>
            </a:r>
            <a:r>
              <a:rPr lang="en-US" dirty="0" smtClean="0"/>
              <a:t>his business increase their revenues, build customer base, control customer churn, forecast calls and services, launch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P</a:t>
            </a:r>
            <a:r>
              <a:rPr lang="en-US" dirty="0" smtClean="0"/>
              <a:t>rogram for customers and target marketing.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Three-year </a:t>
            </a:r>
            <a:r>
              <a:rPr lang="en-US" sz="2200" b="1" dirty="0"/>
              <a:t>data:</a:t>
            </a:r>
            <a:r>
              <a:rPr lang="en-US" sz="2200" dirty="0"/>
              <a:t> Analysis is performed on </a:t>
            </a:r>
            <a:r>
              <a:rPr lang="en-US" sz="2200" dirty="0" smtClean="0"/>
              <a:t>three years </a:t>
            </a:r>
            <a:r>
              <a:rPr lang="en-US" sz="2200" dirty="0"/>
              <a:t>data </a:t>
            </a:r>
            <a:r>
              <a:rPr lang="en-US" sz="2200" dirty="0" smtClean="0"/>
              <a:t>starting Jan 2011 to Dec 2013 </a:t>
            </a:r>
            <a:r>
              <a:rPr lang="en-US" sz="2200" dirty="0"/>
              <a:t>for the </a:t>
            </a:r>
            <a:r>
              <a:rPr lang="en-US" sz="2000" dirty="0"/>
              <a:t>Plumbing &amp; Drain Service company (PDS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No </a:t>
            </a:r>
            <a:r>
              <a:rPr lang="en-US" sz="2200" b="1" dirty="0"/>
              <a:t>Significant trend/seasonality visible</a:t>
            </a:r>
            <a:r>
              <a:rPr lang="en-US" sz="2200" dirty="0"/>
              <a:t>- analyzing </a:t>
            </a:r>
            <a:r>
              <a:rPr lang="en-US" sz="2200" dirty="0" smtClean="0"/>
              <a:t>yearly/monthly level </a:t>
            </a:r>
            <a:r>
              <a:rPr lang="en-US" sz="2200" dirty="0"/>
              <a:t>data, constant </a:t>
            </a:r>
            <a:r>
              <a:rPr lang="en-US" sz="2200" dirty="0" smtClean="0"/>
              <a:t>random variation </a:t>
            </a:r>
            <a:r>
              <a:rPr lang="en-US" sz="2200" dirty="0"/>
              <a:t>is </a:t>
            </a:r>
            <a:r>
              <a:rPr lang="en-US" sz="2200" dirty="0" smtClean="0"/>
              <a:t>prominent. Trend-wise, mostly steady/flat except mild increase visible from 2011till early 2012.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</a:t>
            </a:r>
            <a:r>
              <a:rPr lang="en-US" sz="2200" b="1" dirty="0" smtClean="0"/>
              <a:t>Mondays make more business </a:t>
            </a:r>
            <a:r>
              <a:rPr lang="en-US" sz="2200" dirty="0" smtClean="0"/>
              <a:t>compared </a:t>
            </a:r>
            <a:r>
              <a:rPr lang="en-US" sz="2200" dirty="0"/>
              <a:t>to other days of week </a:t>
            </a:r>
            <a:r>
              <a:rPr lang="en-US" sz="2200" dirty="0" smtClean="0"/>
              <a:t>(</a:t>
            </a:r>
            <a:r>
              <a:rPr lang="en-US" sz="2200" b="1" dirty="0" smtClean="0"/>
              <a:t>on </a:t>
            </a:r>
            <a:r>
              <a:rPr lang="en-US" sz="2200" b="1" dirty="0"/>
              <a:t>avg. 37% more</a:t>
            </a:r>
            <a:r>
              <a:rPr lang="en-US" sz="2200" dirty="0"/>
              <a:t> </a:t>
            </a:r>
            <a:r>
              <a:rPr lang="en-US" sz="2200" dirty="0" smtClean="0"/>
              <a:t>service call </a:t>
            </a:r>
            <a:r>
              <a:rPr lang="en-US" sz="2200" dirty="0"/>
              <a:t>on Mondays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Morning from 7AM till late afternoon </a:t>
            </a:r>
            <a:r>
              <a:rPr lang="en-US" sz="2200" dirty="0" smtClean="0"/>
              <a:t>sees</a:t>
            </a:r>
            <a:r>
              <a:rPr lang="en-US" sz="2200" b="1" dirty="0" smtClean="0"/>
              <a:t> </a:t>
            </a:r>
            <a:r>
              <a:rPr lang="en-US" sz="2200" b="1" dirty="0"/>
              <a:t>maximum </a:t>
            </a:r>
            <a:r>
              <a:rPr lang="en-US" sz="2200" b="1" dirty="0" smtClean="0"/>
              <a:t>calls </a:t>
            </a:r>
            <a:r>
              <a:rPr lang="en-US" sz="2200" dirty="0" smtClean="0"/>
              <a:t>peak around 11AM </a:t>
            </a:r>
            <a:r>
              <a:rPr lang="en-US" sz="2200" b="1" dirty="0" smtClean="0"/>
              <a:t>(82%  	    of total calls</a:t>
            </a:r>
            <a:r>
              <a:rPr lang="en-US" sz="2200" dirty="0" smtClean="0"/>
              <a:t>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42%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calls/revenue </a:t>
            </a:r>
            <a:r>
              <a:rPr lang="en-US" sz="2200" dirty="0" smtClean="0"/>
              <a:t>are with </a:t>
            </a:r>
            <a:r>
              <a:rPr lang="en-US" sz="2200" b="1" dirty="0" smtClean="0"/>
              <a:t>Job code 2,1 and 0</a:t>
            </a:r>
            <a:r>
              <a:rPr lang="en-US" sz="2200" dirty="0" smtClean="0"/>
              <a:t> in respective order.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 </a:t>
            </a:r>
            <a:r>
              <a:rPr lang="en-US" b="1" dirty="0" smtClean="0"/>
              <a:t>57 % of total service calls</a:t>
            </a:r>
            <a:r>
              <a:rPr lang="en-US" dirty="0" smtClean="0"/>
              <a:t> across branches/states is </a:t>
            </a:r>
            <a:r>
              <a:rPr lang="en-US" b="1" dirty="0" smtClean="0"/>
              <a:t>by Customer type 1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Service calls for Jan 2011 till Dec 2013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5069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2,274,459</a:t>
            </a:r>
            <a:endParaRPr lang="en-US" b="1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2"/>
            <a:ext cx="9285889" cy="41993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51576" y="1776723"/>
            <a:ext cx="2065282" cy="686119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Randomly </a:t>
            </a:r>
            <a:r>
              <a:rPr lang="en-US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5775</TotalTime>
  <Words>983</Words>
  <Application>Microsoft Macintosh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Garamond</vt:lpstr>
      <vt:lpstr>Mangal</vt:lpstr>
      <vt:lpstr>Times New Roman</vt:lpstr>
      <vt:lpstr>Arial</vt:lpstr>
      <vt:lpstr>Organic</vt:lpstr>
      <vt:lpstr>Plumbing Business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Service calls for Jan 2011 till Dec 2013</vt:lpstr>
      <vt:lpstr>Service calls throughout week shows decreasing trend</vt:lpstr>
      <vt:lpstr>Service provided throughout day</vt:lpstr>
      <vt:lpstr>Sales drilled down to per bill/transaction level</vt:lpstr>
      <vt:lpstr>Business from Customer types across geography</vt:lpstr>
      <vt:lpstr>Top revenue generating Job codes</vt:lpstr>
      <vt:lpstr>Branch-wise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 delights and generate more revenue - 1/2</vt:lpstr>
      <vt:lpstr>Offer combo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212</cp:revision>
  <dcterms:created xsi:type="dcterms:W3CDTF">2017-07-09T05:07:13Z</dcterms:created>
  <dcterms:modified xsi:type="dcterms:W3CDTF">2017-10-22T16:13:22Z</dcterms:modified>
</cp:coreProperties>
</file>