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98" r:id="rId5"/>
    <p:sldId id="258" r:id="rId6"/>
    <p:sldId id="289" r:id="rId7"/>
    <p:sldId id="314" r:id="rId8"/>
    <p:sldId id="297" r:id="rId9"/>
    <p:sldId id="291" r:id="rId10"/>
    <p:sldId id="295" r:id="rId11"/>
    <p:sldId id="296" r:id="rId12"/>
    <p:sldId id="317" r:id="rId13"/>
    <p:sldId id="316" r:id="rId14"/>
    <p:sldId id="318" r:id="rId15"/>
    <p:sldId id="29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52C542-EF8E-5547-A01E-C2240DED3458}">
          <p14:sldIdLst>
            <p14:sldId id="256"/>
            <p14:sldId id="266"/>
            <p14:sldId id="257"/>
            <p14:sldId id="298"/>
            <p14:sldId id="258"/>
            <p14:sldId id="289"/>
            <p14:sldId id="314"/>
            <p14:sldId id="297"/>
            <p14:sldId id="291"/>
            <p14:sldId id="295"/>
            <p14:sldId id="296"/>
            <p14:sldId id="317"/>
            <p14:sldId id="316"/>
            <p14:sldId id="318"/>
            <p14:sldId id="299"/>
            <p14:sldId id="265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0"/>
  </p:normalViewPr>
  <p:slideViewPr>
    <p:cSldViewPr snapToGrid="0" snapToObjects="1">
      <p:cViewPr>
        <p:scale>
          <a:sx n="123" d="100"/>
          <a:sy n="123" d="100"/>
        </p:scale>
        <p:origin x="-1590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Plumbing Business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</a:t>
            </a:r>
            <a:r>
              <a:rPr lang="en-US" dirty="0"/>
              <a:t>Analytics in Retail and Marketing</a:t>
            </a: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Service calls throughout week shows decreasing trend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959" y="5733114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weekly total 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>
                <a:ln w="9525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Service Calls: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33</a:t>
            </a:r>
            <a:endParaRPr lang="en-US" b="1" dirty="0">
              <a:ln w="9525">
                <a:noFill/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512291"/>
            <a:ext cx="9299799" cy="4219632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2545343" y="1963529"/>
            <a:ext cx="1992732" cy="474875"/>
          </a:xfrm>
          <a:prstGeom prst="wedgeRoundRectCallout">
            <a:avLst>
              <a:gd name="adj1" fmla="val -33201"/>
              <a:gd name="adj2" fmla="val 12376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 avg. 38% more calls on Mondays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Service provided throughout day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81959" y="5737102"/>
            <a:ext cx="928588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Avg. </a:t>
            </a:r>
            <a:r>
              <a:rPr lang="en-US" sz="1400" dirty="0"/>
              <a:t>D</a:t>
            </a:r>
            <a:r>
              <a:rPr lang="en-US" sz="1400" dirty="0" smtClean="0"/>
              <a:t>aily total :</a:t>
            </a:r>
            <a:r>
              <a:rPr lang="en-US" sz="1400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is-IS" sz="1400" b="1" dirty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is-IS" sz="1400" b="1" dirty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Service Calls: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4.76 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Scheduled Calls: 4.74 </a:t>
            </a:r>
            <a:r>
              <a:rPr lang="en-US" sz="1400" b="1" dirty="0" smtClean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Dispatched Calls: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4.75  </a:t>
            </a:r>
            <a:r>
              <a:rPr lang="is-IS" sz="1400" b="1" dirty="0" smtClean="0">
                <a:ln w="9525">
                  <a:noFill/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Revenue($): 2,124 </a:t>
            </a:r>
            <a:endParaRPr lang="en-US" sz="1400" b="1" dirty="0">
              <a:ln w="9525">
                <a:noFill/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474317"/>
            <a:ext cx="9285889" cy="4265943"/>
          </a:xfrm>
          <a:prstGeom prst="rect">
            <a:avLst/>
          </a:prstGeom>
        </p:spPr>
      </p:pic>
      <p:sp>
        <p:nvSpPr>
          <p:cNvPr id="33" name="Rounded Rectangular Callout 32"/>
          <p:cNvSpPr/>
          <p:nvPr/>
        </p:nvSpPr>
        <p:spPr>
          <a:xfrm>
            <a:off x="2365737" y="3436395"/>
            <a:ext cx="1324304" cy="819822"/>
          </a:xfrm>
          <a:prstGeom prst="wedgeRoundRectCallout">
            <a:avLst>
              <a:gd name="adj1" fmla="val -841"/>
              <a:gd name="adj2" fmla="val 10416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Ad-hoc nature of business</a:t>
            </a:r>
            <a:endParaRPr lang="en-US" sz="1200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3289949" y="1868445"/>
            <a:ext cx="1303868" cy="354023"/>
          </a:xfrm>
          <a:prstGeom prst="wedgeRoundRectCallout">
            <a:avLst>
              <a:gd name="adj1" fmla="val 92778"/>
              <a:gd name="adj2" fmla="val 24441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 show on scheduled time</a:t>
            </a:r>
            <a:endParaRPr lang="en-US" sz="1200" dirty="0"/>
          </a:p>
        </p:txBody>
      </p:sp>
      <p:sp>
        <p:nvSpPr>
          <p:cNvPr id="35" name="Up-Down Arrow 34"/>
          <p:cNvSpPr/>
          <p:nvPr/>
        </p:nvSpPr>
        <p:spPr>
          <a:xfrm>
            <a:off x="5209309" y="2563093"/>
            <a:ext cx="152400" cy="682406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4482980" y="2289300"/>
            <a:ext cx="3566511" cy="1669105"/>
          </a:xfrm>
          <a:prstGeom prst="wedgeEllipseCallout">
            <a:avLst>
              <a:gd name="adj1" fmla="val -15240"/>
              <a:gd name="adj2" fmla="val 39893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ular Callout 36"/>
          <p:cNvSpPr/>
          <p:nvPr/>
        </p:nvSpPr>
        <p:spPr>
          <a:xfrm>
            <a:off x="6880730" y="1882307"/>
            <a:ext cx="1303868" cy="299552"/>
          </a:xfrm>
          <a:prstGeom prst="wedgeRoundRectCallout">
            <a:avLst>
              <a:gd name="adj1" fmla="val 1397"/>
              <a:gd name="adj2" fmla="val 15191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Rush hours</a:t>
            </a:r>
            <a:endParaRPr lang="en-US" sz="1200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8524499" y="2085571"/>
            <a:ext cx="1589320" cy="366684"/>
          </a:xfrm>
          <a:prstGeom prst="wedgeRoundRectCallout">
            <a:avLst>
              <a:gd name="adj1" fmla="val -43833"/>
              <a:gd name="adj2" fmla="val 21690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by late evening most jobs complete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18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47292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Sales drilled down to per bill/transaction level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292758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72455" y="3090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3556001"/>
            <a:ext cx="9283700" cy="2489200"/>
          </a:xfrm>
          <a:prstGeom prst="rect">
            <a:avLst/>
          </a:prstGeom>
        </p:spPr>
      </p:pic>
      <p:sp>
        <p:nvSpPr>
          <p:cNvPr id="24" name="Rounded Rectangular Callout 23"/>
          <p:cNvSpPr/>
          <p:nvPr/>
        </p:nvSpPr>
        <p:spPr>
          <a:xfrm>
            <a:off x="4971417" y="4974158"/>
            <a:ext cx="2579308" cy="318281"/>
          </a:xfrm>
          <a:prstGeom prst="wedgeRoundRectCallout">
            <a:avLst>
              <a:gd name="adj1" fmla="val -22067"/>
              <a:gd name="adj2" fmla="val 5200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 1 customers </a:t>
            </a:r>
            <a:r>
              <a:rPr lang="en-US" sz="1200" smtClean="0"/>
              <a:t>dominate throughout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1309247"/>
            <a:ext cx="9245600" cy="2133600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7830525" y="1484331"/>
            <a:ext cx="1888943" cy="421383"/>
          </a:xfrm>
          <a:prstGeom prst="wedgeRoundRectCallout">
            <a:avLst>
              <a:gd name="adj1" fmla="val -22800"/>
              <a:gd name="adj2" fmla="val 493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vg. revenue per bill is $340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704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Business from Customer types across geography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81959" y="5746391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weekly revenue($):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is-IS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CustType01</a:t>
            </a:r>
            <a:r>
              <a:rPr lang="is-IS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1,138 </a:t>
            </a:r>
            <a:r>
              <a:rPr lang="is-IS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CustType02: 322  CustType03: 678</a:t>
            </a:r>
            <a:endParaRPr lang="en-US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454727"/>
            <a:ext cx="9285889" cy="4291664"/>
          </a:xfrm>
          <a:prstGeom prst="rect">
            <a:avLst/>
          </a:prstGeom>
        </p:spPr>
      </p:pic>
      <p:sp>
        <p:nvSpPr>
          <p:cNvPr id="16" name="Rounded Rectangular Callout 15"/>
          <p:cNvSpPr/>
          <p:nvPr/>
        </p:nvSpPr>
        <p:spPr>
          <a:xfrm>
            <a:off x="4606634" y="2161309"/>
            <a:ext cx="1303868" cy="460147"/>
          </a:xfrm>
          <a:prstGeom prst="wedgeRoundRectCallout">
            <a:avLst>
              <a:gd name="adj1" fmla="val -125050"/>
              <a:gd name="adj2" fmla="val 32268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Most Contributing type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24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Top revenue generating Job codes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959" y="5733114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86% of total revenue belongs to above codes</a:t>
            </a:r>
            <a:endParaRPr lang="en-US" b="1" dirty="0">
              <a:ln w="9525">
                <a:noFill/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94565"/>
            <a:ext cx="9320048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Branch-wise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Plumbing Business Analysis </a:t>
            </a:r>
          </a:p>
        </p:txBody>
      </p:sp>
    </p:spTree>
    <p:extLst>
      <p:ext uri="{BB962C8B-B14F-4D97-AF65-F5344CB8AC3E}">
        <p14:creationId xmlns:p14="http://schemas.microsoft.com/office/powerpoint/2010/main" val="143829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Executive Summary and key findings</a:t>
            </a:r>
          </a:p>
          <a:p>
            <a:r>
              <a:rPr lang="en-US" dirty="0"/>
              <a:t>E</a:t>
            </a:r>
            <a:r>
              <a:rPr lang="en-US" dirty="0" smtClean="0"/>
              <a:t>xploratory Analysis</a:t>
            </a:r>
          </a:p>
          <a:p>
            <a:r>
              <a:rPr lang="en-US" dirty="0" smtClean="0"/>
              <a:t>Branch-wise </a:t>
            </a:r>
            <a:r>
              <a:rPr lang="en-US" dirty="0"/>
              <a:t>A</a:t>
            </a:r>
            <a:r>
              <a:rPr lang="en-US" dirty="0" smtClean="0"/>
              <a:t>nalysis</a:t>
            </a:r>
          </a:p>
          <a:p>
            <a:r>
              <a:rPr lang="en-US" dirty="0" smtClean="0"/>
              <a:t>Job Ranking and Delisting</a:t>
            </a:r>
            <a:endParaRPr lang="en-US" b="1" dirty="0" smtClean="0"/>
          </a:p>
          <a:p>
            <a:r>
              <a:rPr lang="en-US" dirty="0" smtClean="0"/>
              <a:t>Sales/Demand </a:t>
            </a:r>
            <a:r>
              <a:rPr lang="en-US" dirty="0"/>
              <a:t>F</a:t>
            </a:r>
            <a:r>
              <a:rPr lang="en-US" dirty="0" smtClean="0"/>
              <a:t>orecasting</a:t>
            </a:r>
          </a:p>
          <a:p>
            <a:r>
              <a:rPr lang="en-US" dirty="0" smtClean="0"/>
              <a:t>Annual Maintenance </a:t>
            </a:r>
            <a:r>
              <a:rPr lang="en-US" dirty="0"/>
              <a:t>P</a:t>
            </a:r>
            <a:r>
              <a:rPr lang="en-US" dirty="0" smtClean="0"/>
              <a:t>rogram and Target Marketing</a:t>
            </a:r>
          </a:p>
          <a:p>
            <a:r>
              <a:rPr lang="en-US" dirty="0"/>
              <a:t>Conclusion/Recommendation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owner of Plumbing &amp; Drain Service company (PDS) </a:t>
            </a:r>
            <a:r>
              <a:rPr lang="en-US" dirty="0" smtClean="0"/>
              <a:t>wants </a:t>
            </a:r>
            <a:r>
              <a:rPr lang="en-US" dirty="0"/>
              <a:t>to use </a:t>
            </a:r>
            <a:r>
              <a:rPr lang="en-US" dirty="0" smtClean="0"/>
              <a:t>their past transaction data </a:t>
            </a:r>
            <a:r>
              <a:rPr lang="en-US" dirty="0"/>
              <a:t>to come up with a set of recommendations that can help </a:t>
            </a:r>
            <a:r>
              <a:rPr lang="en-US" dirty="0" smtClean="0"/>
              <a:t>his business increase their revenues, build customer base, control customer churn, forecast calls and services, launch </a:t>
            </a:r>
            <a:r>
              <a:rPr lang="en-US" dirty="0"/>
              <a:t>A</a:t>
            </a:r>
            <a:r>
              <a:rPr lang="en-US" dirty="0" smtClean="0"/>
              <a:t>nnual </a:t>
            </a:r>
            <a:r>
              <a:rPr lang="en-US" dirty="0"/>
              <a:t>M</a:t>
            </a:r>
            <a:r>
              <a:rPr lang="en-US" dirty="0" smtClean="0"/>
              <a:t>aintenance </a:t>
            </a:r>
            <a:r>
              <a:rPr lang="en-US" dirty="0"/>
              <a:t>P</a:t>
            </a:r>
            <a:r>
              <a:rPr lang="en-US" dirty="0" smtClean="0"/>
              <a:t>rogram for customers and target marketing.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Executive Summary and key findings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Plumbing Business Analysis </a:t>
            </a:r>
          </a:p>
        </p:txBody>
      </p:sp>
    </p:spTree>
    <p:extLst>
      <p:ext uri="{BB962C8B-B14F-4D97-AF65-F5344CB8AC3E}">
        <p14:creationId xmlns:p14="http://schemas.microsoft.com/office/powerpoint/2010/main" val="110271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043" y="1718429"/>
            <a:ext cx="10673255" cy="4382826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Three-year </a:t>
            </a:r>
            <a:r>
              <a:rPr lang="en-US" sz="2200" b="1" dirty="0"/>
              <a:t>data:</a:t>
            </a:r>
            <a:r>
              <a:rPr lang="en-US" sz="2200" dirty="0"/>
              <a:t> Analysis is performed on </a:t>
            </a:r>
            <a:r>
              <a:rPr lang="en-US" sz="2200" dirty="0" smtClean="0"/>
              <a:t>three years </a:t>
            </a:r>
            <a:r>
              <a:rPr lang="en-US" sz="2200" dirty="0"/>
              <a:t>data </a:t>
            </a:r>
            <a:r>
              <a:rPr lang="en-US" sz="2200" dirty="0" smtClean="0"/>
              <a:t>starting Jan 2011 to Dec 2013 </a:t>
            </a:r>
            <a:r>
              <a:rPr lang="en-US" sz="2200" dirty="0"/>
              <a:t>for the </a:t>
            </a:r>
            <a:r>
              <a:rPr lang="en-US" sz="2000" dirty="0"/>
              <a:t>Plumbing &amp; Drain Service company (PDS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 </a:t>
            </a:r>
            <a:r>
              <a:rPr lang="en-US" sz="2200" b="1" dirty="0" smtClean="0"/>
              <a:t>No </a:t>
            </a:r>
            <a:r>
              <a:rPr lang="en-US" sz="2200" b="1" dirty="0"/>
              <a:t>Significant trend/seasonality visible</a:t>
            </a:r>
            <a:r>
              <a:rPr lang="en-US" sz="2200" dirty="0"/>
              <a:t>- analyzing </a:t>
            </a:r>
            <a:r>
              <a:rPr lang="en-US" sz="2200" dirty="0" smtClean="0"/>
              <a:t>yearly/monthly level </a:t>
            </a:r>
            <a:r>
              <a:rPr lang="en-US" sz="2200" dirty="0"/>
              <a:t>data, constant </a:t>
            </a:r>
            <a:r>
              <a:rPr lang="en-US" sz="2200" dirty="0" smtClean="0"/>
              <a:t>random variation </a:t>
            </a:r>
            <a:r>
              <a:rPr lang="en-US" sz="2200" dirty="0"/>
              <a:t>is </a:t>
            </a:r>
            <a:r>
              <a:rPr lang="en-US" sz="2200" dirty="0" smtClean="0"/>
              <a:t>prominent. Trend-wise, mostly steady/flat except mild increase visible from 2011till early 2012.</a:t>
            </a:r>
            <a:endParaRPr lang="en-GB" sz="2200" dirty="0"/>
          </a:p>
          <a:p>
            <a:r>
              <a:rPr lang="en-US" sz="2200" b="1" dirty="0"/>
              <a:t>Day of week and Hour of day analysis suggests</a:t>
            </a:r>
            <a:r>
              <a:rPr lang="en-US" sz="2200" dirty="0"/>
              <a:t> – </a:t>
            </a:r>
            <a:r>
              <a:rPr lang="en-US" sz="2200" b="1" dirty="0" smtClean="0"/>
              <a:t>Mondays make more business </a:t>
            </a:r>
            <a:r>
              <a:rPr lang="en-US" sz="2200" dirty="0" smtClean="0"/>
              <a:t>compared </a:t>
            </a:r>
            <a:r>
              <a:rPr lang="en-US" sz="2200" dirty="0"/>
              <a:t>to other days of week </a:t>
            </a:r>
            <a:r>
              <a:rPr lang="en-US" sz="2200" dirty="0" smtClean="0"/>
              <a:t>(</a:t>
            </a:r>
            <a:r>
              <a:rPr lang="en-US" sz="2200" b="1" dirty="0" smtClean="0"/>
              <a:t>on </a:t>
            </a:r>
            <a:r>
              <a:rPr lang="en-US" sz="2200" b="1" dirty="0"/>
              <a:t>avg. 37% more</a:t>
            </a:r>
            <a:r>
              <a:rPr lang="en-US" sz="2200" dirty="0"/>
              <a:t> </a:t>
            </a:r>
            <a:r>
              <a:rPr lang="en-US" sz="2200" dirty="0" smtClean="0"/>
              <a:t>service call </a:t>
            </a:r>
            <a:r>
              <a:rPr lang="en-US" sz="2200" dirty="0"/>
              <a:t>on Mondays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r>
              <a:rPr lang="en-US" sz="2200" dirty="0" smtClean="0"/>
              <a:t>	&gt; </a:t>
            </a:r>
            <a:r>
              <a:rPr lang="en-US" sz="2200" b="1" dirty="0" smtClean="0"/>
              <a:t>Morning from 7AM till late afternoon </a:t>
            </a:r>
            <a:r>
              <a:rPr lang="en-US" sz="2200" dirty="0" smtClean="0"/>
              <a:t>sees</a:t>
            </a:r>
            <a:r>
              <a:rPr lang="en-US" sz="2200" b="1" dirty="0" smtClean="0"/>
              <a:t> </a:t>
            </a:r>
            <a:r>
              <a:rPr lang="en-US" sz="2200" b="1" dirty="0"/>
              <a:t>maximum </a:t>
            </a:r>
            <a:r>
              <a:rPr lang="en-US" sz="2200" b="1" dirty="0" smtClean="0"/>
              <a:t>calls </a:t>
            </a:r>
            <a:r>
              <a:rPr lang="en-US" sz="2200" dirty="0" smtClean="0"/>
              <a:t>peak around 11AM </a:t>
            </a:r>
            <a:r>
              <a:rPr lang="en-US" sz="2200" b="1" dirty="0" smtClean="0"/>
              <a:t>(82%  	    of total calls</a:t>
            </a:r>
            <a:r>
              <a:rPr lang="en-US" sz="2200" dirty="0" smtClean="0"/>
              <a:t>) </a:t>
            </a:r>
            <a:r>
              <a:rPr lang="en-GB" sz="2200" dirty="0"/>
              <a:t>	</a:t>
            </a:r>
            <a:endParaRPr lang="en-GB" sz="2200" dirty="0" smtClean="0"/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2200" dirty="0" smtClean="0"/>
              <a:t>&gt; </a:t>
            </a:r>
            <a:r>
              <a:rPr lang="en-US" sz="2200" b="1" dirty="0" smtClean="0"/>
              <a:t>Almost 42%</a:t>
            </a:r>
            <a:r>
              <a:rPr lang="en-US" sz="2200" dirty="0" smtClean="0"/>
              <a:t> </a:t>
            </a:r>
            <a:r>
              <a:rPr lang="en-US" sz="2200" b="1" dirty="0" smtClean="0"/>
              <a:t>of total calls/revenue </a:t>
            </a:r>
            <a:r>
              <a:rPr lang="en-US" sz="2200" dirty="0" smtClean="0"/>
              <a:t>are with </a:t>
            </a:r>
            <a:r>
              <a:rPr lang="en-US" sz="2200" b="1" dirty="0" smtClean="0"/>
              <a:t>Job code 2,1 and 0</a:t>
            </a:r>
            <a:r>
              <a:rPr lang="en-US" sz="2200" dirty="0" smtClean="0"/>
              <a:t> in respective order.</a:t>
            </a:r>
            <a:endParaRPr lang="en-GB" sz="2200" dirty="0" smtClean="0"/>
          </a:p>
          <a:p>
            <a:pPr marL="0" indent="0">
              <a:buNone/>
            </a:pPr>
            <a:endParaRPr lang="en-US" sz="2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&gt; </a:t>
            </a:r>
            <a:r>
              <a:rPr lang="en-US" b="1" dirty="0" smtClean="0"/>
              <a:t>57 % of total service calls</a:t>
            </a:r>
            <a:r>
              <a:rPr lang="en-US" dirty="0" smtClean="0"/>
              <a:t> across branches/states is </a:t>
            </a:r>
            <a:r>
              <a:rPr lang="en-US" b="1" dirty="0" smtClean="0"/>
              <a:t>by Customer type 1</a:t>
            </a:r>
            <a:endParaRPr lang="en-GB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r>
              <a:rPr lang="en-US" dirty="0"/>
              <a:t>Executive Summary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Work in progress ---------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Plumbing Business Analysis </a:t>
            </a:r>
          </a:p>
        </p:txBody>
      </p:sp>
    </p:spTree>
    <p:extLst>
      <p:ext uri="{BB962C8B-B14F-4D97-AF65-F5344CB8AC3E}">
        <p14:creationId xmlns:p14="http://schemas.microsoft.com/office/powerpoint/2010/main" val="6819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Service calls for Jan 2011 till Dec 2013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1338" y="1718429"/>
            <a:ext cx="10562896" cy="4382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959" y="5712793"/>
            <a:ext cx="92858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Years total :</a:t>
            </a:r>
            <a:r>
              <a:rPr lang="en-US" b="1" dirty="0" smtClean="0">
                <a:ln w="9525">
                  <a:noFill/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Service Calls: 5069 </a:t>
            </a:r>
            <a:r>
              <a:rPr lang="en-US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Revenue($): </a:t>
            </a:r>
            <a:r>
              <a:rPr lang="is-IS" b="1" dirty="0" smtClean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2,274,459</a:t>
            </a:r>
            <a:endParaRPr lang="en-US" b="1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513482"/>
            <a:ext cx="9285889" cy="4199311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8251576" y="1776723"/>
            <a:ext cx="2065282" cy="686119"/>
          </a:xfrm>
          <a:prstGeom prst="wedgeRoundRectCallout">
            <a:avLst>
              <a:gd name="adj1" fmla="val -18566"/>
              <a:gd name="adj2" fmla="val 428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Randomly 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5775</TotalTime>
  <Words>375</Words>
  <Application>Microsoft Office PowerPoint</Application>
  <PresentationFormat>Custom</PresentationFormat>
  <Paragraphs>50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Organic</vt:lpstr>
      <vt:lpstr>Plumbing Business Analysis </vt:lpstr>
      <vt:lpstr>INDEX</vt:lpstr>
      <vt:lpstr>Objective</vt:lpstr>
      <vt:lpstr>Executive Summary and key findings</vt:lpstr>
      <vt:lpstr>Executive Summary and key findings</vt:lpstr>
      <vt:lpstr>Executive Summary and key findings</vt:lpstr>
      <vt:lpstr>Executive Summary and key findings</vt:lpstr>
      <vt:lpstr>Exploratory Analysis</vt:lpstr>
      <vt:lpstr>Service calls for Jan 2011 till Dec 2013</vt:lpstr>
      <vt:lpstr>Service calls throughout week shows decreasing trend</vt:lpstr>
      <vt:lpstr>Service provided throughout day</vt:lpstr>
      <vt:lpstr>Sales drilled down to per bill/transaction level</vt:lpstr>
      <vt:lpstr>Business from Customer types across geography</vt:lpstr>
      <vt:lpstr>Top revenue generating Job codes</vt:lpstr>
      <vt:lpstr>Branch-wise Analysis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 Group 7</dc:title>
  <dc:creator>Microsoft Office User</dc:creator>
  <cp:lastModifiedBy>Bhavsar, Dushyant</cp:lastModifiedBy>
  <cp:revision>213</cp:revision>
  <dcterms:created xsi:type="dcterms:W3CDTF">2017-07-09T05:07:13Z</dcterms:created>
  <dcterms:modified xsi:type="dcterms:W3CDTF">2017-10-24T06:34:20Z</dcterms:modified>
</cp:coreProperties>
</file>