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66" r:id="rId3"/>
    <p:sldId id="257" r:id="rId4"/>
    <p:sldId id="298" r:id="rId5"/>
    <p:sldId id="353" r:id="rId6"/>
    <p:sldId id="354" r:id="rId7"/>
    <p:sldId id="258" r:id="rId8"/>
    <p:sldId id="321" r:id="rId9"/>
    <p:sldId id="320" r:id="rId10"/>
    <p:sldId id="339" r:id="rId11"/>
    <p:sldId id="340" r:id="rId12"/>
    <p:sldId id="356" r:id="rId13"/>
    <p:sldId id="358" r:id="rId14"/>
    <p:sldId id="357" r:id="rId15"/>
    <p:sldId id="350" r:id="rId16"/>
    <p:sldId id="26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652C542-EF8E-5547-A01E-C2240DED3458}">
          <p14:sldIdLst>
            <p14:sldId id="256"/>
            <p14:sldId id="266"/>
            <p14:sldId id="257"/>
            <p14:sldId id="298"/>
            <p14:sldId id="353"/>
            <p14:sldId id="354"/>
            <p14:sldId id="258"/>
            <p14:sldId id="321"/>
            <p14:sldId id="320"/>
            <p14:sldId id="339"/>
            <p14:sldId id="340"/>
            <p14:sldId id="356"/>
            <p14:sldId id="358"/>
            <p14:sldId id="357"/>
            <p14:sldId id="350"/>
            <p14:sldId id="2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8"/>
    <p:restoredTop sz="94643"/>
  </p:normalViewPr>
  <p:slideViewPr>
    <p:cSldViewPr snapToGrid="0" snapToObjects="1">
      <p:cViewPr varScale="1">
        <p:scale>
          <a:sx n="77" d="100"/>
          <a:sy n="77" d="100"/>
        </p:scale>
        <p:origin x="102" y="7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550BB1-259D-2347-BAAD-FAA09D43D701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B733FD-F7BD-B246-9EC9-0DD448129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803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4/5/2018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4/5/2018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/>
              <a:t>DAMCO OCE Global          Business Analysis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Business Analytics in Retail, marketing and demand forecasting</a:t>
            </a:r>
          </a:p>
        </p:txBody>
      </p:sp>
    </p:spTree>
    <p:extLst>
      <p:ext uri="{BB962C8B-B14F-4D97-AF65-F5344CB8AC3E}">
        <p14:creationId xmlns:p14="http://schemas.microsoft.com/office/powerpoint/2010/main" val="1632621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/>
              <a:t>Lets Build Forecasting Model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DAMCO OCE Business Analysis </a:t>
            </a:r>
          </a:p>
        </p:txBody>
      </p:sp>
    </p:spTree>
    <p:extLst>
      <p:ext uri="{BB962C8B-B14F-4D97-AF65-F5344CB8AC3E}">
        <p14:creationId xmlns:p14="http://schemas.microsoft.com/office/powerpoint/2010/main" val="31784793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96420"/>
            <a:ext cx="9601196" cy="1303867"/>
          </a:xfrm>
        </p:spPr>
        <p:txBody>
          <a:bodyPr/>
          <a:lstStyle/>
          <a:p>
            <a:r>
              <a:rPr lang="en-US" dirty="0"/>
              <a:t>POC and Model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2556932"/>
            <a:ext cx="9802659" cy="3318936"/>
          </a:xfrm>
        </p:spPr>
        <p:txBody>
          <a:bodyPr>
            <a:normAutofit/>
          </a:bodyPr>
          <a:lstStyle/>
          <a:p>
            <a:r>
              <a:rPr lang="en-US" sz="2600" dirty="0"/>
              <a:t>Using R we built 3 different time series models to forecast OCE volume </a:t>
            </a:r>
            <a:endParaRPr lang="en-IN" sz="2600" dirty="0"/>
          </a:p>
          <a:p>
            <a:pPr lvl="1"/>
            <a:r>
              <a:rPr lang="en-US" sz="2200" dirty="0"/>
              <a:t>Triple exponential Holt-winter (ETS)</a:t>
            </a:r>
            <a:endParaRPr lang="en-IN" sz="2200" dirty="0"/>
          </a:p>
          <a:p>
            <a:pPr lvl="1"/>
            <a:r>
              <a:rPr lang="en-US" sz="2200" dirty="0"/>
              <a:t> Auto ARIMA</a:t>
            </a:r>
            <a:endParaRPr lang="en-IN" sz="2200" dirty="0"/>
          </a:p>
          <a:p>
            <a:pPr lvl="1"/>
            <a:r>
              <a:rPr lang="en-US" sz="2200" dirty="0"/>
              <a:t>Tuned ARIMA</a:t>
            </a:r>
            <a:endParaRPr lang="en-IN" sz="22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3988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A0DD522-0D8A-4EDE-92F6-4D67056BD2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7141746"/>
              </p:ext>
            </p:extLst>
          </p:nvPr>
        </p:nvGraphicFramePr>
        <p:xfrm>
          <a:off x="1979112" y="1365337"/>
          <a:ext cx="7603301" cy="4421689"/>
        </p:xfrm>
        <a:graphic>
          <a:graphicData uri="http://schemas.openxmlformats.org/drawingml/2006/table">
            <a:tbl>
              <a:tblPr/>
              <a:tblGrid>
                <a:gridCol w="893446">
                  <a:extLst>
                    <a:ext uri="{9D8B030D-6E8A-4147-A177-3AD203B41FA5}">
                      <a16:colId xmlns:a16="http://schemas.microsoft.com/office/drawing/2014/main" val="81472635"/>
                    </a:ext>
                  </a:extLst>
                </a:gridCol>
                <a:gridCol w="1075842">
                  <a:extLst>
                    <a:ext uri="{9D8B030D-6E8A-4147-A177-3AD203B41FA5}">
                      <a16:colId xmlns:a16="http://schemas.microsoft.com/office/drawing/2014/main" val="2085606618"/>
                    </a:ext>
                  </a:extLst>
                </a:gridCol>
                <a:gridCol w="1160777">
                  <a:extLst>
                    <a:ext uri="{9D8B030D-6E8A-4147-A177-3AD203B41FA5}">
                      <a16:colId xmlns:a16="http://schemas.microsoft.com/office/drawing/2014/main" val="1522584575"/>
                    </a:ext>
                  </a:extLst>
                </a:gridCol>
                <a:gridCol w="905972">
                  <a:extLst>
                    <a:ext uri="{9D8B030D-6E8A-4147-A177-3AD203B41FA5}">
                      <a16:colId xmlns:a16="http://schemas.microsoft.com/office/drawing/2014/main" val="3903530643"/>
                    </a:ext>
                  </a:extLst>
                </a:gridCol>
                <a:gridCol w="1189088">
                  <a:extLst>
                    <a:ext uri="{9D8B030D-6E8A-4147-A177-3AD203B41FA5}">
                      <a16:colId xmlns:a16="http://schemas.microsoft.com/office/drawing/2014/main" val="1139678560"/>
                    </a:ext>
                  </a:extLst>
                </a:gridCol>
                <a:gridCol w="1189088">
                  <a:extLst>
                    <a:ext uri="{9D8B030D-6E8A-4147-A177-3AD203B41FA5}">
                      <a16:colId xmlns:a16="http://schemas.microsoft.com/office/drawing/2014/main" val="2901625167"/>
                    </a:ext>
                  </a:extLst>
                </a:gridCol>
                <a:gridCol w="1189088">
                  <a:extLst>
                    <a:ext uri="{9D8B030D-6E8A-4147-A177-3AD203B41FA5}">
                      <a16:colId xmlns:a16="http://schemas.microsoft.com/office/drawing/2014/main" val="4134169730"/>
                    </a:ext>
                  </a:extLst>
                </a:gridCol>
              </a:tblGrid>
              <a:tr h="293800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Volume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Forecast 2017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MAPE Calculation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0636344"/>
                  </a:ext>
                </a:extLst>
              </a:tr>
              <a:tr h="29380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Actual 2017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Triple HW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Auto ARIMA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ARIMA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Triple HW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Auto ARIMA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Arima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8808308"/>
                  </a:ext>
                </a:extLst>
              </a:tr>
              <a:tr h="29380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52272.89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48329.33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50061.28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49597.52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0.075441795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0.045761253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0.053441916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7452249"/>
                  </a:ext>
                </a:extLst>
              </a:tr>
              <a:tr h="29380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40013.17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39312.46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43850.73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42389.04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0.017511918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0.097616957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0.054180916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3851714"/>
                  </a:ext>
                </a:extLst>
              </a:tr>
              <a:tr h="29380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49519.25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44159.28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45900.61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43076.75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0.108240122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0.081945168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0.140357603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78198"/>
                  </a:ext>
                </a:extLst>
              </a:tr>
              <a:tr h="29380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46575.79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45500.48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48198.37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46192.01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0.023087291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0.035660749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0.007962485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2129942"/>
                  </a:ext>
                </a:extLst>
              </a:tr>
              <a:tr h="29380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46266.64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48356.37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50759.94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49612.47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0.045167142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0.092920577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0.06591481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7557754"/>
                  </a:ext>
                </a:extLst>
              </a:tr>
              <a:tr h="29380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45341.64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48378.28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49610.56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48355.39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0.066972477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0.088240462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0.060748192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326082"/>
                  </a:ext>
                </a:extLst>
              </a:tr>
              <a:tr h="29380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46955.71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49215.20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50227.03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49621.76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0.04811963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0.066469735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0.053080011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7660557"/>
                  </a:ext>
                </a:extLst>
              </a:tr>
              <a:tr h="29380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49504.44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49496.10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51289.17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49527.25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0.000168541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0.036057921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0.000444665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8108359"/>
                  </a:ext>
                </a:extLst>
              </a:tr>
              <a:tr h="29380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45587.70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46436.24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48427.08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46361.64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0.018613405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0.061145827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0.015981602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6837081"/>
                  </a:ext>
                </a:extLst>
              </a:tr>
              <a:tr h="29380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44631.67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45039.84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46430.99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44396.7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0.009145336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0.039949556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0.005060594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5321418"/>
                  </a:ext>
                </a:extLst>
              </a:tr>
              <a:tr h="29380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47457.43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46351.28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47917.35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46795.75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0.023308251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0.009922494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0.013808771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6794038"/>
                  </a:ext>
                </a:extLst>
              </a:tr>
              <a:tr h="29380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53018.07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48302.42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50111.98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48654.97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0.088944245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0.06016453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0.087067053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3080824"/>
                  </a:ext>
                </a:extLst>
              </a:tr>
              <a:tr h="308489">
                <a:tc>
                  <a:txBody>
                    <a:bodyPr/>
                    <a:lstStyle/>
                    <a:p>
                      <a:pPr algn="r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0.043726679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0.059654602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0.046504051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1452073"/>
                  </a:ext>
                </a:extLst>
              </a:tr>
            </a:tbl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7D1EE2E9-FF87-4079-AA1D-65F81D9C11A4}"/>
              </a:ext>
            </a:extLst>
          </p:cNvPr>
          <p:cNvSpPr txBox="1">
            <a:spLocks/>
          </p:cNvSpPr>
          <p:nvPr/>
        </p:nvSpPr>
        <p:spPr>
          <a:xfrm>
            <a:off x="1295402" y="776614"/>
            <a:ext cx="9601196" cy="588723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300" b="1" dirty="0"/>
              <a:t>Comparing 3 models based on Mean Absolute Percentage Error (MAPE):</a:t>
            </a:r>
          </a:p>
        </p:txBody>
      </p:sp>
    </p:spTree>
    <p:extLst>
      <p:ext uri="{BB962C8B-B14F-4D97-AF65-F5344CB8AC3E}">
        <p14:creationId xmlns:p14="http://schemas.microsoft.com/office/powerpoint/2010/main" val="16678396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Final Model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Triple Exponential Holt-winter</a:t>
            </a:r>
          </a:p>
        </p:txBody>
      </p:sp>
    </p:spTree>
    <p:extLst>
      <p:ext uri="{BB962C8B-B14F-4D97-AF65-F5344CB8AC3E}">
        <p14:creationId xmlns:p14="http://schemas.microsoft.com/office/powerpoint/2010/main" val="38741890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FD0E3B2-964A-4673-ACC7-40E13D0BC7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6919357"/>
              </p:ext>
            </p:extLst>
          </p:nvPr>
        </p:nvGraphicFramePr>
        <p:xfrm>
          <a:off x="726510" y="728663"/>
          <a:ext cx="2535345" cy="5409091"/>
        </p:xfrm>
        <a:graphic>
          <a:graphicData uri="http://schemas.openxmlformats.org/drawingml/2006/table">
            <a:tbl>
              <a:tblPr/>
              <a:tblGrid>
                <a:gridCol w="519515">
                  <a:extLst>
                    <a:ext uri="{9D8B030D-6E8A-4147-A177-3AD203B41FA5}">
                      <a16:colId xmlns:a16="http://schemas.microsoft.com/office/drawing/2014/main" val="286870686"/>
                    </a:ext>
                  </a:extLst>
                </a:gridCol>
                <a:gridCol w="519515">
                  <a:extLst>
                    <a:ext uri="{9D8B030D-6E8A-4147-A177-3AD203B41FA5}">
                      <a16:colId xmlns:a16="http://schemas.microsoft.com/office/drawing/2014/main" val="4260993046"/>
                    </a:ext>
                  </a:extLst>
                </a:gridCol>
                <a:gridCol w="692688">
                  <a:extLst>
                    <a:ext uri="{9D8B030D-6E8A-4147-A177-3AD203B41FA5}">
                      <a16:colId xmlns:a16="http://schemas.microsoft.com/office/drawing/2014/main" val="1206250179"/>
                    </a:ext>
                  </a:extLst>
                </a:gridCol>
                <a:gridCol w="803627">
                  <a:extLst>
                    <a:ext uri="{9D8B030D-6E8A-4147-A177-3AD203B41FA5}">
                      <a16:colId xmlns:a16="http://schemas.microsoft.com/office/drawing/2014/main" val="1425132878"/>
                    </a:ext>
                  </a:extLst>
                </a:gridCol>
              </a:tblGrid>
              <a:tr h="284689"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</a:t>
                      </a:r>
                    </a:p>
                  </a:txBody>
                  <a:tcPr marL="8731" marR="8731" marT="87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</a:t>
                      </a:r>
                    </a:p>
                  </a:txBody>
                  <a:tcPr marL="8731" marR="8731" marT="87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Actual(TEUs)</a:t>
                      </a:r>
                    </a:p>
                  </a:txBody>
                  <a:tcPr marL="8731" marR="8731" marT="87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Forecast(TEUs)</a:t>
                      </a:r>
                    </a:p>
                  </a:txBody>
                  <a:tcPr marL="8731" marR="8731" marT="87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5700796"/>
                  </a:ext>
                </a:extLst>
              </a:tr>
              <a:tr h="284689"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</a:t>
                      </a:r>
                    </a:p>
                  </a:txBody>
                  <a:tcPr marL="8731" marR="8731" marT="87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Jan</a:t>
                      </a:r>
                    </a:p>
                  </a:txBody>
                  <a:tcPr marL="8731" marR="8731" marT="87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52,273</a:t>
                      </a:r>
                    </a:p>
                  </a:txBody>
                  <a:tcPr marL="8731" marR="8731" marT="87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48,329</a:t>
                      </a:r>
                    </a:p>
                  </a:txBody>
                  <a:tcPr marL="8731" marR="8731" marT="87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7079398"/>
                  </a:ext>
                </a:extLst>
              </a:tr>
              <a:tr h="284689"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2017</a:t>
                      </a:r>
                      <a:endParaRPr kumimoji="0" lang="en-IN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8731" marR="8731" marT="87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Feb</a:t>
                      </a:r>
                    </a:p>
                  </a:txBody>
                  <a:tcPr marL="8731" marR="8731" marT="87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40,013</a:t>
                      </a:r>
                    </a:p>
                  </a:txBody>
                  <a:tcPr marL="8731" marR="8731" marT="87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39,312</a:t>
                      </a:r>
                    </a:p>
                  </a:txBody>
                  <a:tcPr marL="8731" marR="8731" marT="87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5409260"/>
                  </a:ext>
                </a:extLst>
              </a:tr>
              <a:tr h="284689"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2017</a:t>
                      </a:r>
                      <a:endParaRPr kumimoji="0" lang="en-IN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8731" marR="8731" marT="87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</a:t>
                      </a:r>
                    </a:p>
                  </a:txBody>
                  <a:tcPr marL="8731" marR="8731" marT="87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49,519</a:t>
                      </a:r>
                    </a:p>
                  </a:txBody>
                  <a:tcPr marL="8731" marR="8731" marT="87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44,159</a:t>
                      </a:r>
                    </a:p>
                  </a:txBody>
                  <a:tcPr marL="8731" marR="8731" marT="87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9351681"/>
                  </a:ext>
                </a:extLst>
              </a:tr>
              <a:tr h="284689"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2017</a:t>
                      </a:r>
                      <a:endParaRPr kumimoji="0" lang="en-IN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8731" marR="8731" marT="87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Apr</a:t>
                      </a:r>
                    </a:p>
                  </a:txBody>
                  <a:tcPr marL="8731" marR="8731" marT="87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46,576</a:t>
                      </a:r>
                    </a:p>
                  </a:txBody>
                  <a:tcPr marL="8731" marR="8731" marT="87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45,500</a:t>
                      </a:r>
                    </a:p>
                  </a:txBody>
                  <a:tcPr marL="8731" marR="8731" marT="87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7778179"/>
                  </a:ext>
                </a:extLst>
              </a:tr>
              <a:tr h="284689"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2017</a:t>
                      </a:r>
                      <a:endParaRPr kumimoji="0" lang="en-IN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8731" marR="8731" marT="87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May</a:t>
                      </a:r>
                    </a:p>
                  </a:txBody>
                  <a:tcPr marL="8731" marR="8731" marT="87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46,267</a:t>
                      </a:r>
                    </a:p>
                  </a:txBody>
                  <a:tcPr marL="8731" marR="8731" marT="87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48,356</a:t>
                      </a:r>
                    </a:p>
                  </a:txBody>
                  <a:tcPr marL="8731" marR="8731" marT="87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3442005"/>
                  </a:ext>
                </a:extLst>
              </a:tr>
              <a:tr h="284689"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2017</a:t>
                      </a:r>
                      <a:endParaRPr kumimoji="0" lang="en-IN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8731" marR="8731" marT="87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Jun</a:t>
                      </a:r>
                    </a:p>
                  </a:txBody>
                  <a:tcPr marL="8731" marR="8731" marT="87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45,342</a:t>
                      </a:r>
                    </a:p>
                  </a:txBody>
                  <a:tcPr marL="8731" marR="8731" marT="87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48,378</a:t>
                      </a:r>
                    </a:p>
                  </a:txBody>
                  <a:tcPr marL="8731" marR="8731" marT="87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6293080"/>
                  </a:ext>
                </a:extLst>
              </a:tr>
              <a:tr h="284689"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2017</a:t>
                      </a:r>
                      <a:endParaRPr kumimoji="0" lang="en-IN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8731" marR="8731" marT="87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Jul</a:t>
                      </a:r>
                    </a:p>
                  </a:txBody>
                  <a:tcPr marL="8731" marR="8731" marT="87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46,956</a:t>
                      </a:r>
                    </a:p>
                  </a:txBody>
                  <a:tcPr marL="8731" marR="8731" marT="87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49,215</a:t>
                      </a:r>
                    </a:p>
                  </a:txBody>
                  <a:tcPr marL="8731" marR="8731" marT="87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8165277"/>
                  </a:ext>
                </a:extLst>
              </a:tr>
              <a:tr h="284689"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2017</a:t>
                      </a:r>
                      <a:endParaRPr kumimoji="0" lang="en-IN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8731" marR="8731" marT="87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Aug</a:t>
                      </a:r>
                    </a:p>
                  </a:txBody>
                  <a:tcPr marL="8731" marR="8731" marT="87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49,504</a:t>
                      </a:r>
                    </a:p>
                  </a:txBody>
                  <a:tcPr marL="8731" marR="8731" marT="87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49,496</a:t>
                      </a:r>
                    </a:p>
                  </a:txBody>
                  <a:tcPr marL="8731" marR="8731" marT="87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6443327"/>
                  </a:ext>
                </a:extLst>
              </a:tr>
              <a:tr h="284689"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2017</a:t>
                      </a:r>
                      <a:endParaRPr kumimoji="0" lang="en-IN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8731" marR="8731" marT="87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Sep</a:t>
                      </a:r>
                    </a:p>
                  </a:txBody>
                  <a:tcPr marL="8731" marR="8731" marT="87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45,588</a:t>
                      </a:r>
                    </a:p>
                  </a:txBody>
                  <a:tcPr marL="8731" marR="8731" marT="87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46,436</a:t>
                      </a:r>
                    </a:p>
                  </a:txBody>
                  <a:tcPr marL="8731" marR="8731" marT="87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2318527"/>
                  </a:ext>
                </a:extLst>
              </a:tr>
              <a:tr h="284689"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2017</a:t>
                      </a:r>
                      <a:endParaRPr kumimoji="0" lang="en-IN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8731" marR="8731" marT="87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Oct</a:t>
                      </a:r>
                    </a:p>
                  </a:txBody>
                  <a:tcPr marL="8731" marR="8731" marT="87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44,632</a:t>
                      </a:r>
                    </a:p>
                  </a:txBody>
                  <a:tcPr marL="8731" marR="8731" marT="87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45,040</a:t>
                      </a:r>
                    </a:p>
                  </a:txBody>
                  <a:tcPr marL="8731" marR="8731" marT="87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985824"/>
                  </a:ext>
                </a:extLst>
              </a:tr>
              <a:tr h="284689"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2017</a:t>
                      </a:r>
                      <a:endParaRPr kumimoji="0" lang="en-IN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8731" marR="8731" marT="87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Nov</a:t>
                      </a:r>
                    </a:p>
                  </a:txBody>
                  <a:tcPr marL="8731" marR="8731" marT="87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47,457</a:t>
                      </a:r>
                    </a:p>
                  </a:txBody>
                  <a:tcPr marL="8731" marR="8731" marT="87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46,351</a:t>
                      </a:r>
                    </a:p>
                  </a:txBody>
                  <a:tcPr marL="8731" marR="8731" marT="87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4357219"/>
                  </a:ext>
                </a:extLst>
              </a:tr>
              <a:tr h="284689"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8731" marR="8731" marT="87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Dec</a:t>
                      </a:r>
                    </a:p>
                  </a:txBody>
                  <a:tcPr marL="8731" marR="8731" marT="87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53,018</a:t>
                      </a:r>
                    </a:p>
                  </a:txBody>
                  <a:tcPr marL="8731" marR="8731" marT="87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48,302</a:t>
                      </a:r>
                    </a:p>
                  </a:txBody>
                  <a:tcPr marL="8731" marR="8731" marT="87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6979416"/>
                  </a:ext>
                </a:extLst>
              </a:tr>
              <a:tr h="284689"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2018</a:t>
                      </a:r>
                    </a:p>
                  </a:txBody>
                  <a:tcPr marL="8731" marR="8731" marT="87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Jan</a:t>
                      </a:r>
                    </a:p>
                  </a:txBody>
                  <a:tcPr marL="8731" marR="8731" marT="87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48,927</a:t>
                      </a:r>
                    </a:p>
                  </a:txBody>
                  <a:tcPr marL="8731" marR="8731" marT="87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47,522</a:t>
                      </a:r>
                    </a:p>
                  </a:txBody>
                  <a:tcPr marL="8731" marR="8731" marT="87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8945605"/>
                  </a:ext>
                </a:extLst>
              </a:tr>
              <a:tr h="284689"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2018</a:t>
                      </a:r>
                      <a:endParaRPr kumimoji="0" lang="en-IN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8731" marR="8731" marT="87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Feb</a:t>
                      </a:r>
                    </a:p>
                  </a:txBody>
                  <a:tcPr marL="8731" marR="8731" marT="87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38,443</a:t>
                      </a:r>
                    </a:p>
                  </a:txBody>
                  <a:tcPr marL="8731" marR="8731" marT="87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38,655</a:t>
                      </a:r>
                    </a:p>
                  </a:txBody>
                  <a:tcPr marL="8731" marR="8731" marT="87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4326724"/>
                  </a:ext>
                </a:extLst>
              </a:tr>
              <a:tr h="284689"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2018</a:t>
                      </a:r>
                      <a:endParaRPr kumimoji="0" lang="en-IN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8731" marR="8731" marT="87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</a:t>
                      </a:r>
                    </a:p>
                  </a:txBody>
                  <a:tcPr marL="8731" marR="8731" marT="87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40,602</a:t>
                      </a:r>
                    </a:p>
                  </a:txBody>
                  <a:tcPr marL="8731" marR="8731" marT="87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43,419</a:t>
                      </a:r>
                    </a:p>
                  </a:txBody>
                  <a:tcPr marL="8731" marR="8731" marT="87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5516993"/>
                  </a:ext>
                </a:extLst>
              </a:tr>
              <a:tr h="284689"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2018</a:t>
                      </a:r>
                      <a:endParaRPr kumimoji="0" lang="en-IN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8731" marR="8731" marT="87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Apr</a:t>
                      </a:r>
                    </a:p>
                  </a:txBody>
                  <a:tcPr marL="8731" marR="8731" marT="87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IN" sz="10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31" marR="8731" marT="87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44,737</a:t>
                      </a:r>
                    </a:p>
                  </a:txBody>
                  <a:tcPr marL="8731" marR="8731" marT="87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7271924"/>
                  </a:ext>
                </a:extLst>
              </a:tr>
              <a:tr h="284689"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2018</a:t>
                      </a:r>
                      <a:endParaRPr kumimoji="0" lang="en-IN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8731" marR="8731" marT="87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May</a:t>
                      </a:r>
                    </a:p>
                  </a:txBody>
                  <a:tcPr marL="8731" marR="8731" marT="87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IN" sz="10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31" marR="8731" marT="87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47,544</a:t>
                      </a:r>
                    </a:p>
                  </a:txBody>
                  <a:tcPr marL="8731" marR="8731" marT="87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549126"/>
                  </a:ext>
                </a:extLst>
              </a:tr>
              <a:tr h="284689"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2018</a:t>
                      </a:r>
                    </a:p>
                  </a:txBody>
                  <a:tcPr marL="8731" marR="8731" marT="87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Jun</a:t>
                      </a:r>
                    </a:p>
                  </a:txBody>
                  <a:tcPr marL="8731" marR="8731" marT="87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IN" sz="10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31" marR="8731" marT="87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47,564</a:t>
                      </a:r>
                    </a:p>
                  </a:txBody>
                  <a:tcPr marL="8731" marR="8731" marT="873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6513023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12EFDD29-2DC7-4A48-8447-932A8F7547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2643" y="691991"/>
            <a:ext cx="7852329" cy="5499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0305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295400" y="317703"/>
            <a:ext cx="9601200" cy="1576552"/>
          </a:xfrm>
        </p:spPr>
        <p:txBody>
          <a:bodyPr/>
          <a:lstStyle/>
          <a:p>
            <a:r>
              <a:rPr lang="en-US" dirty="0"/>
              <a:t>Conclusion and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51338" y="1763981"/>
            <a:ext cx="10562896" cy="438282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Business is mostly flat throughout 2014 to 2017 with slight increasing trend– which is alarming.</a:t>
            </a:r>
            <a:endParaRPr lang="en-GB" dirty="0"/>
          </a:p>
          <a:p>
            <a:pPr lvl="0"/>
            <a:r>
              <a:rPr lang="en-IN" dirty="0"/>
              <a:t>There are two seasonal dips which cannot be avoided – knowing fact we should manipulate volume during rest period with marketing analytics. </a:t>
            </a:r>
          </a:p>
          <a:p>
            <a:pPr lvl="0"/>
            <a:r>
              <a:rPr lang="en-IN" dirty="0"/>
              <a:t>We should try and exploit options to earn back lost volume around CNY and Golden week with following promotions during quite periods–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/>
              <a:t>Complimentary services like- free pickup/drop/storage,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/>
              <a:t>Early bird discounts,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/>
              <a:t>Relaxation on Credit limits,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/>
              <a:t>Buy NOW Pay later etc.</a:t>
            </a:r>
          </a:p>
          <a:p>
            <a:pPr lvl="0"/>
            <a:r>
              <a:rPr lang="en-IN" dirty="0"/>
              <a:t>Further, drill down to customer level or week level volume data can help understand more latent insights.</a:t>
            </a:r>
            <a:endParaRPr lang="en-GB" dirty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481959" y="1596612"/>
            <a:ext cx="92858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25974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43268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Objective</a:t>
            </a:r>
          </a:p>
          <a:p>
            <a:r>
              <a:rPr lang="en-US" dirty="0"/>
              <a:t>Executive Summary and key findings</a:t>
            </a:r>
          </a:p>
          <a:p>
            <a:r>
              <a:rPr lang="en-US" dirty="0"/>
              <a:t>Data Summary and Preparation</a:t>
            </a:r>
          </a:p>
          <a:p>
            <a:r>
              <a:rPr lang="en-US" dirty="0"/>
              <a:t>POC, Modelling and Evaluation</a:t>
            </a:r>
          </a:p>
          <a:p>
            <a:r>
              <a:rPr lang="en-US" dirty="0"/>
              <a:t>Conclusion/Recommendation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949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Analyze trend and seasonality in DAMCO OCE Global business by studying monthly controlled export volume and forecast demand for year 2018 using advance time series forecasting techniques.</a:t>
            </a:r>
          </a:p>
        </p:txBody>
      </p:sp>
    </p:spTree>
    <p:extLst>
      <p:ext uri="{BB962C8B-B14F-4D97-AF65-F5344CB8AC3E}">
        <p14:creationId xmlns:p14="http://schemas.microsoft.com/office/powerpoint/2010/main" val="364228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/>
              <a:t>Executive Summary and key findings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DAMCO OCE Business Analysis </a:t>
            </a:r>
          </a:p>
        </p:txBody>
      </p:sp>
    </p:spTree>
    <p:extLst>
      <p:ext uri="{BB962C8B-B14F-4D97-AF65-F5344CB8AC3E}">
        <p14:creationId xmlns:p14="http://schemas.microsoft.com/office/powerpoint/2010/main" val="1102713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295400" y="220718"/>
            <a:ext cx="9601200" cy="1576552"/>
          </a:xfrm>
        </p:spPr>
        <p:txBody>
          <a:bodyPr>
            <a:normAutofit/>
          </a:bodyPr>
          <a:lstStyle/>
          <a:p>
            <a:r>
              <a:rPr lang="en-US" sz="3000" dirty="0"/>
              <a:t>OCE Volume Jan 2014 till Dec 2017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51338" y="1718429"/>
            <a:ext cx="10562896" cy="438282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481959" y="1513482"/>
            <a:ext cx="92858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481959" y="5712793"/>
            <a:ext cx="928588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Years total volume: 2.25m (TEUs)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D8138A-E4F4-4D4D-A0FB-CCBE5FAA23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266" y="1541341"/>
            <a:ext cx="9413040" cy="4176122"/>
          </a:xfrm>
          <a:prstGeom prst="rect">
            <a:avLst/>
          </a:prstGeom>
        </p:spPr>
      </p:pic>
      <p:sp>
        <p:nvSpPr>
          <p:cNvPr id="12" name="Rounded Rectangular Callout 13">
            <a:extLst>
              <a:ext uri="{FF2B5EF4-FFF2-40B4-BE49-F238E27FC236}">
                <a16:creationId xmlns:a16="http://schemas.microsoft.com/office/drawing/2014/main" id="{8C17839F-B198-4AA8-BD56-2C3D45EA9AD4}"/>
              </a:ext>
            </a:extLst>
          </p:cNvPr>
          <p:cNvSpPr/>
          <p:nvPr/>
        </p:nvSpPr>
        <p:spPr>
          <a:xfrm>
            <a:off x="8655486" y="1656346"/>
            <a:ext cx="1853852" cy="523184"/>
          </a:xfrm>
          <a:prstGeom prst="wedgeRoundRectCallout">
            <a:avLst>
              <a:gd name="adj1" fmla="val -18566"/>
              <a:gd name="adj2" fmla="val 42831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Mostly flat with constant seasonality</a:t>
            </a:r>
          </a:p>
        </p:txBody>
      </p:sp>
    </p:spTree>
    <p:extLst>
      <p:ext uri="{BB962C8B-B14F-4D97-AF65-F5344CB8AC3E}">
        <p14:creationId xmlns:p14="http://schemas.microsoft.com/office/powerpoint/2010/main" val="493151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6637E4F0-1036-4B16-A19B-CEF4D2706449}"/>
              </a:ext>
            </a:extLst>
          </p:cNvPr>
          <p:cNvSpPr txBox="1">
            <a:spLocks/>
          </p:cNvSpPr>
          <p:nvPr/>
        </p:nvSpPr>
        <p:spPr>
          <a:xfrm>
            <a:off x="1295400" y="220718"/>
            <a:ext cx="9601200" cy="157655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/>
              <a:t>Month over Years analysis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28FAF7E-927F-4088-B31C-366875B27FF6}"/>
              </a:ext>
            </a:extLst>
          </p:cNvPr>
          <p:cNvSpPr txBox="1">
            <a:spLocks/>
          </p:cNvSpPr>
          <p:nvPr/>
        </p:nvSpPr>
        <p:spPr>
          <a:xfrm>
            <a:off x="851338" y="1718429"/>
            <a:ext cx="10562896" cy="43828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pPr marL="0" indent="0">
              <a:buFont typeface="Arial"/>
              <a:buNone/>
            </a:pP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7D2C4FE-27BD-415A-873B-894F3EA2011C}"/>
              </a:ext>
            </a:extLst>
          </p:cNvPr>
          <p:cNvSpPr txBox="1"/>
          <p:nvPr/>
        </p:nvSpPr>
        <p:spPr>
          <a:xfrm>
            <a:off x="1481959" y="5737102"/>
            <a:ext cx="9285889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5"/>
                </a:solidFill>
              </a:rPr>
              <a:t>Avg. Monthly Volume :</a:t>
            </a:r>
            <a:r>
              <a:rPr lang="en-US" sz="1400" b="1" dirty="0">
                <a:ln w="9525">
                  <a:noFill/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1400" dirty="0">
                <a:ln w="0"/>
                <a:solidFill>
                  <a:schemeClr val="accent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46,983 (TEUs)</a:t>
            </a:r>
            <a:endParaRPr lang="en-US" sz="1400" dirty="0">
              <a:ln w="9525">
                <a:noFill/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5EC04D-5BEC-47CB-82E2-5ECFF18FE7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3493" y="1485487"/>
            <a:ext cx="9285013" cy="4212701"/>
          </a:xfrm>
          <a:prstGeom prst="rect">
            <a:avLst/>
          </a:prstGeom>
        </p:spPr>
      </p:pic>
      <p:sp>
        <p:nvSpPr>
          <p:cNvPr id="53" name="Rounded Rectangular Callout 15">
            <a:extLst>
              <a:ext uri="{FF2B5EF4-FFF2-40B4-BE49-F238E27FC236}">
                <a16:creationId xmlns:a16="http://schemas.microsoft.com/office/drawing/2014/main" id="{40AD81F5-B490-4B9C-BA43-1ED90C7595C7}"/>
              </a:ext>
            </a:extLst>
          </p:cNvPr>
          <p:cNvSpPr/>
          <p:nvPr/>
        </p:nvSpPr>
        <p:spPr>
          <a:xfrm>
            <a:off x="4352970" y="3257199"/>
            <a:ext cx="3155936" cy="701457"/>
          </a:xfrm>
          <a:prstGeom prst="wedgeRoundRectCallout">
            <a:avLst>
              <a:gd name="adj1" fmla="val -17924"/>
              <a:gd name="adj2" fmla="val 51161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b="1" dirty="0"/>
              <a:t>Slight increasing trend in quarter 2 and 3</a:t>
            </a:r>
          </a:p>
        </p:txBody>
      </p:sp>
      <p:sp>
        <p:nvSpPr>
          <p:cNvPr id="54" name="Oval Callout 13">
            <a:extLst>
              <a:ext uri="{FF2B5EF4-FFF2-40B4-BE49-F238E27FC236}">
                <a16:creationId xmlns:a16="http://schemas.microsoft.com/office/drawing/2014/main" id="{1BB08C1E-8921-469D-91F6-814D0DD9BDB9}"/>
              </a:ext>
            </a:extLst>
          </p:cNvPr>
          <p:cNvSpPr/>
          <p:nvPr/>
        </p:nvSpPr>
        <p:spPr>
          <a:xfrm>
            <a:off x="2446515" y="2504783"/>
            <a:ext cx="1304045" cy="712397"/>
          </a:xfrm>
          <a:prstGeom prst="wedgeEllipseCallout">
            <a:avLst>
              <a:gd name="adj1" fmla="val -15240"/>
              <a:gd name="adj2" fmla="val 39893"/>
            </a:avLst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ular Callout 18">
            <a:extLst>
              <a:ext uri="{FF2B5EF4-FFF2-40B4-BE49-F238E27FC236}">
                <a16:creationId xmlns:a16="http://schemas.microsoft.com/office/drawing/2014/main" id="{8CF5483F-A895-41A7-B6E6-00E509072C3A}"/>
              </a:ext>
            </a:extLst>
          </p:cNvPr>
          <p:cNvSpPr/>
          <p:nvPr/>
        </p:nvSpPr>
        <p:spPr>
          <a:xfrm>
            <a:off x="2931090" y="1365337"/>
            <a:ext cx="1847764" cy="624592"/>
          </a:xfrm>
          <a:prstGeom prst="wedgeRoundRectCallout">
            <a:avLst>
              <a:gd name="adj1" fmla="val -32176"/>
              <a:gd name="adj2" fmla="val 125712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b="1" dirty="0"/>
              <a:t>‘CNY Effect’ ~15% drop in volume every Feb</a:t>
            </a:r>
          </a:p>
        </p:txBody>
      </p:sp>
      <p:sp>
        <p:nvSpPr>
          <p:cNvPr id="56" name="Rounded Rectangular Callout 19">
            <a:extLst>
              <a:ext uri="{FF2B5EF4-FFF2-40B4-BE49-F238E27FC236}">
                <a16:creationId xmlns:a16="http://schemas.microsoft.com/office/drawing/2014/main" id="{560E050C-48EA-4F64-AE52-6A52754CB9C6}"/>
              </a:ext>
            </a:extLst>
          </p:cNvPr>
          <p:cNvSpPr/>
          <p:nvPr/>
        </p:nvSpPr>
        <p:spPr>
          <a:xfrm>
            <a:off x="9168961" y="921294"/>
            <a:ext cx="1324304" cy="819822"/>
          </a:xfrm>
          <a:prstGeom prst="wedgeRoundRectCallout">
            <a:avLst>
              <a:gd name="adj1" fmla="val -67997"/>
              <a:gd name="adj2" fmla="val 128615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~4% drop Golden week</a:t>
            </a:r>
          </a:p>
        </p:txBody>
      </p:sp>
    </p:spTree>
    <p:extLst>
      <p:ext uri="{BB962C8B-B14F-4D97-AF65-F5344CB8AC3E}">
        <p14:creationId xmlns:p14="http://schemas.microsoft.com/office/powerpoint/2010/main" val="683116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295400" y="220718"/>
            <a:ext cx="9601200" cy="1576552"/>
          </a:xfrm>
        </p:spPr>
        <p:txBody>
          <a:bodyPr/>
          <a:lstStyle/>
          <a:p>
            <a:r>
              <a:rPr lang="en-US" dirty="0"/>
              <a:t>Executive Summary and key findings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04043" y="1618221"/>
            <a:ext cx="10673255" cy="4382826"/>
          </a:xfrm>
        </p:spPr>
        <p:txBody>
          <a:bodyPr>
            <a:noAutofit/>
          </a:bodyPr>
          <a:lstStyle/>
          <a:p>
            <a:r>
              <a:rPr lang="en-US" sz="2100" b="1" dirty="0"/>
              <a:t>Four-years data:</a:t>
            </a:r>
            <a:r>
              <a:rPr lang="en-US" sz="2100" dirty="0"/>
              <a:t> Analysis is performed on four years volume data starting Jan 2014 to Dec 2017.</a:t>
            </a:r>
          </a:p>
          <a:p>
            <a:r>
              <a:rPr lang="en-US" sz="2100" dirty="0"/>
              <a:t> </a:t>
            </a:r>
            <a:r>
              <a:rPr lang="en-US" sz="2100" b="1" dirty="0"/>
              <a:t>No Significant trend but constant seasonality visible</a:t>
            </a:r>
            <a:r>
              <a:rPr lang="en-US" sz="2100" dirty="0"/>
              <a:t>- analyzing yearly/monthly level data- constant seasonal variation is prominent. Trend-wise, mostly flat except mild increase mid year.</a:t>
            </a:r>
          </a:p>
          <a:p>
            <a:r>
              <a:rPr lang="en-US" sz="2100" dirty="0"/>
              <a:t>On a typical year </a:t>
            </a:r>
            <a:r>
              <a:rPr lang="mr-IN" sz="2100" dirty="0"/>
              <a:t>–</a:t>
            </a:r>
            <a:r>
              <a:rPr lang="en-US" sz="2100" dirty="0"/>
              <a:t> </a:t>
            </a:r>
            <a:r>
              <a:rPr lang="en-US" sz="2100" b="1" dirty="0"/>
              <a:t>two volume dips are observed – Feb and Oct.</a:t>
            </a:r>
          </a:p>
          <a:p>
            <a:r>
              <a:rPr lang="en-US" sz="2100" b="1" dirty="0"/>
              <a:t>Month of Year analysis suggests</a:t>
            </a:r>
            <a:r>
              <a:rPr lang="en-US" sz="2100" dirty="0"/>
              <a:t> – In </a:t>
            </a:r>
            <a:r>
              <a:rPr lang="en-US" sz="2100" b="1" dirty="0"/>
              <a:t>August we make more business </a:t>
            </a:r>
            <a:r>
              <a:rPr lang="en-US" sz="2100" dirty="0"/>
              <a:t>compared to other months of year (</a:t>
            </a:r>
            <a:r>
              <a:rPr lang="en-US" sz="2100" b="1" dirty="0"/>
              <a:t>on avg. 6% more</a:t>
            </a:r>
            <a:r>
              <a:rPr lang="en-US" sz="2100" dirty="0"/>
              <a:t> OCE volume in August)</a:t>
            </a:r>
            <a:endParaRPr lang="en-US" sz="2100" b="1" dirty="0"/>
          </a:p>
          <a:p>
            <a:pPr marL="0" indent="0">
              <a:buNone/>
            </a:pPr>
            <a:r>
              <a:rPr lang="en-US" sz="2100" dirty="0"/>
              <a:t>	&gt; </a:t>
            </a:r>
            <a:r>
              <a:rPr lang="en-US" sz="2100" b="1" dirty="0"/>
              <a:t>~15% drop in volume in</a:t>
            </a:r>
            <a:r>
              <a:rPr lang="en-US" sz="2100" dirty="0"/>
              <a:t> month of </a:t>
            </a:r>
            <a:r>
              <a:rPr lang="en-US" sz="2100" b="1" dirty="0"/>
              <a:t>Feb</a:t>
            </a:r>
            <a:r>
              <a:rPr lang="en-US" sz="2100" dirty="0"/>
              <a:t> due to</a:t>
            </a:r>
            <a:r>
              <a:rPr lang="en-US" sz="2100" b="1" dirty="0"/>
              <a:t> Chinese new year week</a:t>
            </a:r>
            <a:endParaRPr lang="en-GB" sz="2100" dirty="0"/>
          </a:p>
          <a:p>
            <a:pPr marL="0" indent="0">
              <a:buNone/>
            </a:pPr>
            <a:r>
              <a:rPr lang="en-GB" sz="2100" dirty="0"/>
              <a:t>	&gt; </a:t>
            </a:r>
            <a:r>
              <a:rPr lang="en-IN" sz="2100" dirty="0"/>
              <a:t>Post CNY week we see increasing trend reaching peak during quarter 3.</a:t>
            </a:r>
            <a:endParaRPr lang="en-GB" sz="2100" dirty="0"/>
          </a:p>
          <a:p>
            <a:pPr marL="0" indent="0">
              <a:buNone/>
            </a:pPr>
            <a:r>
              <a:rPr lang="en-GB" sz="2100" dirty="0"/>
              <a:t>	&gt;  </a:t>
            </a:r>
            <a:r>
              <a:rPr lang="en-US" sz="2100" dirty="0"/>
              <a:t>again, </a:t>
            </a:r>
            <a:r>
              <a:rPr lang="en-US" sz="2100" b="1" dirty="0"/>
              <a:t>volume dips by ~4% </a:t>
            </a:r>
            <a:r>
              <a:rPr lang="en-US" sz="2100" dirty="0"/>
              <a:t>in month of October </a:t>
            </a:r>
            <a:r>
              <a:rPr lang="en-US" sz="2100" b="1" dirty="0"/>
              <a:t>due to Golden week.</a:t>
            </a:r>
            <a:endParaRPr lang="en-GB" sz="2100" b="1" dirty="0"/>
          </a:p>
          <a:p>
            <a:endParaRPr lang="en-US" sz="2100" dirty="0"/>
          </a:p>
          <a:p>
            <a:pPr marL="0" indent="0">
              <a:buNone/>
            </a:pPr>
            <a:r>
              <a:rPr lang="en-US" sz="2100" dirty="0"/>
              <a:t>	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481959" y="1513482"/>
            <a:ext cx="92858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558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Data Summary and Preparation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DAMCO OCE Business Analysis </a:t>
            </a:r>
          </a:p>
        </p:txBody>
      </p:sp>
    </p:spTree>
    <p:extLst>
      <p:ext uri="{BB962C8B-B14F-4D97-AF65-F5344CB8AC3E}">
        <p14:creationId xmlns:p14="http://schemas.microsoft.com/office/powerpoint/2010/main" val="1713258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Summary and Preparation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have used year 2014 to 2017 </a:t>
            </a:r>
            <a:r>
              <a:rPr lang="en-US" dirty="0" err="1"/>
              <a:t>Damco</a:t>
            </a:r>
            <a:r>
              <a:rPr lang="en-US" dirty="0"/>
              <a:t> controlled monthly export OCE volume for our analysis. (Downloaded from </a:t>
            </a:r>
            <a:r>
              <a:rPr lang="en-US" dirty="0" err="1"/>
              <a:t>onestream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# Creating Development and Holdout Sample</a:t>
            </a:r>
          </a:p>
          <a:p>
            <a:pPr marL="0" indent="0">
              <a:buNone/>
            </a:pPr>
            <a:r>
              <a:rPr lang="en-US" dirty="0"/>
              <a:t>	&gt; Development(Train): All monthly volume records in year 2014 to 2016</a:t>
            </a:r>
          </a:p>
          <a:p>
            <a:pPr marL="0" indent="0">
              <a:buNone/>
            </a:pPr>
            <a:r>
              <a:rPr lang="en-US" dirty="0"/>
              <a:t>	&gt; Holdout(Test): All monthly volume records in year 2017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0488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13011</TotalTime>
  <Words>615</Words>
  <Application>Microsoft Office PowerPoint</Application>
  <PresentationFormat>Widescreen</PresentationFormat>
  <Paragraphs>228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Garamond</vt:lpstr>
      <vt:lpstr>Mangal</vt:lpstr>
      <vt:lpstr>Wingdings</vt:lpstr>
      <vt:lpstr>Organic</vt:lpstr>
      <vt:lpstr>DAMCO OCE Global          Business Analysis </vt:lpstr>
      <vt:lpstr>INDEX</vt:lpstr>
      <vt:lpstr>Objective</vt:lpstr>
      <vt:lpstr>Executive Summary and key findings</vt:lpstr>
      <vt:lpstr>OCE Volume Jan 2014 till Dec 2017</vt:lpstr>
      <vt:lpstr>PowerPoint Presentation</vt:lpstr>
      <vt:lpstr>Executive Summary and key findings</vt:lpstr>
      <vt:lpstr>Data Summary and Preparation</vt:lpstr>
      <vt:lpstr>Data Summary and Preparation</vt:lpstr>
      <vt:lpstr>Lets Build Forecasting Model</vt:lpstr>
      <vt:lpstr>POC and Model selection</vt:lpstr>
      <vt:lpstr>PowerPoint Presentation</vt:lpstr>
      <vt:lpstr>Final Model </vt:lpstr>
      <vt:lpstr>PowerPoint Presentation</vt:lpstr>
      <vt:lpstr>Conclusion and Recommendations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DM Group 7</dc:title>
  <dc:creator>Microsoft Office User</dc:creator>
  <cp:lastModifiedBy>Bhavsar, Dushyant Sunilkumar</cp:lastModifiedBy>
  <cp:revision>337</cp:revision>
  <dcterms:created xsi:type="dcterms:W3CDTF">2017-07-09T05:07:13Z</dcterms:created>
  <dcterms:modified xsi:type="dcterms:W3CDTF">2018-04-05T11:56:07Z</dcterms:modified>
</cp:coreProperties>
</file>