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4472"/>
        </a:solidFill>
        <a:effectLst/>
        <a:uFillTx/>
        <a:latin typeface="Baskerville"/>
        <a:ea typeface="Baskerville"/>
        <a:cs typeface="Baskerville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4472"/>
        </a:solidFill>
        <a:effectLst/>
        <a:uFillTx/>
        <a:latin typeface="Baskerville"/>
        <a:ea typeface="Baskerville"/>
        <a:cs typeface="Baskerville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4472"/>
        </a:solidFill>
        <a:effectLst/>
        <a:uFillTx/>
        <a:latin typeface="Baskerville"/>
        <a:ea typeface="Baskerville"/>
        <a:cs typeface="Baskerville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4472"/>
        </a:solidFill>
        <a:effectLst/>
        <a:uFillTx/>
        <a:latin typeface="Baskerville"/>
        <a:ea typeface="Baskerville"/>
        <a:cs typeface="Baskerville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4472"/>
        </a:solidFill>
        <a:effectLst/>
        <a:uFillTx/>
        <a:latin typeface="Baskerville"/>
        <a:ea typeface="Baskerville"/>
        <a:cs typeface="Baskerville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4472"/>
        </a:solidFill>
        <a:effectLst/>
        <a:uFillTx/>
        <a:latin typeface="Baskerville"/>
        <a:ea typeface="Baskerville"/>
        <a:cs typeface="Baskerville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4472"/>
        </a:solidFill>
        <a:effectLst/>
        <a:uFillTx/>
        <a:latin typeface="Baskerville"/>
        <a:ea typeface="Baskerville"/>
        <a:cs typeface="Baskerville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4472"/>
        </a:solidFill>
        <a:effectLst/>
        <a:uFillTx/>
        <a:latin typeface="Baskerville"/>
        <a:ea typeface="Baskerville"/>
        <a:cs typeface="Baskerville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4472"/>
        </a:solidFill>
        <a:effectLst/>
        <a:uFillTx/>
        <a:latin typeface="Baskerville"/>
        <a:ea typeface="Baskerville"/>
        <a:cs typeface="Baskerville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askerville"/>
          <a:ea typeface="Baskerville"/>
          <a:cs typeface="Baskerville"/>
        </a:font>
        <a:srgbClr val="184472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rgbClr val="DCE2E8"/>
          </a:solidFill>
        </a:fill>
      </a:tcStyle>
    </a:wholeTbl>
    <a:band2H>
      <a:tcTxStyle b="def" i="def"/>
      <a:tcStyle>
        <a:tcBdr/>
        <a:fill>
          <a:solidFill>
            <a:srgbClr val="EEF1F4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381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381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askerville"/>
          <a:ea typeface="Baskerville"/>
          <a:cs typeface="Baskerville"/>
        </a:font>
        <a:srgbClr val="184472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381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381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askerville"/>
          <a:ea typeface="Baskerville"/>
          <a:cs typeface="Baskerville"/>
        </a:font>
        <a:srgbClr val="184472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381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381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askerville"/>
          <a:ea typeface="Baskerville"/>
          <a:cs typeface="Baskerville"/>
        </a:font>
        <a:srgbClr val="1844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B"/>
          </a:solidFill>
        </a:fill>
      </a:tcStyle>
    </a:wholeTbl>
    <a:band2H>
      <a:tcTxStyle b="def" i="def"/>
      <a:tcStyle>
        <a:tcBdr/>
        <a:fill>
          <a:solidFill>
            <a:srgbClr val="72675A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1844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84472"/>
              </a:solidFill>
              <a:prstDash val="solid"/>
              <a:round/>
            </a:ln>
          </a:top>
          <a:bottom>
            <a:ln w="25400" cap="flat">
              <a:solidFill>
                <a:srgbClr val="1844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2675A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84472"/>
              </a:solidFill>
              <a:prstDash val="solid"/>
              <a:round/>
            </a:ln>
          </a:top>
          <a:bottom>
            <a:ln w="25400" cap="flat">
              <a:solidFill>
                <a:srgbClr val="1844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askerville"/>
          <a:ea typeface="Baskerville"/>
          <a:cs typeface="Baskerville"/>
        </a:font>
        <a:srgbClr val="184472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rgbClr val="CB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rgbClr val="184472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381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rgbClr val="184472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381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rgbClr val="18447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rgbClr val="72675A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solidFill>
            <a:srgbClr val="72675A">
              <a:alpha val="20000"/>
            </a:srgbClr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50800" cap="flat">
              <a:solidFill>
                <a:srgbClr val="72675A"/>
              </a:solidFill>
              <a:prstDash val="solid"/>
              <a:round/>
            </a:ln>
          </a:top>
          <a:bottom>
            <a:ln w="127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72675A"/>
      </a:tcTxStyle>
      <a:tcStyle>
        <a:tcBdr>
          <a:left>
            <a:ln w="12700" cap="flat">
              <a:solidFill>
                <a:srgbClr val="72675A"/>
              </a:solidFill>
              <a:prstDash val="solid"/>
              <a:round/>
            </a:ln>
          </a:left>
          <a:right>
            <a:ln w="12700" cap="flat">
              <a:solidFill>
                <a:srgbClr val="72675A"/>
              </a:solidFill>
              <a:prstDash val="solid"/>
              <a:round/>
            </a:ln>
          </a:right>
          <a:top>
            <a:ln w="12700" cap="flat">
              <a:solidFill>
                <a:srgbClr val="72675A"/>
              </a:solidFill>
              <a:prstDash val="solid"/>
              <a:round/>
            </a:ln>
          </a:top>
          <a:bottom>
            <a:ln w="25400" cap="flat">
              <a:solidFill>
                <a:srgbClr val="72675A"/>
              </a:solidFill>
              <a:prstDash val="solid"/>
              <a:round/>
            </a:ln>
          </a:bottom>
          <a:insideH>
            <a:ln w="12700" cap="flat">
              <a:solidFill>
                <a:srgbClr val="72675A"/>
              </a:solidFill>
              <a:prstDash val="solid"/>
              <a:round/>
            </a:ln>
          </a:insideH>
          <a:insideV>
            <a:ln w="12700" cap="flat">
              <a:solidFill>
                <a:srgbClr val="72675A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950720" y="5527040"/>
            <a:ext cx="9103360" cy="2492587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  <a:lvl2pPr marL="0" indent="419100" algn="ctr">
              <a:buSzTx/>
              <a:buNone/>
            </a:lvl2pPr>
            <a:lvl3pPr marL="0" indent="838200" algn="ctr">
              <a:buSzTx/>
              <a:buNone/>
            </a:lvl3pPr>
            <a:lvl4pPr marL="0" indent="1257300" algn="ctr">
              <a:buSzTx/>
              <a:buNone/>
            </a:lvl4pPr>
            <a:lvl5pPr marL="0" indent="16764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50240" y="390595"/>
            <a:ext cx="11704320" cy="16256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016000" y="7200900"/>
            <a:ext cx="5207000" cy="660400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650240" y="390595"/>
            <a:ext cx="11704320" cy="16256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914400" y="685800"/>
            <a:ext cx="11176000" cy="8382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50240" y="390595"/>
            <a:ext cx="11704320" cy="16256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xfrm>
            <a:off x="650240" y="2275839"/>
            <a:ext cx="11704320" cy="6436926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3012" y="9117012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434343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Baskerville"/>
          <a:ea typeface="Baskerville"/>
          <a:cs typeface="Baskerville"/>
          <a:sym typeface="Baskerville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1350433" marR="0" indent="-931333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1769533" marR="0" indent="-931333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2188633" marR="0" indent="-931333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2607733" marR="0" indent="-931333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3064933" marR="0" indent="-931333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3522133" marR="0" indent="-931333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3979333" marR="0" indent="-931333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4436533" marR="0" indent="-931333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Baskerville"/>
          <a:ea typeface="Baskerville"/>
          <a:cs typeface="Baskerville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gkse-G7Uvzg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ECISION TREE LEARNING"/>
          <p:cNvSpPr txBox="1"/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</p:spPr>
        <p:txBody>
          <a:bodyPr/>
          <a:lstStyle>
            <a:lvl1pPr>
              <a:defRPr spc="580">
                <a:solidFill>
                  <a:srgbClr val="EBEBEB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r>
              <a:t>DECISION TREE LEARNING</a:t>
            </a:r>
          </a:p>
        </p:txBody>
      </p:sp>
      <p:sp>
        <p:nvSpPr>
          <p:cNvPr id="59" name="By Team : Thursday"/>
          <p:cNvSpPr txBox="1"/>
          <p:nvPr/>
        </p:nvSpPr>
        <p:spPr>
          <a:xfrm>
            <a:off x="8151254" y="6456362"/>
            <a:ext cx="401590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/>
            <a:r>
              <a:t>By Team : Thursday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What is Classifica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What is Classification?</a:t>
            </a:r>
          </a:p>
        </p:txBody>
      </p:sp>
      <p:sp>
        <p:nvSpPr>
          <p:cNvPr id="62" name="It is the process of dividing the dataset into different categories or group by adding labels."/>
          <p:cNvSpPr txBox="1"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It is the process of dividing the dataset into different categories or group by adding labels.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USE</a:t>
            </a:r>
          </a:p>
        </p:txBody>
      </p:sp>
      <p:sp>
        <p:nvSpPr>
          <p:cNvPr id="65" name="Emails…"/>
          <p:cNvSpPr txBox="1"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Emails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Fraud Transactions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Classifying the objects (like Fruits)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Types</a:t>
            </a:r>
          </a:p>
        </p:txBody>
      </p:sp>
      <p:sp>
        <p:nvSpPr>
          <p:cNvPr id="68" name="Decision Tree…"/>
          <p:cNvSpPr txBox="1"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Decision Tree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Random Forest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Naïve Bayes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ecision Tree"/>
          <p:cNvSpPr txBox="1"/>
          <p:nvPr>
            <p:ph type="title"/>
          </p:nvPr>
        </p:nvSpPr>
        <p:spPr>
          <a:xfrm>
            <a:off x="736600" y="520700"/>
            <a:ext cx="11176000" cy="923925"/>
          </a:xfrm>
          <a:prstGeom prst="rect">
            <a:avLst/>
          </a:prstGeom>
        </p:spPr>
        <p:txBody>
          <a:bodyPr/>
          <a:lstStyle>
            <a:lvl1pPr defTabSz="571500">
              <a:defRPr sz="5600"/>
            </a:lvl1pPr>
          </a:lstStyle>
          <a:p>
            <a:pPr/>
            <a:r>
              <a:t>Decision Tree</a:t>
            </a:r>
          </a:p>
        </p:txBody>
      </p:sp>
      <p:sp>
        <p:nvSpPr>
          <p:cNvPr id="71" name="It is nothing it just a Graphical Representation of all the possible solutions to a decision.Decisions are based on some conditions."/>
          <p:cNvSpPr txBox="1"/>
          <p:nvPr>
            <p:ph type="body" sz="half" idx="1"/>
          </p:nvPr>
        </p:nvSpPr>
        <p:spPr>
          <a:xfrm>
            <a:off x="635000" y="552450"/>
            <a:ext cx="11176000" cy="3676650"/>
          </a:xfrm>
          <a:prstGeom prst="rect">
            <a:avLst/>
          </a:prstGeom>
        </p:spPr>
        <p:txBody>
          <a:bodyPr/>
          <a:lstStyle/>
          <a:p>
            <a:pPr/>
            <a:r>
              <a:t>It is nothing it just a Graphical Representation of all the possible solutions to a decision.Decisions are based on some conditions.</a:t>
            </a:r>
          </a:p>
        </p:txBody>
      </p:sp>
      <p:grpSp>
        <p:nvGrpSpPr>
          <p:cNvPr id="74" name="Group"/>
          <p:cNvGrpSpPr/>
          <p:nvPr/>
        </p:nvGrpSpPr>
        <p:grpSpPr>
          <a:xfrm>
            <a:off x="2932112" y="3257549"/>
            <a:ext cx="8005763" cy="6376989"/>
            <a:chOff x="0" y="0"/>
            <a:chExt cx="8005762" cy="6376987"/>
          </a:xfrm>
        </p:grpSpPr>
        <p:pic>
          <p:nvPicPr>
            <p:cNvPr id="72" name="IMG_2174-filtered.jpeg" descr="IMG_2174-filtered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061" t="3958" r="5061" b="42601"/>
            <a:stretch>
              <a:fillRect/>
            </a:stretch>
          </p:blipFill>
          <p:spPr>
            <a:xfrm>
              <a:off x="101586" y="101600"/>
              <a:ext cx="7802590" cy="6186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8005763" cy="63769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al time example can be explained as while we call to any service provider and the system will  ask set of questions using a decision tree to get you to the right person."/>
          <p:cNvSpPr txBox="1"/>
          <p:nvPr>
            <p:ph type="body" sz="quarter" idx="1"/>
          </p:nvPr>
        </p:nvSpPr>
        <p:spPr>
          <a:xfrm>
            <a:off x="2171700" y="6705600"/>
            <a:ext cx="8437563" cy="20272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Real time example can be explained as while we call to any service provider and the system will  ask set of questions using a decision tree to get you to the right person.</a:t>
            </a:r>
          </a:p>
        </p:txBody>
      </p:sp>
      <p:grpSp>
        <p:nvGrpSpPr>
          <p:cNvPr id="79" name="Group"/>
          <p:cNvGrpSpPr/>
          <p:nvPr/>
        </p:nvGrpSpPr>
        <p:grpSpPr>
          <a:xfrm>
            <a:off x="1409700" y="1854200"/>
            <a:ext cx="9963150" cy="4329113"/>
            <a:chOff x="0" y="0"/>
            <a:chExt cx="9963150" cy="4329112"/>
          </a:xfrm>
        </p:grpSpPr>
        <p:pic>
          <p:nvPicPr>
            <p:cNvPr id="77" name="1*_cZLHi_Zs-IhrfHSCm6EYA.jpeg" descr="1*_cZLHi_Zs-IhrfHSCm6EYA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599" y="101608"/>
              <a:ext cx="9759952" cy="41385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963150" cy="4329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n order to build a tree we will use a Decision Tree Algorithm called CAR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4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 order to build a tree we will use a Decision Tree Algorithm called CART.</a:t>
            </a:r>
          </a:p>
          <a:p>
            <a:pPr marL="0" indent="0">
              <a:buSzTx/>
              <a:buNone/>
              <a:defRPr sz="34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CART Algorithm, stands for Classification and Regression Tree Algorithm.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Video: https://youtu.be/gkse-G7Uvzg"/>
          <p:cNvSpPr txBox="1"/>
          <p:nvPr>
            <p:ph type="title"/>
          </p:nvPr>
        </p:nvSpPr>
        <p:spPr>
          <a:xfrm>
            <a:off x="1066800" y="3251200"/>
            <a:ext cx="11176000" cy="1778000"/>
          </a:xfrm>
          <a:prstGeom prst="rect">
            <a:avLst/>
          </a:prstGeom>
        </p:spPr>
        <p:txBody>
          <a:bodyPr/>
          <a:lstStyle/>
          <a:p>
            <a:pPr/>
            <a:r>
              <a:t>Video: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https://youtu.be/gkse-G7Uvzg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HANK YOU."/>
          <p:cNvSpPr txBox="1"/>
          <p:nvPr/>
        </p:nvSpPr>
        <p:spPr>
          <a:xfrm>
            <a:off x="5003427" y="4654550"/>
            <a:ext cx="2996358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72675A"/>
                </a:solidFill>
              </a:defRPr>
            </a:lvl1pPr>
          </a:lstStyle>
          <a:p>
            <a:pPr/>
            <a:r>
              <a:t>THANK YOU.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184472"/>
      </a:dk1>
      <a:lt1>
        <a:srgbClr val="72665A"/>
      </a:lt1>
      <a:dk2>
        <a:srgbClr val="A7A7A7"/>
      </a:dk2>
      <a:lt2>
        <a:srgbClr val="535353"/>
      </a:lt2>
      <a:accent1>
        <a:srgbClr val="95ABBF"/>
      </a:accent1>
      <a:accent2>
        <a:srgbClr val="8FAC7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hoto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9999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9999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675A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9999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8447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8447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5ABBF"/>
      </a:accent1>
      <a:accent2>
        <a:srgbClr val="8FAC7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hoto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9999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9999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675A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9999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8447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8447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