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E17A3-1EDB-4E85-98FF-322A5B0AC7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0887CF-3644-4625-90DD-E5A384DB10E5}">
      <dgm:prSet/>
      <dgm:spPr/>
      <dgm:t>
        <a:bodyPr/>
        <a:lstStyle/>
        <a:p>
          <a:r>
            <a:rPr lang="en-US" b="1" i="0" baseline="0"/>
            <a:t>Huge Image Sizes</a:t>
          </a:r>
          <a:r>
            <a:rPr lang="en-US" b="0" i="0" baseline="0"/>
            <a:t> (due to unnecessary layers or dependencies)</a:t>
          </a:r>
          <a:endParaRPr lang="en-US"/>
        </a:p>
      </dgm:t>
    </dgm:pt>
    <dgm:pt modelId="{54580C26-78A5-4388-A247-1CD172AC095D}" type="parTrans" cxnId="{7089B873-554F-4B4D-BC36-D15F3A1C2B20}">
      <dgm:prSet/>
      <dgm:spPr/>
      <dgm:t>
        <a:bodyPr/>
        <a:lstStyle/>
        <a:p>
          <a:endParaRPr lang="en-US"/>
        </a:p>
      </dgm:t>
    </dgm:pt>
    <dgm:pt modelId="{69C23B38-4F94-40A3-B50A-FC20794A7005}" type="sibTrans" cxnId="{7089B873-554F-4B4D-BC36-D15F3A1C2B20}">
      <dgm:prSet/>
      <dgm:spPr/>
      <dgm:t>
        <a:bodyPr/>
        <a:lstStyle/>
        <a:p>
          <a:endParaRPr lang="en-US"/>
        </a:p>
      </dgm:t>
    </dgm:pt>
    <dgm:pt modelId="{456A8EEE-2B8E-4E56-A9DE-15035283BBAB}">
      <dgm:prSet/>
      <dgm:spPr/>
      <dgm:t>
        <a:bodyPr/>
        <a:lstStyle/>
        <a:p>
          <a:r>
            <a:rPr lang="en-US" b="1" i="0" baseline="0"/>
            <a:t>Slow Builds &amp; Caching Issues</a:t>
          </a:r>
          <a:r>
            <a:rPr lang="en-US" b="0" i="0" baseline="0"/>
            <a:t> (improper layering)</a:t>
          </a:r>
          <a:endParaRPr lang="en-US"/>
        </a:p>
      </dgm:t>
    </dgm:pt>
    <dgm:pt modelId="{2CF8D88B-BB71-45AC-89B2-F2E1D6708A98}" type="parTrans" cxnId="{13A554DF-8C4C-4518-8B53-BE51FBB45E72}">
      <dgm:prSet/>
      <dgm:spPr/>
      <dgm:t>
        <a:bodyPr/>
        <a:lstStyle/>
        <a:p>
          <a:endParaRPr lang="en-US"/>
        </a:p>
      </dgm:t>
    </dgm:pt>
    <dgm:pt modelId="{2D71A32E-48AB-40CD-BD53-D4321680D69D}" type="sibTrans" cxnId="{13A554DF-8C4C-4518-8B53-BE51FBB45E72}">
      <dgm:prSet/>
      <dgm:spPr/>
      <dgm:t>
        <a:bodyPr/>
        <a:lstStyle/>
        <a:p>
          <a:endParaRPr lang="en-US"/>
        </a:p>
      </dgm:t>
    </dgm:pt>
    <dgm:pt modelId="{311B6431-042B-42CE-A492-858FEBFA242B}">
      <dgm:prSet/>
      <dgm:spPr/>
      <dgm:t>
        <a:bodyPr/>
        <a:lstStyle/>
        <a:p>
          <a:r>
            <a:rPr lang="en-US" b="1" i="0" baseline="0" dirty="0"/>
            <a:t>Security Vulnerabilities</a:t>
          </a:r>
          <a:r>
            <a:rPr lang="en-US" b="0" i="0" baseline="0" dirty="0"/>
            <a:t> (outdated base images, unnecessary packages)</a:t>
          </a:r>
          <a:endParaRPr lang="en-US" dirty="0"/>
        </a:p>
      </dgm:t>
    </dgm:pt>
    <dgm:pt modelId="{88ABE2D7-2DB1-49E1-8CBD-61FBE0A30DE7}" type="parTrans" cxnId="{7A9363A1-4D0B-45F2-873A-39987BB35C28}">
      <dgm:prSet/>
      <dgm:spPr/>
      <dgm:t>
        <a:bodyPr/>
        <a:lstStyle/>
        <a:p>
          <a:endParaRPr lang="en-US"/>
        </a:p>
      </dgm:t>
    </dgm:pt>
    <dgm:pt modelId="{A091E18F-5E94-49CD-84BF-916AD5C8882D}" type="sibTrans" cxnId="{7A9363A1-4D0B-45F2-873A-39987BB35C28}">
      <dgm:prSet/>
      <dgm:spPr/>
      <dgm:t>
        <a:bodyPr/>
        <a:lstStyle/>
        <a:p>
          <a:endParaRPr lang="en-US"/>
        </a:p>
      </dgm:t>
    </dgm:pt>
    <dgm:pt modelId="{AF08B8D0-5609-40A2-904F-87B5CEC75F16}" type="pres">
      <dgm:prSet presAssocID="{3F0E17A3-1EDB-4E85-98FF-322A5B0AC783}" presName="root" presStyleCnt="0">
        <dgm:presLayoutVars>
          <dgm:dir/>
          <dgm:resizeHandles val="exact"/>
        </dgm:presLayoutVars>
      </dgm:prSet>
      <dgm:spPr/>
    </dgm:pt>
    <dgm:pt modelId="{0693961D-4221-43FC-A8DB-0B4F149289A0}" type="pres">
      <dgm:prSet presAssocID="{480887CF-3644-4625-90DD-E5A384DB10E5}" presName="compNode" presStyleCnt="0"/>
      <dgm:spPr/>
    </dgm:pt>
    <dgm:pt modelId="{F2D3562F-4758-429E-9C36-D95277E2E648}" type="pres">
      <dgm:prSet presAssocID="{480887CF-3644-4625-90DD-E5A384DB10E5}" presName="bgRect" presStyleLbl="bgShp" presStyleIdx="0" presStyleCnt="3"/>
      <dgm:spPr/>
    </dgm:pt>
    <dgm:pt modelId="{1B38DEE0-5D63-402E-961A-B4FD99A0B20E}" type="pres">
      <dgm:prSet presAssocID="{480887CF-3644-4625-90DD-E5A384DB10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9A8A80A5-B015-454B-9A20-6FD0C3AE4194}" type="pres">
      <dgm:prSet presAssocID="{480887CF-3644-4625-90DD-E5A384DB10E5}" presName="spaceRect" presStyleCnt="0"/>
      <dgm:spPr/>
    </dgm:pt>
    <dgm:pt modelId="{718F1D4E-E07D-4877-9285-7505BDE50995}" type="pres">
      <dgm:prSet presAssocID="{480887CF-3644-4625-90DD-E5A384DB10E5}" presName="parTx" presStyleLbl="revTx" presStyleIdx="0" presStyleCnt="3">
        <dgm:presLayoutVars>
          <dgm:chMax val="0"/>
          <dgm:chPref val="0"/>
        </dgm:presLayoutVars>
      </dgm:prSet>
      <dgm:spPr/>
    </dgm:pt>
    <dgm:pt modelId="{29E61A7B-34A3-44E8-B41A-5404B9E950DE}" type="pres">
      <dgm:prSet presAssocID="{69C23B38-4F94-40A3-B50A-FC20794A7005}" presName="sibTrans" presStyleCnt="0"/>
      <dgm:spPr/>
    </dgm:pt>
    <dgm:pt modelId="{3FE7D8B4-1B92-4313-A445-75575B6FE259}" type="pres">
      <dgm:prSet presAssocID="{456A8EEE-2B8E-4E56-A9DE-15035283BBAB}" presName="compNode" presStyleCnt="0"/>
      <dgm:spPr/>
    </dgm:pt>
    <dgm:pt modelId="{AC012D64-1027-424A-B09C-7A4C05D3E372}" type="pres">
      <dgm:prSet presAssocID="{456A8EEE-2B8E-4E56-A9DE-15035283BBAB}" presName="bgRect" presStyleLbl="bgShp" presStyleIdx="1" presStyleCnt="3"/>
      <dgm:spPr/>
    </dgm:pt>
    <dgm:pt modelId="{EF570DDD-4B86-42B7-963B-F5F58BD00D24}" type="pres">
      <dgm:prSet presAssocID="{456A8EEE-2B8E-4E56-A9DE-15035283BB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1A92452B-3111-4231-A851-8ACC1DDFF234}" type="pres">
      <dgm:prSet presAssocID="{456A8EEE-2B8E-4E56-A9DE-15035283BBAB}" presName="spaceRect" presStyleCnt="0"/>
      <dgm:spPr/>
    </dgm:pt>
    <dgm:pt modelId="{DB0DA68C-8B1C-406D-A37B-A761C5C92B67}" type="pres">
      <dgm:prSet presAssocID="{456A8EEE-2B8E-4E56-A9DE-15035283BBAB}" presName="parTx" presStyleLbl="revTx" presStyleIdx="1" presStyleCnt="3">
        <dgm:presLayoutVars>
          <dgm:chMax val="0"/>
          <dgm:chPref val="0"/>
        </dgm:presLayoutVars>
      </dgm:prSet>
      <dgm:spPr/>
    </dgm:pt>
    <dgm:pt modelId="{90BD487A-D68F-4191-88D4-B63387BB0AFF}" type="pres">
      <dgm:prSet presAssocID="{2D71A32E-48AB-40CD-BD53-D4321680D69D}" presName="sibTrans" presStyleCnt="0"/>
      <dgm:spPr/>
    </dgm:pt>
    <dgm:pt modelId="{E3987E81-DD88-43AF-88A5-6B6B73888575}" type="pres">
      <dgm:prSet presAssocID="{311B6431-042B-42CE-A492-858FEBFA242B}" presName="compNode" presStyleCnt="0"/>
      <dgm:spPr/>
    </dgm:pt>
    <dgm:pt modelId="{9C1806C7-8F65-4C97-BD96-E8A0275FAADD}" type="pres">
      <dgm:prSet presAssocID="{311B6431-042B-42CE-A492-858FEBFA242B}" presName="bgRect" presStyleLbl="bgShp" presStyleIdx="2" presStyleCnt="3"/>
      <dgm:spPr/>
    </dgm:pt>
    <dgm:pt modelId="{5EB70BC5-8AFC-4A81-91C3-80ECA6826721}" type="pres">
      <dgm:prSet presAssocID="{311B6431-042B-42CE-A492-858FEBFA24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E0E3EF8-6DAA-427B-B30C-A390B77B2F7D}" type="pres">
      <dgm:prSet presAssocID="{311B6431-042B-42CE-A492-858FEBFA242B}" presName="spaceRect" presStyleCnt="0"/>
      <dgm:spPr/>
    </dgm:pt>
    <dgm:pt modelId="{7EF0D885-ADAF-4061-A31A-985D179E5570}" type="pres">
      <dgm:prSet presAssocID="{311B6431-042B-42CE-A492-858FEBFA24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EBB313-FB6C-4007-B997-23C716D03ADA}" type="presOf" srcId="{456A8EEE-2B8E-4E56-A9DE-15035283BBAB}" destId="{DB0DA68C-8B1C-406D-A37B-A761C5C92B67}" srcOrd="0" destOrd="0" presId="urn:microsoft.com/office/officeart/2018/2/layout/IconVerticalSolidList"/>
    <dgm:cxn modelId="{72E77A3A-09CC-482B-BB93-AB8F9D25D5DA}" type="presOf" srcId="{311B6431-042B-42CE-A492-858FEBFA242B}" destId="{7EF0D885-ADAF-4061-A31A-985D179E5570}" srcOrd="0" destOrd="0" presId="urn:microsoft.com/office/officeart/2018/2/layout/IconVerticalSolidList"/>
    <dgm:cxn modelId="{7089B873-554F-4B4D-BC36-D15F3A1C2B20}" srcId="{3F0E17A3-1EDB-4E85-98FF-322A5B0AC783}" destId="{480887CF-3644-4625-90DD-E5A384DB10E5}" srcOrd="0" destOrd="0" parTransId="{54580C26-78A5-4388-A247-1CD172AC095D}" sibTransId="{69C23B38-4F94-40A3-B50A-FC20794A7005}"/>
    <dgm:cxn modelId="{C55D2D8F-BE90-49C7-8A66-EAEA62687C3D}" type="presOf" srcId="{480887CF-3644-4625-90DD-E5A384DB10E5}" destId="{718F1D4E-E07D-4877-9285-7505BDE50995}" srcOrd="0" destOrd="0" presId="urn:microsoft.com/office/officeart/2018/2/layout/IconVerticalSolidList"/>
    <dgm:cxn modelId="{7A9363A1-4D0B-45F2-873A-39987BB35C28}" srcId="{3F0E17A3-1EDB-4E85-98FF-322A5B0AC783}" destId="{311B6431-042B-42CE-A492-858FEBFA242B}" srcOrd="2" destOrd="0" parTransId="{88ABE2D7-2DB1-49E1-8CBD-61FBE0A30DE7}" sibTransId="{A091E18F-5E94-49CD-84BF-916AD5C8882D}"/>
    <dgm:cxn modelId="{1819A8D8-E61F-46F7-85B5-7055AF7A43B3}" type="presOf" srcId="{3F0E17A3-1EDB-4E85-98FF-322A5B0AC783}" destId="{AF08B8D0-5609-40A2-904F-87B5CEC75F16}" srcOrd="0" destOrd="0" presId="urn:microsoft.com/office/officeart/2018/2/layout/IconVerticalSolidList"/>
    <dgm:cxn modelId="{13A554DF-8C4C-4518-8B53-BE51FBB45E72}" srcId="{3F0E17A3-1EDB-4E85-98FF-322A5B0AC783}" destId="{456A8EEE-2B8E-4E56-A9DE-15035283BBAB}" srcOrd="1" destOrd="0" parTransId="{2CF8D88B-BB71-45AC-89B2-F2E1D6708A98}" sibTransId="{2D71A32E-48AB-40CD-BD53-D4321680D69D}"/>
    <dgm:cxn modelId="{A09AC36E-F30B-456B-A303-905A4F24A5D8}" type="presParOf" srcId="{AF08B8D0-5609-40A2-904F-87B5CEC75F16}" destId="{0693961D-4221-43FC-A8DB-0B4F149289A0}" srcOrd="0" destOrd="0" presId="urn:microsoft.com/office/officeart/2018/2/layout/IconVerticalSolidList"/>
    <dgm:cxn modelId="{B5B9EE99-D22E-480A-B3EF-9F5E7DF71A80}" type="presParOf" srcId="{0693961D-4221-43FC-A8DB-0B4F149289A0}" destId="{F2D3562F-4758-429E-9C36-D95277E2E648}" srcOrd="0" destOrd="0" presId="urn:microsoft.com/office/officeart/2018/2/layout/IconVerticalSolidList"/>
    <dgm:cxn modelId="{9DE92BA2-FA53-4091-AD3A-C6E4C9354B9B}" type="presParOf" srcId="{0693961D-4221-43FC-A8DB-0B4F149289A0}" destId="{1B38DEE0-5D63-402E-961A-B4FD99A0B20E}" srcOrd="1" destOrd="0" presId="urn:microsoft.com/office/officeart/2018/2/layout/IconVerticalSolidList"/>
    <dgm:cxn modelId="{886E0553-39DB-424E-9982-31FFF5622176}" type="presParOf" srcId="{0693961D-4221-43FC-A8DB-0B4F149289A0}" destId="{9A8A80A5-B015-454B-9A20-6FD0C3AE4194}" srcOrd="2" destOrd="0" presId="urn:microsoft.com/office/officeart/2018/2/layout/IconVerticalSolidList"/>
    <dgm:cxn modelId="{499A5D13-3427-4D54-969D-D5AEDC343F2B}" type="presParOf" srcId="{0693961D-4221-43FC-A8DB-0B4F149289A0}" destId="{718F1D4E-E07D-4877-9285-7505BDE50995}" srcOrd="3" destOrd="0" presId="urn:microsoft.com/office/officeart/2018/2/layout/IconVerticalSolidList"/>
    <dgm:cxn modelId="{9FA9FC1C-56BA-4A8D-AA7A-399EF9FBF1A5}" type="presParOf" srcId="{AF08B8D0-5609-40A2-904F-87B5CEC75F16}" destId="{29E61A7B-34A3-44E8-B41A-5404B9E950DE}" srcOrd="1" destOrd="0" presId="urn:microsoft.com/office/officeart/2018/2/layout/IconVerticalSolidList"/>
    <dgm:cxn modelId="{0EBA714C-B68C-4B01-B0C8-56825B4B0FBB}" type="presParOf" srcId="{AF08B8D0-5609-40A2-904F-87B5CEC75F16}" destId="{3FE7D8B4-1B92-4313-A445-75575B6FE259}" srcOrd="2" destOrd="0" presId="urn:microsoft.com/office/officeart/2018/2/layout/IconVerticalSolidList"/>
    <dgm:cxn modelId="{23E5DDF3-C395-438F-9EF2-315D265F3BC4}" type="presParOf" srcId="{3FE7D8B4-1B92-4313-A445-75575B6FE259}" destId="{AC012D64-1027-424A-B09C-7A4C05D3E372}" srcOrd="0" destOrd="0" presId="urn:microsoft.com/office/officeart/2018/2/layout/IconVerticalSolidList"/>
    <dgm:cxn modelId="{4A7AE206-667A-4BA9-B8A7-D4B8D0B46F3C}" type="presParOf" srcId="{3FE7D8B4-1B92-4313-A445-75575B6FE259}" destId="{EF570DDD-4B86-42B7-963B-F5F58BD00D24}" srcOrd="1" destOrd="0" presId="urn:microsoft.com/office/officeart/2018/2/layout/IconVerticalSolidList"/>
    <dgm:cxn modelId="{4E5D24DD-A2BF-495E-8C43-A1AE08771145}" type="presParOf" srcId="{3FE7D8B4-1B92-4313-A445-75575B6FE259}" destId="{1A92452B-3111-4231-A851-8ACC1DDFF234}" srcOrd="2" destOrd="0" presId="urn:microsoft.com/office/officeart/2018/2/layout/IconVerticalSolidList"/>
    <dgm:cxn modelId="{DDE5580E-6EF2-4F85-AA2F-406700062F0E}" type="presParOf" srcId="{3FE7D8B4-1B92-4313-A445-75575B6FE259}" destId="{DB0DA68C-8B1C-406D-A37B-A761C5C92B67}" srcOrd="3" destOrd="0" presId="urn:microsoft.com/office/officeart/2018/2/layout/IconVerticalSolidList"/>
    <dgm:cxn modelId="{08D35938-BC88-4C7F-A34B-7AB9AE57774D}" type="presParOf" srcId="{AF08B8D0-5609-40A2-904F-87B5CEC75F16}" destId="{90BD487A-D68F-4191-88D4-B63387BB0AFF}" srcOrd="3" destOrd="0" presId="urn:microsoft.com/office/officeart/2018/2/layout/IconVerticalSolidList"/>
    <dgm:cxn modelId="{9D4A5C45-AE84-47BB-83DE-42F6F79C397A}" type="presParOf" srcId="{AF08B8D0-5609-40A2-904F-87B5CEC75F16}" destId="{E3987E81-DD88-43AF-88A5-6B6B73888575}" srcOrd="4" destOrd="0" presId="urn:microsoft.com/office/officeart/2018/2/layout/IconVerticalSolidList"/>
    <dgm:cxn modelId="{F7F99496-3BC2-4BB1-84F2-000F1E661E22}" type="presParOf" srcId="{E3987E81-DD88-43AF-88A5-6B6B73888575}" destId="{9C1806C7-8F65-4C97-BD96-E8A0275FAADD}" srcOrd="0" destOrd="0" presId="urn:microsoft.com/office/officeart/2018/2/layout/IconVerticalSolidList"/>
    <dgm:cxn modelId="{4822EA55-EBE6-45E3-814C-16C9E1B9D052}" type="presParOf" srcId="{E3987E81-DD88-43AF-88A5-6B6B73888575}" destId="{5EB70BC5-8AFC-4A81-91C3-80ECA6826721}" srcOrd="1" destOrd="0" presId="urn:microsoft.com/office/officeart/2018/2/layout/IconVerticalSolidList"/>
    <dgm:cxn modelId="{397C38F1-660C-4121-A18B-14AE865DD75E}" type="presParOf" srcId="{E3987E81-DD88-43AF-88A5-6B6B73888575}" destId="{1E0E3EF8-6DAA-427B-B30C-A390B77B2F7D}" srcOrd="2" destOrd="0" presId="urn:microsoft.com/office/officeart/2018/2/layout/IconVerticalSolidList"/>
    <dgm:cxn modelId="{4BE779FF-3B95-4DC3-8F42-81A63705F9E6}" type="presParOf" srcId="{E3987E81-DD88-43AF-88A5-6B6B73888575}" destId="{7EF0D885-ADAF-4061-A31A-985D179E55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3562F-4758-429E-9C36-D95277E2E648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8DEE0-5D63-402E-961A-B4FD99A0B20E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F1D4E-E07D-4877-9285-7505BDE50995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Huge Image Sizes</a:t>
          </a:r>
          <a:r>
            <a:rPr lang="en-US" sz="2500" b="0" i="0" kern="1200" baseline="0"/>
            <a:t> (due to unnecessary layers or dependencies)</a:t>
          </a:r>
          <a:endParaRPr lang="en-US" sz="2500" kern="1200"/>
        </a:p>
      </dsp:txBody>
      <dsp:txXfrm>
        <a:off x="1686304" y="623"/>
        <a:ext cx="5530111" cy="1460003"/>
      </dsp:txXfrm>
    </dsp:sp>
    <dsp:sp modelId="{AC012D64-1027-424A-B09C-7A4C05D3E372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70DDD-4B86-42B7-963B-F5F58BD00D24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DA68C-8B1C-406D-A37B-A761C5C92B67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Slow Builds &amp; Caching Issues</a:t>
          </a:r>
          <a:r>
            <a:rPr lang="en-US" sz="2500" b="0" i="0" kern="1200" baseline="0"/>
            <a:t> (improper layering)</a:t>
          </a:r>
          <a:endParaRPr lang="en-US" sz="2500" kern="1200"/>
        </a:p>
      </dsp:txBody>
      <dsp:txXfrm>
        <a:off x="1686304" y="1825628"/>
        <a:ext cx="5530111" cy="1460003"/>
      </dsp:txXfrm>
    </dsp:sp>
    <dsp:sp modelId="{9C1806C7-8F65-4C97-BD96-E8A0275FAADD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70BC5-8AFC-4A81-91C3-80ECA6826721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0D885-ADAF-4061-A31A-985D179E5570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Security Vulnerabilities</a:t>
          </a:r>
          <a:r>
            <a:rPr lang="en-US" sz="2500" b="0" i="0" kern="1200" baseline="0" dirty="0"/>
            <a:t> (outdated base images, unnecessary packages)</a:t>
          </a:r>
          <a:endParaRPr lang="en-US" sz="2500" kern="1200" dirty="0"/>
        </a:p>
      </dsp:txBody>
      <dsp:txXfrm>
        <a:off x="1686304" y="3650632"/>
        <a:ext cx="5530111" cy="146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3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3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3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2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5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F8FDE-5763-C9F2-1E4E-B91EA240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E9AA5-9F80-DE31-B0AC-89E9B265A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722" y="1085237"/>
            <a:ext cx="3884568" cy="2308699"/>
          </a:xfrm>
        </p:spPr>
        <p:txBody>
          <a:bodyPr anchor="t">
            <a:normAutofit/>
          </a:bodyPr>
          <a:lstStyle/>
          <a:p>
            <a:r>
              <a:rPr lang="en-IN" sz="4800" dirty="0"/>
              <a:t>Why optimization matters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E99D6-6D5A-B5D8-F477-D0E7FEB6F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22" y="3881123"/>
            <a:ext cx="3813048" cy="1727197"/>
          </a:xfrm>
        </p:spPr>
        <p:txBody>
          <a:bodyPr>
            <a:normAutofit fontScale="62500" lnSpcReduction="20000"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SMALLER IMAGES MEANS: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FASTER DEPLOYMENTs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Lower storage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Quicker builds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Less vulnerabilities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90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8269-B08C-1FB6-1125-1B51BF153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3AB5-87FE-8CA1-DA09-B7F84680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93408"/>
            <a:ext cx="10890929" cy="74233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Docker Multi Stage Demo (With Stages)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B3AF-DF81-CADA-65F5-BF8B1BD7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120877"/>
            <a:ext cx="10890928" cy="50787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4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mkdir</a:t>
            </a:r>
            <a: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cd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vim </a:t>
            </a:r>
            <a:r>
              <a:rPr lang="en-IN" sz="14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main.go</a:t>
            </a:r>
            <a:endParaRPr lang="en-IN" sz="14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package main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import "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fmt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"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func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main() 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  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fmt.Println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("hello, world")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vim </a:t>
            </a: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dockerfile</a:t>
            </a:r>
            <a:endParaRPr lang="en-IN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FROM golang:1.23 AS build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WORKDIR /</a:t>
            </a:r>
            <a:r>
              <a:rPr lang="en-IN" sz="11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src</a:t>
            </a:r>
            <a:endParaRPr lang="en-IN" sz="1100" b="0" dirty="0">
              <a:solidFill>
                <a:schemeClr val="accent2">
                  <a:lumMod val="75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COPY </a:t>
            </a:r>
            <a:r>
              <a:rPr lang="en-IN" sz="11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main.go</a:t>
            </a: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RUN go build -o /bin/hello ./</a:t>
            </a:r>
            <a:r>
              <a:rPr lang="en-IN" sz="11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main.go</a:t>
            </a:r>
            <a:endParaRPr lang="en-IN" sz="1100" b="0" dirty="0">
              <a:solidFill>
                <a:schemeClr val="accent2">
                  <a:lumMod val="75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FROM scratch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COPY --from=build /bin/hello /bin/hello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CMD ["/bin/hello"]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3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build –t go:v2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3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image 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3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run –d --name go-v1 go:v1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3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run -d --name go-v2 go:v2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3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logs go-v1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3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logs go-v2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4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dirty="0">
              <a:solidFill>
                <a:srgbClr val="CCCCCC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61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04784-21C2-F3AB-23AD-B2DCF92A2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708C-A953-DE97-4ED4-DD1B43EB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14880"/>
            <a:ext cx="10890928" cy="398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6. Always scan images for security vulnerabilities and keep them updated. This will secure your images.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Use tools like Tattler, Tenable,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Trivy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etc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88077F-1520-FC21-AAF5-FDE355C7B008}"/>
              </a:ext>
            </a:extLst>
          </p:cNvPr>
          <p:cNvSpPr txBox="1">
            <a:spLocks/>
          </p:cNvSpPr>
          <p:nvPr/>
        </p:nvSpPr>
        <p:spPr>
          <a:xfrm>
            <a:off x="640079" y="1160208"/>
            <a:ext cx="10890929" cy="843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Best Practices to Optimize Docker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09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7C66-6126-05A5-CD31-739FEE9E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Common Problems with Docker Images</a:t>
            </a:r>
            <a:endParaRPr lang="en-IN" sz="3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0193D3E-84EB-C7F0-94A1-A4D6DA50A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327921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10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44735-817A-1CC7-1468-43F5EDFD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76" y="232183"/>
            <a:ext cx="8672052" cy="71578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00B050"/>
                </a:solidFill>
              </a:rPr>
              <a:t>Best Practices to Optimize Docker Images</a:t>
            </a:r>
            <a:endParaRPr lang="en-IN" sz="3400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832F8-246F-A7D3-A96C-98DAD5CE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90" r="21504" b="-2"/>
          <a:stretch/>
        </p:blipFill>
        <p:spPr>
          <a:xfrm>
            <a:off x="20" y="1081550"/>
            <a:ext cx="4416532" cy="51863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9718F73-8C14-1ECF-2756-3DFDAE91C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0191" y="1368057"/>
            <a:ext cx="6848169" cy="41218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1. Use a Lightweight Base Image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Instead of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ubuntu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, use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alpine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Example: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dockerfile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FROM alpine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Why? Alpine is 10x smaller than Ubuntu.</a:t>
            </a:r>
          </a:p>
        </p:txBody>
      </p:sp>
    </p:spTree>
    <p:extLst>
      <p:ext uri="{BB962C8B-B14F-4D97-AF65-F5344CB8AC3E}">
        <p14:creationId xmlns:p14="http://schemas.microsoft.com/office/powerpoint/2010/main" val="86194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89C10-A76B-92BD-E880-58249491E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A827C-4F79-8D08-1F02-7B4A7F56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accent6"/>
                </a:solidFill>
              </a:rPr>
              <a:t>Best Practices to Optimize Docker Images</a:t>
            </a:r>
            <a:endParaRPr lang="en-IN" sz="3400" dirty="0">
              <a:solidFill>
                <a:schemeClr val="accent6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1E4E3-7B8E-005F-76D4-709AA6C5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68" y="2773921"/>
            <a:ext cx="10383451" cy="166135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BA62FC5-D53E-AC0F-141B-7B05CC735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7677" y="960120"/>
            <a:ext cx="5533332" cy="11046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Reduce the Number of Layers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Combine commands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&amp;&amp;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to keep it clean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EC3B-80CA-A327-F39D-1A6763F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843279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Best Practices to Optimize Docker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45F-60F1-7FC1-A2F8-324CA812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14880"/>
            <a:ext cx="10890928" cy="398475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3. </a:t>
            </a:r>
            <a:r>
              <a:rPr lang="en-US" dirty="0">
                <a:solidFill>
                  <a:srgbClr val="00B050"/>
                </a:solidFill>
              </a:rPr>
              <a:t>Use .</a:t>
            </a:r>
            <a:r>
              <a:rPr lang="en-US" dirty="0" err="1">
                <a:solidFill>
                  <a:srgbClr val="00B050"/>
                </a:solidFill>
              </a:rPr>
              <a:t>dockerignore</a:t>
            </a:r>
            <a:r>
              <a:rPr lang="en-US" dirty="0">
                <a:solidFill>
                  <a:srgbClr val="00B050"/>
                </a:solidFill>
              </a:rPr>
              <a:t> to Exclude Unnecessary Files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Example .</a:t>
            </a:r>
            <a:r>
              <a:rPr lang="en-IN" sz="2400" b="1" dirty="0" err="1">
                <a:solidFill>
                  <a:schemeClr val="accent4">
                    <a:lumMod val="50000"/>
                  </a:schemeClr>
                </a:solidFill>
              </a:rPr>
              <a:t>dockerignore</a:t>
            </a: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Why?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Prevents bloated images with unnecessary files.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9E254-D075-B33B-AF29-72E1F834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2" y="3891116"/>
            <a:ext cx="4569769" cy="190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1D7EC-2967-1B49-3FE2-BF1F9432F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C3E6-F824-DF79-F78E-855B392A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843279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Best Practices to Optimize Docker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0689-AE7D-4865-EF0D-C37C70890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14880"/>
            <a:ext cx="10890928" cy="398475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4. </a:t>
            </a:r>
            <a:r>
              <a:rPr lang="en-US" dirty="0">
                <a:solidFill>
                  <a:srgbClr val="00B050"/>
                </a:solidFill>
              </a:rPr>
              <a:t>Optimize Layers &amp; Caching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Place COPY and RUN commands in the right order to leverage caching</a:t>
            </a: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Why? Changes in the source code won’t force unnecessary dependency reinstalls.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CDCF1-0971-551B-6D0D-E3CB9083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05" y="4283455"/>
            <a:ext cx="4211516" cy="1615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1A7A14-67FD-CCB9-AB59-6FF681F7F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4" y="4283455"/>
            <a:ext cx="4368516" cy="17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C182D-E795-0FFB-D85E-BCB25364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2631-0846-04B8-EF9B-D69F52D2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843279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Best Practices to Optimize Docker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D2BB-DA76-D5AF-B07B-E175A25E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14880"/>
            <a:ext cx="10890928" cy="398475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5. </a:t>
            </a:r>
            <a:r>
              <a:rPr lang="en-IN" sz="2400" b="1" dirty="0">
                <a:solidFill>
                  <a:srgbClr val="0070C0"/>
                </a:solidFill>
              </a:rPr>
              <a:t>Use Multi-Stage Builds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Why? With multi-stage builds, Docker allows you to: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Use a separate stage to build the application.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Copy only the necessary files into a clean, final image.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Keep the final image small and efficient.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3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FDD00-E485-9A38-D769-34472F717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2FEB-38BD-E2BD-A5C9-34DD56A1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224117"/>
            <a:ext cx="10890929" cy="771831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6"/>
                </a:solidFill>
              </a:rPr>
              <a:t>Docker Multi-Stage Build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C7A17-6D1F-0EFA-3679-FC17F572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20" y="1995948"/>
            <a:ext cx="8124360" cy="42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1D93-C1EF-E9FD-3107-686ED983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93408"/>
            <a:ext cx="10890929" cy="74233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Docker Multi Stage Demo (Without Stages)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0771-D954-8BE7-480A-04C6E054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120877"/>
            <a:ext cx="10890928" cy="50787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mkdir</a:t>
            </a: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cd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vim </a:t>
            </a: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main.go</a:t>
            </a:r>
            <a:endParaRPr lang="en-IN" sz="16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package main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import "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fmt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"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func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main() 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  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fmt.Println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("hello, world")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vim </a:t>
            </a: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dockerfile</a:t>
            </a:r>
            <a:endParaRPr lang="en-IN" sz="16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FROM golang:1.23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WORKDIR /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src</a:t>
            </a:r>
            <a:endParaRPr lang="en-IN" sz="1200" b="0" dirty="0">
              <a:solidFill>
                <a:schemeClr val="accent2">
                  <a:lumMod val="75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COPY 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main.go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RUN go build -o /bin/hello ./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main.go</a:t>
            </a:r>
            <a:endParaRPr lang="en-IN" sz="1200" b="0" dirty="0">
              <a:solidFill>
                <a:schemeClr val="accent2">
                  <a:lumMod val="75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CMD ["/bin/hello"]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build –t go:v1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image ls</a:t>
            </a:r>
          </a:p>
          <a:p>
            <a:pPr marL="0" indent="0">
              <a:lnSpc>
                <a:spcPts val="1425"/>
              </a:lnSpc>
              <a:buNone/>
            </a:pPr>
            <a:endParaRPr lang="en-IN" dirty="0">
              <a:solidFill>
                <a:srgbClr val="CCCCCC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40107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468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Comic Sans MS</vt:lpstr>
      <vt:lpstr>Grandview Display</vt:lpstr>
      <vt:lpstr>DashVTI</vt:lpstr>
      <vt:lpstr>Why optimization matters</vt:lpstr>
      <vt:lpstr>Common Problems with Docker Images</vt:lpstr>
      <vt:lpstr>Best Practices to Optimize Docker Images</vt:lpstr>
      <vt:lpstr>Best Practices to Optimize Docker Images</vt:lpstr>
      <vt:lpstr>Best Practices to Optimize Docker Images</vt:lpstr>
      <vt:lpstr>Best Practices to Optimize Docker Images</vt:lpstr>
      <vt:lpstr>Best Practices to Optimize Docker Images</vt:lpstr>
      <vt:lpstr>Docker Multi-Stage Build</vt:lpstr>
      <vt:lpstr>Docker Multi Stage Demo (Without Stages)</vt:lpstr>
      <vt:lpstr>Docker Multi Stage Demo (With Stages)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Bhavuk Mudgal</dc:creator>
  <cp:lastModifiedBy>Bhavuk Mudgal</cp:lastModifiedBy>
  <cp:revision>36</cp:revision>
  <dcterms:created xsi:type="dcterms:W3CDTF">2025-03-22T03:25:46Z</dcterms:created>
  <dcterms:modified xsi:type="dcterms:W3CDTF">2025-03-22T16:03:41Z</dcterms:modified>
</cp:coreProperties>
</file>