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4" r:id="rId5"/>
    <p:sldId id="262" r:id="rId6"/>
    <p:sldId id="263" r:id="rId7"/>
    <p:sldId id="265"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1156" y="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3/8/2025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3/8/2025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3/8/2025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3/8/2025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3/8/2025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3/8/2025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3/8/2025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3/8/2025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3/8/2025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3/8/2025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3/8/2025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3/8/2025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docs.docker.com/engine/storage/"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docker.com/engine/network/"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1"/>
            <a:ext cx="7772400" cy="838200"/>
          </a:xfrm>
        </p:spPr>
        <p:txBody>
          <a:bodyPr>
            <a:normAutofit fontScale="90000"/>
          </a:bodyPr>
          <a:lstStyle/>
          <a:p>
            <a:pPr algn="ctr"/>
            <a:r>
              <a:rPr lang="en-US" sz="6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mic Sans MS" pitchFamily="66" charset="0"/>
              </a:rPr>
              <a:t>Contents</a:t>
            </a:r>
            <a:endParaRPr lang="en-US" sz="6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mic Sans MS" pitchFamily="66" charset="0"/>
            </a:endParaRPr>
          </a:p>
        </p:txBody>
      </p:sp>
      <p:sp>
        <p:nvSpPr>
          <p:cNvPr id="6" name="TextBox 5"/>
          <p:cNvSpPr txBox="1"/>
          <p:nvPr/>
        </p:nvSpPr>
        <p:spPr>
          <a:xfrm>
            <a:off x="609600" y="1295400"/>
            <a:ext cx="7848600" cy="1384995"/>
          </a:xfrm>
          <a:prstGeom prst="rect">
            <a:avLst/>
          </a:prstGeom>
          <a:noFill/>
        </p:spPr>
        <p:txBody>
          <a:bodyPr wrap="square" rtlCol="0">
            <a:spAutoFit/>
          </a:bodyPr>
          <a:lstStyle/>
          <a:p>
            <a:pPr>
              <a:buFont typeface="Arial" pitchFamily="34" charset="0"/>
              <a:buChar char="•"/>
            </a:pPr>
            <a:r>
              <a:rPr lang="en-US" sz="2800" b="1" dirty="0" smtClean="0">
                <a:solidFill>
                  <a:srgbClr val="7030A0"/>
                </a:solidFill>
              </a:rPr>
              <a:t> </a:t>
            </a:r>
            <a:r>
              <a:rPr lang="en-US" sz="2800" b="1" dirty="0" err="1" smtClean="0">
                <a:solidFill>
                  <a:srgbClr val="7030A0"/>
                </a:solidFill>
              </a:rPr>
              <a:t>Docker</a:t>
            </a:r>
            <a:r>
              <a:rPr lang="en-US" sz="2800" b="1" dirty="0" smtClean="0">
                <a:solidFill>
                  <a:srgbClr val="7030A0"/>
                </a:solidFill>
              </a:rPr>
              <a:t> Storage</a:t>
            </a:r>
          </a:p>
          <a:p>
            <a:pPr>
              <a:buFont typeface="Arial" pitchFamily="34" charset="0"/>
              <a:buChar char="•"/>
            </a:pPr>
            <a:r>
              <a:rPr lang="en-US" sz="2800" b="1" dirty="0" smtClean="0">
                <a:solidFill>
                  <a:srgbClr val="7030A0"/>
                </a:solidFill>
              </a:rPr>
              <a:t> </a:t>
            </a:r>
            <a:r>
              <a:rPr lang="en-US" sz="2800" b="1" dirty="0" err="1" smtClean="0">
                <a:solidFill>
                  <a:srgbClr val="7030A0"/>
                </a:solidFill>
              </a:rPr>
              <a:t>Docker</a:t>
            </a:r>
            <a:r>
              <a:rPr lang="en-US" sz="2800" b="1" dirty="0" smtClean="0">
                <a:solidFill>
                  <a:srgbClr val="7030A0"/>
                </a:solidFill>
              </a:rPr>
              <a:t> Networks</a:t>
            </a:r>
          </a:p>
          <a:p>
            <a:endParaRPr lang="en-US" sz="2800" b="1" dirty="0" smtClean="0">
              <a:solidFill>
                <a:srgbClr val="7030A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533399"/>
          </a:xfrm>
        </p:spPr>
        <p:txBody>
          <a:bodyPr>
            <a:normAutofit/>
          </a:bodyPr>
          <a:lstStyle/>
          <a:p>
            <a:pPr algn="ctr"/>
            <a:r>
              <a:rPr lang="en-US" sz="280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mic Sans MS" pitchFamily="66" charset="0"/>
              </a:rPr>
              <a:t>Docker</a:t>
            </a:r>
            <a:r>
              <a:rPr lang="en-US" sz="28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mic Sans MS" pitchFamily="66" charset="0"/>
              </a:rPr>
              <a:t> Storage Basics</a:t>
            </a:r>
            <a:endParaRPr lang="en-US" sz="28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mic Sans MS" pitchFamily="66" charset="0"/>
            </a:endParaRPr>
          </a:p>
        </p:txBody>
      </p:sp>
      <p:pic>
        <p:nvPicPr>
          <p:cNvPr id="6" name="Picture 5" descr="DockerStorage.png"/>
          <p:cNvPicPr>
            <a:picLocks noChangeAspect="1"/>
          </p:cNvPicPr>
          <p:nvPr/>
        </p:nvPicPr>
        <p:blipFill>
          <a:blip r:embed="rId2"/>
          <a:stretch>
            <a:fillRect/>
          </a:stretch>
        </p:blipFill>
        <p:spPr>
          <a:xfrm>
            <a:off x="457200" y="914400"/>
            <a:ext cx="7543800" cy="442928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533399"/>
          </a:xfrm>
        </p:spPr>
        <p:txBody>
          <a:bodyPr>
            <a:normAutofit/>
          </a:bodyPr>
          <a:lstStyle/>
          <a:p>
            <a:pPr algn="ctr"/>
            <a:r>
              <a:rPr lang="en-US" sz="280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mic Sans MS" pitchFamily="66" charset="0"/>
              </a:rPr>
              <a:t>Docker</a:t>
            </a:r>
            <a:r>
              <a:rPr lang="en-US" sz="28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mic Sans MS" pitchFamily="66" charset="0"/>
              </a:rPr>
              <a:t> Storage Theory</a:t>
            </a:r>
            <a:endParaRPr lang="en-US" sz="28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mic Sans MS" pitchFamily="66" charset="0"/>
            </a:endParaRPr>
          </a:p>
        </p:txBody>
      </p:sp>
      <p:sp>
        <p:nvSpPr>
          <p:cNvPr id="4" name="TextBox 3"/>
          <p:cNvSpPr txBox="1"/>
          <p:nvPr/>
        </p:nvSpPr>
        <p:spPr>
          <a:xfrm>
            <a:off x="609600" y="838200"/>
            <a:ext cx="8229600" cy="4401205"/>
          </a:xfrm>
          <a:prstGeom prst="rect">
            <a:avLst/>
          </a:prstGeom>
          <a:noFill/>
        </p:spPr>
        <p:txBody>
          <a:bodyPr wrap="square" rtlCol="0">
            <a:spAutoFit/>
          </a:bodyPr>
          <a:lstStyle/>
          <a:p>
            <a:r>
              <a:rPr lang="en-US" sz="1400" dirty="0" smtClean="0">
                <a:solidFill>
                  <a:srgbClr val="7030A0"/>
                </a:solidFill>
              </a:rPr>
              <a:t>By default all files created inside a container are stored on a writable container layer that sits on top of the read-only, immutable image layers.</a:t>
            </a:r>
          </a:p>
          <a:p>
            <a:r>
              <a:rPr lang="en-US" sz="1400" dirty="0" smtClean="0">
                <a:solidFill>
                  <a:srgbClr val="7030A0"/>
                </a:solidFill>
              </a:rPr>
              <a:t>Data written to the container layer doesn't persist when the container is destroyed. This means that it can be difficult to get the data out of the container if another process needs it.</a:t>
            </a:r>
          </a:p>
          <a:p>
            <a:r>
              <a:rPr lang="en-US" sz="1400" dirty="0" smtClean="0">
                <a:solidFill>
                  <a:srgbClr val="7030A0"/>
                </a:solidFill>
              </a:rPr>
              <a:t>The writable layer is unique per container.</a:t>
            </a:r>
          </a:p>
          <a:p>
            <a:r>
              <a:rPr lang="en-US" sz="1400" dirty="0" err="1" smtClean="0">
                <a:solidFill>
                  <a:srgbClr val="7030A0"/>
                </a:solidFill>
              </a:rPr>
              <a:t>Docker</a:t>
            </a:r>
            <a:r>
              <a:rPr lang="en-US" sz="1400" dirty="0" smtClean="0">
                <a:solidFill>
                  <a:srgbClr val="7030A0"/>
                </a:solidFill>
              </a:rPr>
              <a:t> supports the following types of storage mounts for storing data outside of the writable layer of the container</a:t>
            </a:r>
            <a:r>
              <a:rPr lang="en-US" sz="1400" dirty="0" smtClean="0">
                <a:solidFill>
                  <a:srgbClr val="7030A0"/>
                </a:solidFill>
              </a:rPr>
              <a:t>:</a:t>
            </a:r>
          </a:p>
          <a:p>
            <a:endParaRPr lang="en-US" sz="1400" dirty="0" smtClean="0">
              <a:solidFill>
                <a:srgbClr val="7030A0"/>
              </a:solidFill>
            </a:endParaRPr>
          </a:p>
          <a:p>
            <a:r>
              <a:rPr lang="en-US" sz="1400" b="1" dirty="0" smtClean="0"/>
              <a:t>Commands:</a:t>
            </a:r>
          </a:p>
          <a:p>
            <a:r>
              <a:rPr lang="en-US" sz="1400" dirty="0" err="1" smtClean="0">
                <a:solidFill>
                  <a:srgbClr val="7030A0"/>
                </a:solidFill>
              </a:rPr>
              <a:t>docker</a:t>
            </a:r>
            <a:r>
              <a:rPr lang="en-US" sz="1400" dirty="0" smtClean="0">
                <a:solidFill>
                  <a:srgbClr val="7030A0"/>
                </a:solidFill>
              </a:rPr>
              <a:t> volume </a:t>
            </a:r>
            <a:r>
              <a:rPr lang="en-US" sz="1400" dirty="0" err="1" smtClean="0">
                <a:solidFill>
                  <a:srgbClr val="7030A0"/>
                </a:solidFill>
              </a:rPr>
              <a:t>ls</a:t>
            </a:r>
            <a:endParaRPr lang="en-US" sz="1400" dirty="0" smtClean="0">
              <a:solidFill>
                <a:srgbClr val="7030A0"/>
              </a:solidFill>
            </a:endParaRPr>
          </a:p>
          <a:p>
            <a:r>
              <a:rPr lang="en-US" sz="1400" dirty="0" err="1" smtClean="0">
                <a:solidFill>
                  <a:srgbClr val="7030A0"/>
                </a:solidFill>
              </a:rPr>
              <a:t>docker</a:t>
            </a:r>
            <a:r>
              <a:rPr lang="en-US" sz="1400" dirty="0" smtClean="0">
                <a:solidFill>
                  <a:srgbClr val="7030A0"/>
                </a:solidFill>
              </a:rPr>
              <a:t> volume create volume1</a:t>
            </a:r>
          </a:p>
          <a:p>
            <a:r>
              <a:rPr lang="en-US" sz="1400" dirty="0" err="1" smtClean="0">
                <a:solidFill>
                  <a:srgbClr val="7030A0"/>
                </a:solidFill>
              </a:rPr>
              <a:t>docker</a:t>
            </a:r>
            <a:r>
              <a:rPr lang="en-US" sz="1400" dirty="0" smtClean="0">
                <a:solidFill>
                  <a:srgbClr val="7030A0"/>
                </a:solidFill>
              </a:rPr>
              <a:t> inspect volume1</a:t>
            </a:r>
            <a:endParaRPr lang="en-US" sz="1400" dirty="0" smtClean="0">
              <a:solidFill>
                <a:srgbClr val="7030A0"/>
              </a:solidFill>
            </a:endParaRPr>
          </a:p>
          <a:p>
            <a:endParaRPr lang="en-US" sz="1400" dirty="0" smtClean="0"/>
          </a:p>
          <a:p>
            <a:r>
              <a:rPr lang="en-US" sz="1400" dirty="0" smtClean="0">
                <a:hlinkClick r:id="rId2"/>
              </a:rPr>
              <a:t>https://docs.docker.com/engine/storage/</a:t>
            </a:r>
            <a:endParaRPr lang="en-US" sz="1400" dirty="0" smtClean="0"/>
          </a:p>
          <a:p>
            <a:endParaRPr lang="en-US" sz="1400" dirty="0" smtClean="0"/>
          </a:p>
          <a:p>
            <a:r>
              <a:rPr lang="en-US" sz="1400" u="sng" dirty="0" smtClean="0">
                <a:hlinkClick r:id="rId2"/>
              </a:rPr>
              <a:t>Volume mounts</a:t>
            </a:r>
            <a:endParaRPr lang="en-US" sz="1400" dirty="0" smtClean="0"/>
          </a:p>
          <a:p>
            <a:r>
              <a:rPr lang="en-US" sz="1400" u="sng" dirty="0" smtClean="0">
                <a:hlinkClick r:id="rId2"/>
              </a:rPr>
              <a:t>Bind mounts</a:t>
            </a:r>
            <a:endParaRPr lang="en-US" sz="1400" dirty="0" smtClean="0"/>
          </a:p>
          <a:p>
            <a:r>
              <a:rPr lang="en-US" sz="1400" u="sng" dirty="0" err="1" smtClean="0">
                <a:hlinkClick r:id="rId2"/>
              </a:rPr>
              <a:t>tmpfs</a:t>
            </a:r>
            <a:r>
              <a:rPr lang="en-US" sz="1400" u="sng" dirty="0" smtClean="0">
                <a:hlinkClick r:id="rId2"/>
              </a:rPr>
              <a:t> mounts</a:t>
            </a:r>
            <a:endParaRPr lang="en-US" sz="1400" dirty="0" smtClean="0"/>
          </a:p>
          <a:p>
            <a:r>
              <a:rPr lang="en-US" sz="1400" u="sng" dirty="0" smtClean="0">
                <a:hlinkClick r:id="rId2"/>
              </a:rPr>
              <a:t>Named pipes</a:t>
            </a:r>
            <a:endParaRPr lang="en-US" sz="1400" u="sng" dirty="0" smtClean="0"/>
          </a:p>
          <a:p>
            <a:endParaRPr lang="en-US" sz="1400" u="sng"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838199"/>
          </a:xfrm>
        </p:spPr>
        <p:txBody>
          <a:bodyPr>
            <a:noAutofit/>
          </a:bodyPr>
          <a:lstStyle/>
          <a:p>
            <a:pPr algn="ctr"/>
            <a:r>
              <a:rPr lang="en-US" sz="1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mic Sans MS" pitchFamily="66" charset="0"/>
              </a:rPr>
              <a:t>4 Types of Storage </a:t>
            </a:r>
            <a:r>
              <a:rPr lang="en-US" sz="1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mic Sans MS" pitchFamily="66" charset="0"/>
              </a:rPr>
              <a:t>Mounts </a:t>
            </a:r>
            <a:r>
              <a:rPr lang="en-US" sz="1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mic Sans MS" pitchFamily="66" charset="0"/>
              </a:rPr>
              <a:t>(Please </a:t>
            </a:r>
            <a:r>
              <a:rPr lang="en-US" sz="1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mic Sans MS" pitchFamily="66" charset="0"/>
              </a:rPr>
              <a:t>allow all mentioned ports on your AWS EC2/Azure VM/GCP Compute Engine from your laptop/</a:t>
            </a:r>
            <a:r>
              <a:rPr lang="en-US" sz="160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mic Sans MS" pitchFamily="66" charset="0"/>
              </a:rPr>
              <a:t>vm</a:t>
            </a:r>
            <a:r>
              <a:rPr lang="en-US" sz="1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mic Sans MS" pitchFamily="66" charset="0"/>
              </a:rPr>
              <a:t>)</a:t>
            </a:r>
            <a:br>
              <a:rPr lang="en-US" sz="1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mic Sans MS" pitchFamily="66" charset="0"/>
              </a:rPr>
            </a:br>
            <a:r>
              <a:rPr lang="en-US" sz="1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mic Sans MS" pitchFamily="66" charset="0"/>
              </a:rPr>
              <a:t>or Allow: 0.0.0.0/0 on the Inbound Interface</a:t>
            </a:r>
            <a:r>
              <a:rPr lang="en-US" sz="1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mic Sans MS" pitchFamily="66" charset="0"/>
              </a:rPr>
              <a:t>)</a:t>
            </a:r>
            <a:endParaRPr lang="en-US" sz="1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mic Sans MS" pitchFamily="66" charset="0"/>
            </a:endParaRPr>
          </a:p>
        </p:txBody>
      </p:sp>
      <p:sp>
        <p:nvSpPr>
          <p:cNvPr id="4" name="TextBox 3"/>
          <p:cNvSpPr txBox="1"/>
          <p:nvPr/>
        </p:nvSpPr>
        <p:spPr>
          <a:xfrm>
            <a:off x="609600" y="1066800"/>
            <a:ext cx="8229600" cy="4185761"/>
          </a:xfrm>
          <a:prstGeom prst="rect">
            <a:avLst/>
          </a:prstGeom>
          <a:noFill/>
        </p:spPr>
        <p:txBody>
          <a:bodyPr wrap="square" rtlCol="0">
            <a:spAutoFit/>
          </a:bodyPr>
          <a:lstStyle/>
          <a:p>
            <a:pPr>
              <a:buFont typeface="Arial" pitchFamily="34" charset="0"/>
              <a:buChar char="•"/>
            </a:pPr>
            <a:r>
              <a:rPr lang="en-US" sz="1400" b="1" dirty="0" smtClean="0">
                <a:solidFill>
                  <a:srgbClr val="7030A0"/>
                </a:solidFill>
              </a:rPr>
              <a:t> Volume Mounts: </a:t>
            </a:r>
            <a:r>
              <a:rPr lang="en-US" sz="1400" b="1" dirty="0" err="1" smtClean="0">
                <a:solidFill>
                  <a:srgbClr val="7030A0"/>
                </a:solidFill>
              </a:rPr>
              <a:t>Docker</a:t>
            </a:r>
            <a:r>
              <a:rPr lang="en-US" sz="1400" b="1" dirty="0" smtClean="0">
                <a:solidFill>
                  <a:srgbClr val="7030A0"/>
                </a:solidFill>
              </a:rPr>
              <a:t> creates the directory with volume name under /</a:t>
            </a:r>
            <a:r>
              <a:rPr lang="en-US" sz="1400" b="1" dirty="0" err="1" smtClean="0">
                <a:solidFill>
                  <a:srgbClr val="7030A0"/>
                </a:solidFill>
              </a:rPr>
              <a:t>var</a:t>
            </a:r>
            <a:r>
              <a:rPr lang="en-US" sz="1400" b="1" dirty="0" smtClean="0">
                <a:solidFill>
                  <a:srgbClr val="7030A0"/>
                </a:solidFill>
              </a:rPr>
              <a:t>/lib/</a:t>
            </a:r>
            <a:r>
              <a:rPr lang="en-US" sz="1400" b="1" dirty="0" err="1" smtClean="0">
                <a:solidFill>
                  <a:srgbClr val="7030A0"/>
                </a:solidFill>
              </a:rPr>
              <a:t>docker</a:t>
            </a:r>
            <a:r>
              <a:rPr lang="en-US" sz="1400" b="1" dirty="0" smtClean="0">
                <a:solidFill>
                  <a:srgbClr val="7030A0"/>
                </a:solidFill>
              </a:rPr>
              <a:t>/volumes on the host</a:t>
            </a:r>
            <a:endParaRPr lang="en-US" sz="1400" b="1" dirty="0" smtClean="0">
              <a:solidFill>
                <a:srgbClr val="7030A0"/>
              </a:solidFill>
            </a:endParaRPr>
          </a:p>
          <a:p>
            <a:r>
              <a:rPr lang="en-US" sz="1400" dirty="0" err="1" smtClean="0">
                <a:solidFill>
                  <a:schemeClr val="accent1">
                    <a:lumMod val="75000"/>
                  </a:schemeClr>
                </a:solidFill>
                <a:latin typeface="Roboto Flex"/>
              </a:rPr>
              <a:t>docker</a:t>
            </a:r>
            <a:r>
              <a:rPr lang="en-US" sz="1400" dirty="0" smtClean="0">
                <a:solidFill>
                  <a:schemeClr val="accent1">
                    <a:lumMod val="75000"/>
                  </a:schemeClr>
                </a:solidFill>
                <a:latin typeface="Roboto Flex"/>
              </a:rPr>
              <a:t> run --volume &lt;host-path&gt;:&lt;container-path</a:t>
            </a:r>
            <a:r>
              <a:rPr lang="en-US" sz="1400" dirty="0" smtClean="0">
                <a:solidFill>
                  <a:schemeClr val="accent1">
                    <a:lumMod val="75000"/>
                  </a:schemeClr>
                </a:solidFill>
                <a:latin typeface="Roboto Flex"/>
              </a:rPr>
              <a:t>&gt;</a:t>
            </a:r>
          </a:p>
          <a:p>
            <a:r>
              <a:rPr lang="en-US" sz="1400" b="1" dirty="0" smtClean="0">
                <a:latin typeface="Roboto Flex"/>
              </a:rPr>
              <a:t>Example</a:t>
            </a:r>
            <a:r>
              <a:rPr lang="en-US" sz="1400" dirty="0" smtClean="0">
                <a:solidFill>
                  <a:schemeClr val="accent1">
                    <a:lumMod val="75000"/>
                  </a:schemeClr>
                </a:solidFill>
                <a:latin typeface="Roboto Flex"/>
              </a:rPr>
              <a:t>: </a:t>
            </a:r>
            <a:r>
              <a:rPr lang="en-US" sz="1400" dirty="0" err="1" smtClean="0">
                <a:solidFill>
                  <a:schemeClr val="accent1">
                    <a:lumMod val="75000"/>
                  </a:schemeClr>
                </a:solidFill>
                <a:latin typeface="Roboto Flex"/>
              </a:rPr>
              <a:t>docker</a:t>
            </a:r>
            <a:r>
              <a:rPr lang="en-US" sz="1400" dirty="0" smtClean="0">
                <a:solidFill>
                  <a:schemeClr val="accent1">
                    <a:lumMod val="75000"/>
                  </a:schemeClr>
                </a:solidFill>
                <a:latin typeface="Roboto Flex"/>
              </a:rPr>
              <a:t> run -d --name </a:t>
            </a:r>
            <a:r>
              <a:rPr lang="en-US" sz="1400" dirty="0" err="1" smtClean="0">
                <a:solidFill>
                  <a:schemeClr val="accent1">
                    <a:lumMod val="75000"/>
                  </a:schemeClr>
                </a:solidFill>
                <a:latin typeface="Roboto Flex"/>
              </a:rPr>
              <a:t>volcontainer</a:t>
            </a:r>
            <a:r>
              <a:rPr lang="en-US" sz="1400" dirty="0" smtClean="0">
                <a:solidFill>
                  <a:schemeClr val="accent1">
                    <a:lumMod val="75000"/>
                  </a:schemeClr>
                </a:solidFill>
                <a:latin typeface="Roboto Flex"/>
              </a:rPr>
              <a:t> –p 8082:80  </a:t>
            </a:r>
            <a:r>
              <a:rPr lang="en-US" sz="1400" dirty="0" smtClean="0">
                <a:solidFill>
                  <a:schemeClr val="accent1">
                    <a:lumMod val="75000"/>
                  </a:schemeClr>
                </a:solidFill>
                <a:latin typeface="Roboto Flex"/>
              </a:rPr>
              <a:t>-v </a:t>
            </a:r>
            <a:r>
              <a:rPr lang="en-US" sz="1400" dirty="0" smtClean="0">
                <a:solidFill>
                  <a:schemeClr val="accent1">
                    <a:lumMod val="75000"/>
                  </a:schemeClr>
                </a:solidFill>
                <a:latin typeface="Roboto Flex"/>
              </a:rPr>
              <a:t>myvolume1:/</a:t>
            </a:r>
            <a:r>
              <a:rPr lang="en-US" sz="1400" dirty="0" err="1" smtClean="0">
                <a:solidFill>
                  <a:schemeClr val="accent1">
                    <a:lumMod val="75000"/>
                  </a:schemeClr>
                </a:solidFill>
                <a:latin typeface="Roboto Flex"/>
              </a:rPr>
              <a:t>var</a:t>
            </a:r>
            <a:r>
              <a:rPr lang="en-US" sz="1400" dirty="0" smtClean="0">
                <a:solidFill>
                  <a:schemeClr val="accent1">
                    <a:lumMod val="75000"/>
                  </a:schemeClr>
                </a:solidFill>
                <a:latin typeface="Roboto Flex"/>
              </a:rPr>
              <a:t>/www/html </a:t>
            </a:r>
            <a:r>
              <a:rPr lang="en-US" sz="1400" dirty="0" smtClean="0">
                <a:solidFill>
                  <a:schemeClr val="accent1">
                    <a:lumMod val="75000"/>
                  </a:schemeClr>
                </a:solidFill>
                <a:latin typeface="Roboto Flex"/>
              </a:rPr>
              <a:t>apache2tech</a:t>
            </a:r>
            <a:endParaRPr lang="en-US" sz="1400" dirty="0" smtClean="0">
              <a:solidFill>
                <a:schemeClr val="accent1">
                  <a:lumMod val="75000"/>
                </a:schemeClr>
              </a:solidFill>
              <a:latin typeface="Roboto Flex"/>
            </a:endParaRPr>
          </a:p>
          <a:p>
            <a:endParaRPr lang="en-US" sz="1400" dirty="0" smtClean="0">
              <a:solidFill>
                <a:srgbClr val="000000"/>
              </a:solidFill>
              <a:latin typeface="Roboto Flex"/>
            </a:endParaRPr>
          </a:p>
          <a:p>
            <a:pPr>
              <a:buFont typeface="Arial" pitchFamily="34" charset="0"/>
              <a:buChar char="•"/>
            </a:pPr>
            <a:r>
              <a:rPr lang="en-US" sz="1400" b="1" dirty="0" smtClean="0">
                <a:solidFill>
                  <a:srgbClr val="7030A0"/>
                </a:solidFill>
              </a:rPr>
              <a:t> Bind Mounts: </a:t>
            </a:r>
            <a:r>
              <a:rPr lang="en-US" sz="1400" b="1" dirty="0" smtClean="0">
                <a:solidFill>
                  <a:srgbClr val="7030A0"/>
                </a:solidFill>
              </a:rPr>
              <a:t> Directory should be present on the host already. Only data within the mounted directory on the host will be available for the container within it.</a:t>
            </a:r>
            <a:endParaRPr lang="en-US" sz="1400" b="1" dirty="0" smtClean="0">
              <a:solidFill>
                <a:srgbClr val="7030A0"/>
              </a:solidFill>
            </a:endParaRPr>
          </a:p>
          <a:p>
            <a:r>
              <a:rPr lang="en-US" sz="1400" dirty="0" err="1" smtClean="0">
                <a:solidFill>
                  <a:schemeClr val="accent1">
                    <a:lumMod val="75000"/>
                  </a:schemeClr>
                </a:solidFill>
                <a:latin typeface="Roboto Flex"/>
              </a:rPr>
              <a:t>docker</a:t>
            </a:r>
            <a:r>
              <a:rPr lang="en-US" sz="1400" dirty="0" smtClean="0">
                <a:solidFill>
                  <a:schemeClr val="accent1">
                    <a:lumMod val="75000"/>
                  </a:schemeClr>
                </a:solidFill>
                <a:latin typeface="Roboto Flex"/>
              </a:rPr>
              <a:t> run --mount type=</a:t>
            </a:r>
            <a:r>
              <a:rPr lang="en-US" sz="1400" dirty="0" err="1" smtClean="0">
                <a:solidFill>
                  <a:schemeClr val="accent1">
                    <a:lumMod val="75000"/>
                  </a:schemeClr>
                </a:solidFill>
                <a:latin typeface="Roboto Flex"/>
              </a:rPr>
              <a:t>bind,src</a:t>
            </a:r>
            <a:r>
              <a:rPr lang="en-US" sz="1400" dirty="0" smtClean="0">
                <a:solidFill>
                  <a:schemeClr val="accent1">
                    <a:lumMod val="75000"/>
                  </a:schemeClr>
                </a:solidFill>
                <a:latin typeface="Roboto Flex"/>
              </a:rPr>
              <a:t>=&lt;host-path&gt;,</a:t>
            </a:r>
            <a:r>
              <a:rPr lang="en-US" sz="1400" dirty="0" err="1" smtClean="0">
                <a:solidFill>
                  <a:schemeClr val="accent1">
                    <a:lumMod val="75000"/>
                  </a:schemeClr>
                </a:solidFill>
                <a:latin typeface="Roboto Flex"/>
              </a:rPr>
              <a:t>dst</a:t>
            </a:r>
            <a:r>
              <a:rPr lang="en-US" sz="1400" dirty="0" smtClean="0">
                <a:solidFill>
                  <a:schemeClr val="accent1">
                    <a:lumMod val="75000"/>
                  </a:schemeClr>
                </a:solidFill>
                <a:latin typeface="Roboto Flex"/>
              </a:rPr>
              <a:t>=&lt;container-path</a:t>
            </a:r>
            <a:r>
              <a:rPr lang="en-US" sz="1400" dirty="0" smtClean="0">
                <a:solidFill>
                  <a:schemeClr val="accent1">
                    <a:lumMod val="75000"/>
                  </a:schemeClr>
                </a:solidFill>
                <a:latin typeface="Roboto Flex"/>
              </a:rPr>
              <a:t>&gt;</a:t>
            </a:r>
          </a:p>
          <a:p>
            <a:r>
              <a:rPr lang="en-US" sz="1400" b="1" dirty="0" smtClean="0">
                <a:latin typeface="Roboto Flex"/>
              </a:rPr>
              <a:t>Example</a:t>
            </a:r>
            <a:r>
              <a:rPr lang="en-US" sz="1400" dirty="0" smtClean="0">
                <a:solidFill>
                  <a:schemeClr val="accent1">
                    <a:lumMod val="75000"/>
                  </a:schemeClr>
                </a:solidFill>
                <a:latin typeface="Roboto Flex"/>
              </a:rPr>
              <a:t>: </a:t>
            </a:r>
            <a:r>
              <a:rPr lang="en-US" sz="1100" dirty="0" err="1" smtClean="0">
                <a:solidFill>
                  <a:schemeClr val="accent1">
                    <a:lumMod val="75000"/>
                  </a:schemeClr>
                </a:solidFill>
                <a:latin typeface="Roboto Flex"/>
              </a:rPr>
              <a:t>docker</a:t>
            </a:r>
            <a:r>
              <a:rPr lang="en-US" sz="1100" dirty="0" smtClean="0">
                <a:solidFill>
                  <a:schemeClr val="accent1">
                    <a:lumMod val="75000"/>
                  </a:schemeClr>
                </a:solidFill>
                <a:latin typeface="Roboto Flex"/>
              </a:rPr>
              <a:t> run -d --name </a:t>
            </a:r>
            <a:r>
              <a:rPr lang="en-US" sz="1100" dirty="0" err="1" smtClean="0">
                <a:solidFill>
                  <a:schemeClr val="accent1">
                    <a:lumMod val="75000"/>
                  </a:schemeClr>
                </a:solidFill>
                <a:latin typeface="Roboto Flex"/>
              </a:rPr>
              <a:t>bindcontainer</a:t>
            </a:r>
            <a:r>
              <a:rPr lang="en-US" sz="1100" dirty="0" smtClean="0">
                <a:solidFill>
                  <a:schemeClr val="accent1">
                    <a:lumMod val="75000"/>
                  </a:schemeClr>
                </a:solidFill>
                <a:latin typeface="Roboto Flex"/>
              </a:rPr>
              <a:t> </a:t>
            </a:r>
            <a:r>
              <a:rPr lang="en-US" sz="1100" dirty="0" smtClean="0">
                <a:solidFill>
                  <a:schemeClr val="accent1">
                    <a:lumMod val="75000"/>
                  </a:schemeClr>
                </a:solidFill>
                <a:latin typeface="Roboto Flex"/>
              </a:rPr>
              <a:t>-p 8081:80 -v --mount type=</a:t>
            </a:r>
            <a:r>
              <a:rPr lang="en-US" sz="1100" dirty="0" err="1" smtClean="0">
                <a:solidFill>
                  <a:schemeClr val="accent1">
                    <a:lumMod val="75000"/>
                  </a:schemeClr>
                </a:solidFill>
                <a:latin typeface="Roboto Flex"/>
              </a:rPr>
              <a:t>bind,src</a:t>
            </a:r>
            <a:r>
              <a:rPr lang="en-US" sz="1100" dirty="0" smtClean="0">
                <a:solidFill>
                  <a:schemeClr val="accent1">
                    <a:lumMod val="75000"/>
                  </a:schemeClr>
                </a:solidFill>
                <a:latin typeface="Roboto Flex"/>
              </a:rPr>
              <a:t>=/root/</a:t>
            </a:r>
            <a:r>
              <a:rPr lang="en-US" sz="1100" dirty="0" err="1" smtClean="0">
                <a:solidFill>
                  <a:schemeClr val="accent1">
                    <a:lumMod val="75000"/>
                  </a:schemeClr>
                </a:solidFill>
                <a:latin typeface="Roboto Flex"/>
              </a:rPr>
              <a:t>vol,dst</a:t>
            </a:r>
            <a:r>
              <a:rPr lang="en-US" sz="1100" dirty="0" smtClean="0">
                <a:solidFill>
                  <a:schemeClr val="accent1">
                    <a:lumMod val="75000"/>
                  </a:schemeClr>
                </a:solidFill>
                <a:latin typeface="Roboto Flex"/>
              </a:rPr>
              <a:t>=/</a:t>
            </a:r>
            <a:r>
              <a:rPr lang="en-US" sz="1100" dirty="0" err="1" smtClean="0">
                <a:solidFill>
                  <a:schemeClr val="accent1">
                    <a:lumMod val="75000"/>
                  </a:schemeClr>
                </a:solidFill>
                <a:latin typeface="Roboto Flex"/>
              </a:rPr>
              <a:t>var</a:t>
            </a:r>
            <a:r>
              <a:rPr lang="en-US" sz="1100" dirty="0" smtClean="0">
                <a:solidFill>
                  <a:schemeClr val="accent1">
                    <a:lumMod val="75000"/>
                  </a:schemeClr>
                </a:solidFill>
                <a:latin typeface="Roboto Flex"/>
              </a:rPr>
              <a:t>/www/html apache2tech</a:t>
            </a:r>
            <a:endParaRPr lang="en-US" sz="1100" dirty="0" smtClean="0">
              <a:solidFill>
                <a:schemeClr val="accent1">
                  <a:lumMod val="75000"/>
                </a:schemeClr>
              </a:solidFill>
              <a:latin typeface="Roboto Flex"/>
            </a:endParaRPr>
          </a:p>
          <a:p>
            <a:endParaRPr lang="en-US" sz="1400" dirty="0" smtClean="0">
              <a:solidFill>
                <a:schemeClr val="accent1">
                  <a:lumMod val="75000"/>
                </a:schemeClr>
              </a:solidFill>
              <a:latin typeface="Roboto Flex"/>
            </a:endParaRPr>
          </a:p>
          <a:p>
            <a:pPr>
              <a:buFont typeface="Arial" pitchFamily="34" charset="0"/>
              <a:buChar char="•"/>
            </a:pPr>
            <a:r>
              <a:rPr lang="en-US" sz="1400" b="1" dirty="0" smtClean="0">
                <a:solidFill>
                  <a:srgbClr val="7030A0"/>
                </a:solidFill>
              </a:rPr>
              <a:t> </a:t>
            </a:r>
            <a:r>
              <a:rPr lang="en-US" sz="1400" b="1" dirty="0" err="1" smtClean="0">
                <a:solidFill>
                  <a:srgbClr val="7030A0"/>
                </a:solidFill>
              </a:rPr>
              <a:t>tmpfs</a:t>
            </a:r>
            <a:r>
              <a:rPr lang="en-US" sz="1400" b="1" dirty="0" smtClean="0">
                <a:solidFill>
                  <a:srgbClr val="7030A0"/>
                </a:solidFill>
              </a:rPr>
              <a:t>: </a:t>
            </a:r>
            <a:r>
              <a:rPr lang="en-US" sz="1400" dirty="0" smtClean="0"/>
              <a:t>A </a:t>
            </a:r>
            <a:r>
              <a:rPr lang="en-US" sz="1400" dirty="0" err="1" smtClean="0"/>
              <a:t>tmpfs</a:t>
            </a:r>
            <a:r>
              <a:rPr lang="en-US" sz="1400" dirty="0" smtClean="0"/>
              <a:t> mount is temporary, and only persisted in the host memory. When the container stops, the </a:t>
            </a:r>
            <a:r>
              <a:rPr lang="en-US" sz="1400" dirty="0" err="1" smtClean="0"/>
              <a:t>tmpfs</a:t>
            </a:r>
            <a:r>
              <a:rPr lang="en-US" sz="1400" dirty="0" smtClean="0"/>
              <a:t> mount is removed, and files written there won't be persisted.</a:t>
            </a:r>
          </a:p>
          <a:p>
            <a:r>
              <a:rPr lang="en-US" sz="1400" dirty="0" err="1" smtClean="0">
                <a:solidFill>
                  <a:schemeClr val="accent1">
                    <a:lumMod val="75000"/>
                  </a:schemeClr>
                </a:solidFill>
              </a:rPr>
              <a:t>docker</a:t>
            </a:r>
            <a:r>
              <a:rPr lang="en-US" sz="1400" dirty="0" smtClean="0">
                <a:solidFill>
                  <a:schemeClr val="accent1">
                    <a:lumMod val="75000"/>
                  </a:schemeClr>
                </a:solidFill>
              </a:rPr>
              <a:t> run --mount type=</a:t>
            </a:r>
            <a:r>
              <a:rPr lang="en-US" sz="1400" dirty="0" err="1" smtClean="0">
                <a:solidFill>
                  <a:schemeClr val="accent1">
                    <a:lumMod val="75000"/>
                  </a:schemeClr>
                </a:solidFill>
              </a:rPr>
              <a:t>tmpfs,dst</a:t>
            </a:r>
            <a:r>
              <a:rPr lang="en-US" sz="1400" dirty="0" smtClean="0">
                <a:solidFill>
                  <a:schemeClr val="accent1">
                    <a:lumMod val="75000"/>
                  </a:schemeClr>
                </a:solidFill>
              </a:rPr>
              <a:t>=&lt;mount-path&gt;</a:t>
            </a:r>
          </a:p>
          <a:p>
            <a:r>
              <a:rPr lang="en-US" sz="1400" dirty="0" err="1" smtClean="0">
                <a:solidFill>
                  <a:schemeClr val="accent1">
                    <a:lumMod val="75000"/>
                  </a:schemeClr>
                </a:solidFill>
              </a:rPr>
              <a:t>docker</a:t>
            </a:r>
            <a:r>
              <a:rPr lang="en-US" sz="1400" dirty="0" smtClean="0">
                <a:solidFill>
                  <a:schemeClr val="accent1">
                    <a:lumMod val="75000"/>
                  </a:schemeClr>
                </a:solidFill>
              </a:rPr>
              <a:t> run --</a:t>
            </a:r>
            <a:r>
              <a:rPr lang="en-US" sz="1400" dirty="0" err="1" smtClean="0">
                <a:solidFill>
                  <a:schemeClr val="accent1">
                    <a:lumMod val="75000"/>
                  </a:schemeClr>
                </a:solidFill>
              </a:rPr>
              <a:t>tmpfs</a:t>
            </a:r>
            <a:r>
              <a:rPr lang="en-US" sz="1400" dirty="0" smtClean="0">
                <a:solidFill>
                  <a:schemeClr val="accent1">
                    <a:lumMod val="75000"/>
                  </a:schemeClr>
                </a:solidFill>
              </a:rPr>
              <a:t> &lt;mount-path&gt;</a:t>
            </a:r>
          </a:p>
          <a:p>
            <a:endParaRPr lang="en-US" sz="1400" b="1" dirty="0" smtClean="0">
              <a:solidFill>
                <a:srgbClr val="7030A0"/>
              </a:solidFill>
            </a:endParaRPr>
          </a:p>
          <a:p>
            <a:pPr>
              <a:buFont typeface="Arial" pitchFamily="34" charset="0"/>
              <a:buChar char="•"/>
            </a:pPr>
            <a:r>
              <a:rPr lang="en-US" sz="1400" b="1" dirty="0" smtClean="0">
                <a:solidFill>
                  <a:srgbClr val="7030A0"/>
                </a:solidFill>
              </a:rPr>
              <a:t> Named pipes: </a:t>
            </a:r>
            <a:r>
              <a:rPr lang="en-US" sz="1400" dirty="0" smtClean="0"/>
              <a:t>Can be used for communication between the </a:t>
            </a:r>
            <a:r>
              <a:rPr lang="en-US" sz="1400" dirty="0" err="1" smtClean="0"/>
              <a:t>Docker</a:t>
            </a:r>
            <a:r>
              <a:rPr lang="en-US" sz="1400" dirty="0" smtClean="0"/>
              <a:t> host and a container. Common use case is to run a third-party tool inside of a container and connect to the </a:t>
            </a:r>
            <a:r>
              <a:rPr lang="en-US" sz="1400" dirty="0" err="1" smtClean="0"/>
              <a:t>Docker</a:t>
            </a:r>
            <a:r>
              <a:rPr lang="en-US" sz="1400" dirty="0" smtClean="0"/>
              <a:t> Engine API using a named pipe.</a:t>
            </a:r>
            <a:endParaRPr lang="en-US" sz="1400" b="1" dirty="0" smtClean="0">
              <a:solidFill>
                <a:srgbClr val="7030A0"/>
              </a:solidFill>
            </a:endParaRPr>
          </a:p>
          <a:p>
            <a:endParaRPr lang="en-US" sz="1400" b="1" dirty="0" smtClean="0">
              <a:solidFill>
                <a:srgbClr val="7030A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533399"/>
          </a:xfrm>
        </p:spPr>
        <p:txBody>
          <a:bodyPr>
            <a:normAutofit/>
          </a:bodyPr>
          <a:lstStyle/>
          <a:p>
            <a:pPr algn="ctr"/>
            <a:r>
              <a:rPr lang="en-US" sz="280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mic Sans MS" pitchFamily="66" charset="0"/>
              </a:rPr>
              <a:t>Docker</a:t>
            </a:r>
            <a:r>
              <a:rPr lang="en-US" sz="28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mic Sans MS" pitchFamily="66" charset="0"/>
              </a:rPr>
              <a:t> Networking</a:t>
            </a:r>
            <a:endParaRPr lang="en-US" sz="28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mic Sans MS" pitchFamily="66" charset="0"/>
            </a:endParaRPr>
          </a:p>
        </p:txBody>
      </p:sp>
      <p:sp>
        <p:nvSpPr>
          <p:cNvPr id="4" name="TextBox 3"/>
          <p:cNvSpPr txBox="1"/>
          <p:nvPr/>
        </p:nvSpPr>
        <p:spPr>
          <a:xfrm>
            <a:off x="609600" y="838200"/>
            <a:ext cx="8229600" cy="892552"/>
          </a:xfrm>
          <a:prstGeom prst="rect">
            <a:avLst/>
          </a:prstGeom>
          <a:noFill/>
        </p:spPr>
        <p:txBody>
          <a:bodyPr wrap="square" rtlCol="0">
            <a:spAutoFit/>
          </a:bodyPr>
          <a:lstStyle/>
          <a:p>
            <a:pPr>
              <a:buFont typeface="Arial" pitchFamily="34" charset="0"/>
              <a:buChar char="•"/>
            </a:pPr>
            <a:r>
              <a:rPr lang="en-US" sz="1700" b="1" dirty="0" smtClean="0">
                <a:solidFill>
                  <a:srgbClr val="7030A0"/>
                </a:solidFill>
              </a:rPr>
              <a:t> Ability of containers to communicate with each other and to non-</a:t>
            </a:r>
            <a:r>
              <a:rPr lang="en-US" sz="1700" b="1" dirty="0" err="1" smtClean="0">
                <a:solidFill>
                  <a:srgbClr val="7030A0"/>
                </a:solidFill>
              </a:rPr>
              <a:t>Docker</a:t>
            </a:r>
            <a:r>
              <a:rPr lang="en-US" sz="1700" b="1" dirty="0" smtClean="0">
                <a:solidFill>
                  <a:srgbClr val="7030A0"/>
                </a:solidFill>
              </a:rPr>
              <a:t> workloads.</a:t>
            </a:r>
          </a:p>
          <a:p>
            <a:r>
              <a:rPr lang="en-US" sz="1600" dirty="0" smtClean="0">
                <a:hlinkClick r:id="rId2"/>
              </a:rPr>
              <a:t>https://docs.docker.com/engine/network/</a:t>
            </a:r>
            <a:endParaRPr lang="en-US" sz="1700" b="1" dirty="0" smtClean="0">
              <a:solidFill>
                <a:srgbClr val="7030A0"/>
              </a:solidFill>
            </a:endParaRPr>
          </a:p>
        </p:txBody>
      </p:sp>
      <p:pic>
        <p:nvPicPr>
          <p:cNvPr id="1026" name="Picture 2"/>
          <p:cNvPicPr>
            <a:picLocks noChangeAspect="1" noChangeArrowheads="1"/>
          </p:cNvPicPr>
          <p:nvPr/>
        </p:nvPicPr>
        <p:blipFill>
          <a:blip r:embed="rId3"/>
          <a:srcRect/>
          <a:stretch>
            <a:fillRect/>
          </a:stretch>
        </p:blipFill>
        <p:spPr bwMode="auto">
          <a:xfrm>
            <a:off x="1676400" y="1795272"/>
            <a:ext cx="6457950" cy="32720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533399"/>
          </a:xfrm>
        </p:spPr>
        <p:txBody>
          <a:bodyPr>
            <a:normAutofit/>
          </a:bodyPr>
          <a:lstStyle/>
          <a:p>
            <a:pPr algn="ctr"/>
            <a:r>
              <a:rPr lang="en-US" sz="280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mic Sans MS" pitchFamily="66" charset="0"/>
              </a:rPr>
              <a:t>Docker</a:t>
            </a:r>
            <a:r>
              <a:rPr lang="en-US" sz="28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mic Sans MS" pitchFamily="66" charset="0"/>
              </a:rPr>
              <a:t> Networking Diagram</a:t>
            </a:r>
            <a:endParaRPr lang="en-US" sz="28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mic Sans MS" pitchFamily="66" charset="0"/>
            </a:endParaRPr>
          </a:p>
        </p:txBody>
      </p:sp>
      <p:pic>
        <p:nvPicPr>
          <p:cNvPr id="5" name="Picture 4" descr="DockerNetworking.png"/>
          <p:cNvPicPr>
            <a:picLocks noChangeAspect="1"/>
          </p:cNvPicPr>
          <p:nvPr/>
        </p:nvPicPr>
        <p:blipFill>
          <a:blip r:embed="rId2"/>
          <a:stretch>
            <a:fillRect/>
          </a:stretch>
        </p:blipFill>
        <p:spPr>
          <a:xfrm>
            <a:off x="533400" y="1143000"/>
            <a:ext cx="8128868" cy="33528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7772400" cy="761999"/>
          </a:xfrm>
        </p:spPr>
        <p:txBody>
          <a:bodyPr>
            <a:noAutofit/>
          </a:bodyPr>
          <a:lstStyle/>
          <a:p>
            <a:pPr algn="ctr"/>
            <a:r>
              <a:rPr lang="en-US" sz="160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mic Sans MS" pitchFamily="66" charset="0"/>
              </a:rPr>
              <a:t>Docker</a:t>
            </a:r>
            <a:r>
              <a:rPr lang="en-US" sz="1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mic Sans MS" pitchFamily="66" charset="0"/>
              </a:rPr>
              <a:t> </a:t>
            </a:r>
            <a:r>
              <a:rPr lang="en-US" sz="1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mic Sans MS" pitchFamily="66" charset="0"/>
              </a:rPr>
              <a:t>Networking Commands (Please allow all mentioned ports on your AWS EC2/Azure VM/GCP Compute Engine from your laptop/</a:t>
            </a:r>
            <a:r>
              <a:rPr lang="en-US" sz="160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mic Sans MS" pitchFamily="66" charset="0"/>
              </a:rPr>
              <a:t>vm</a:t>
            </a:r>
            <a:r>
              <a:rPr lang="en-US" sz="1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mic Sans MS" pitchFamily="66" charset="0"/>
              </a:rPr>
              <a:t>)</a:t>
            </a:r>
            <a:br>
              <a:rPr lang="en-US" sz="1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mic Sans MS" pitchFamily="66" charset="0"/>
              </a:rPr>
            </a:br>
            <a:r>
              <a:rPr lang="en-US" sz="1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mic Sans MS" pitchFamily="66" charset="0"/>
              </a:rPr>
              <a:t>or Allow: 0.0.0.0/0 on the Inbound Interface)</a:t>
            </a:r>
            <a:endParaRPr lang="en-US" sz="1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mic Sans MS" pitchFamily="66" charset="0"/>
            </a:endParaRPr>
          </a:p>
        </p:txBody>
      </p:sp>
      <p:sp>
        <p:nvSpPr>
          <p:cNvPr id="4" name="TextBox 3"/>
          <p:cNvSpPr txBox="1"/>
          <p:nvPr/>
        </p:nvSpPr>
        <p:spPr>
          <a:xfrm>
            <a:off x="609600" y="838200"/>
            <a:ext cx="8229600" cy="4185761"/>
          </a:xfrm>
          <a:prstGeom prst="rect">
            <a:avLst/>
          </a:prstGeom>
          <a:noFill/>
        </p:spPr>
        <p:txBody>
          <a:bodyPr wrap="square" rtlCol="0">
            <a:spAutoFit/>
          </a:bodyPr>
          <a:lstStyle/>
          <a:p>
            <a:pPr>
              <a:buFont typeface="Arial" pitchFamily="34" charset="0"/>
              <a:buChar char="•"/>
            </a:pPr>
            <a:r>
              <a:rPr lang="en-US" sz="1400" b="1" dirty="0" smtClean="0">
                <a:solidFill>
                  <a:srgbClr val="7030A0"/>
                </a:solidFill>
              </a:rPr>
              <a:t> </a:t>
            </a:r>
            <a:r>
              <a:rPr lang="en-US" sz="1400" b="1" dirty="0" err="1" smtClean="0">
                <a:solidFill>
                  <a:srgbClr val="7030A0"/>
                </a:solidFill>
              </a:rPr>
              <a:t>ip</a:t>
            </a:r>
            <a:r>
              <a:rPr lang="en-US" sz="1400" b="1" dirty="0" smtClean="0">
                <a:solidFill>
                  <a:srgbClr val="7030A0"/>
                </a:solidFill>
              </a:rPr>
              <a:t> a</a:t>
            </a:r>
          </a:p>
          <a:p>
            <a:pPr>
              <a:buFont typeface="Arial" pitchFamily="34" charset="0"/>
              <a:buChar char="•"/>
            </a:pPr>
            <a:r>
              <a:rPr lang="en-US" sz="1400" b="1" dirty="0" smtClean="0">
                <a:solidFill>
                  <a:srgbClr val="7030A0"/>
                </a:solidFill>
              </a:rPr>
              <a:t> </a:t>
            </a:r>
            <a:r>
              <a:rPr lang="en-US" sz="1400" b="1" dirty="0" err="1" smtClean="0">
                <a:solidFill>
                  <a:srgbClr val="7030A0"/>
                </a:solidFill>
              </a:rPr>
              <a:t>docker</a:t>
            </a:r>
            <a:r>
              <a:rPr lang="en-US" sz="1400" b="1" dirty="0" smtClean="0">
                <a:solidFill>
                  <a:srgbClr val="7030A0"/>
                </a:solidFill>
              </a:rPr>
              <a:t> inspect docker0</a:t>
            </a:r>
          </a:p>
          <a:p>
            <a:pPr>
              <a:buFont typeface="Arial" pitchFamily="34" charset="0"/>
              <a:buChar char="•"/>
            </a:pPr>
            <a:r>
              <a:rPr lang="en-US" sz="1400" b="1" dirty="0" smtClean="0">
                <a:solidFill>
                  <a:srgbClr val="7030A0"/>
                </a:solidFill>
              </a:rPr>
              <a:t> </a:t>
            </a:r>
            <a:r>
              <a:rPr lang="en-US" sz="1400" b="1" dirty="0" err="1" smtClean="0">
                <a:solidFill>
                  <a:srgbClr val="7030A0"/>
                </a:solidFill>
              </a:rPr>
              <a:t>docker</a:t>
            </a:r>
            <a:r>
              <a:rPr lang="en-US" sz="1400" b="1" dirty="0" smtClean="0">
                <a:solidFill>
                  <a:srgbClr val="7030A0"/>
                </a:solidFill>
              </a:rPr>
              <a:t> network </a:t>
            </a:r>
            <a:r>
              <a:rPr lang="en-US" sz="1400" b="1" dirty="0" err="1" smtClean="0">
                <a:solidFill>
                  <a:srgbClr val="7030A0"/>
                </a:solidFill>
              </a:rPr>
              <a:t>ls</a:t>
            </a:r>
            <a:endParaRPr lang="en-US" sz="1400" b="1" dirty="0" smtClean="0">
              <a:solidFill>
                <a:srgbClr val="7030A0"/>
              </a:solidFill>
            </a:endParaRPr>
          </a:p>
          <a:p>
            <a:pPr>
              <a:buFont typeface="Arial" pitchFamily="34" charset="0"/>
              <a:buChar char="•"/>
            </a:pPr>
            <a:r>
              <a:rPr lang="en-US" sz="1400" b="1" dirty="0" smtClean="0">
                <a:solidFill>
                  <a:srgbClr val="7030A0"/>
                </a:solidFill>
              </a:rPr>
              <a:t> </a:t>
            </a:r>
            <a:r>
              <a:rPr lang="en-US" sz="1400" b="1" dirty="0" err="1" smtClean="0">
                <a:solidFill>
                  <a:srgbClr val="7030A0"/>
                </a:solidFill>
              </a:rPr>
              <a:t>docker</a:t>
            </a:r>
            <a:r>
              <a:rPr lang="en-US" sz="1400" b="1" dirty="0" smtClean="0">
                <a:solidFill>
                  <a:srgbClr val="7030A0"/>
                </a:solidFill>
              </a:rPr>
              <a:t> inspect </a:t>
            </a:r>
            <a:r>
              <a:rPr lang="en-US" sz="1400" b="1" dirty="0" smtClean="0">
                <a:solidFill>
                  <a:srgbClr val="7030A0"/>
                </a:solidFill>
              </a:rPr>
              <a:t>&lt;container-id&gt; </a:t>
            </a:r>
            <a:r>
              <a:rPr lang="en-US" sz="1400" b="1" dirty="0" smtClean="0">
                <a:solidFill>
                  <a:srgbClr val="7030A0"/>
                </a:solidFill>
              </a:rPr>
              <a:t>| </a:t>
            </a:r>
            <a:r>
              <a:rPr lang="en-US" sz="1400" b="1" dirty="0" err="1" smtClean="0">
                <a:solidFill>
                  <a:srgbClr val="7030A0"/>
                </a:solidFill>
              </a:rPr>
              <a:t>grep</a:t>
            </a:r>
            <a:r>
              <a:rPr lang="en-US" sz="1400" b="1" dirty="0" smtClean="0">
                <a:solidFill>
                  <a:srgbClr val="7030A0"/>
                </a:solidFill>
              </a:rPr>
              <a:t> </a:t>
            </a:r>
            <a:r>
              <a:rPr lang="en-US" sz="1400" b="1" dirty="0" err="1" smtClean="0">
                <a:solidFill>
                  <a:srgbClr val="7030A0"/>
                </a:solidFill>
              </a:rPr>
              <a:t>NetworkMode</a:t>
            </a:r>
            <a:endParaRPr lang="en-US" sz="1400" b="1" dirty="0" smtClean="0">
              <a:solidFill>
                <a:srgbClr val="7030A0"/>
              </a:solidFill>
            </a:endParaRPr>
          </a:p>
          <a:p>
            <a:pPr>
              <a:buFont typeface="Arial" pitchFamily="34" charset="0"/>
              <a:buChar char="•"/>
            </a:pPr>
            <a:r>
              <a:rPr lang="en-US" sz="1400" b="1" dirty="0" smtClean="0">
                <a:solidFill>
                  <a:srgbClr val="7030A0"/>
                </a:solidFill>
              </a:rPr>
              <a:t> </a:t>
            </a:r>
            <a:r>
              <a:rPr lang="en-US" sz="1400" b="1" dirty="0" err="1" smtClean="0">
                <a:solidFill>
                  <a:srgbClr val="7030A0"/>
                </a:solidFill>
              </a:rPr>
              <a:t>docker</a:t>
            </a:r>
            <a:r>
              <a:rPr lang="en-US" sz="1400" b="1" dirty="0" smtClean="0">
                <a:solidFill>
                  <a:srgbClr val="7030A0"/>
                </a:solidFill>
              </a:rPr>
              <a:t> inspect </a:t>
            </a:r>
            <a:r>
              <a:rPr lang="en-US" sz="1400" b="1" dirty="0" smtClean="0">
                <a:solidFill>
                  <a:srgbClr val="7030A0"/>
                </a:solidFill>
              </a:rPr>
              <a:t>bridge</a:t>
            </a:r>
          </a:p>
          <a:p>
            <a:pPr>
              <a:buFont typeface="Arial" pitchFamily="34" charset="0"/>
              <a:buChar char="•"/>
            </a:pPr>
            <a:r>
              <a:rPr lang="en-US" sz="1400" b="1" dirty="0" smtClean="0">
                <a:solidFill>
                  <a:srgbClr val="7030A0"/>
                </a:solidFill>
              </a:rPr>
              <a:t> </a:t>
            </a:r>
            <a:r>
              <a:rPr lang="en-US" sz="1400" b="1" dirty="0" err="1" smtClean="0">
                <a:solidFill>
                  <a:srgbClr val="7030A0"/>
                </a:solidFill>
              </a:rPr>
              <a:t>docker</a:t>
            </a:r>
            <a:r>
              <a:rPr lang="en-US" sz="1400" b="1" dirty="0" smtClean="0">
                <a:solidFill>
                  <a:srgbClr val="7030A0"/>
                </a:solidFill>
              </a:rPr>
              <a:t> run -d --name </a:t>
            </a:r>
            <a:r>
              <a:rPr lang="en-US" sz="1400" b="1" dirty="0" err="1" smtClean="0">
                <a:solidFill>
                  <a:srgbClr val="7030A0"/>
                </a:solidFill>
              </a:rPr>
              <a:t>bridgecon</a:t>
            </a:r>
            <a:r>
              <a:rPr lang="en-US" sz="1400" b="1" dirty="0" smtClean="0">
                <a:solidFill>
                  <a:srgbClr val="7030A0"/>
                </a:solidFill>
              </a:rPr>
              <a:t> -p </a:t>
            </a:r>
            <a:r>
              <a:rPr lang="en-US" sz="1400" b="1" dirty="0" smtClean="0">
                <a:solidFill>
                  <a:srgbClr val="7030A0"/>
                </a:solidFill>
              </a:rPr>
              <a:t>8091:80 apache2tech</a:t>
            </a:r>
          </a:p>
          <a:p>
            <a:pPr>
              <a:buFont typeface="Arial" pitchFamily="34" charset="0"/>
              <a:buChar char="•"/>
            </a:pPr>
            <a:r>
              <a:rPr lang="en-US" sz="1400" b="1" dirty="0" smtClean="0">
                <a:solidFill>
                  <a:srgbClr val="7030A0"/>
                </a:solidFill>
              </a:rPr>
              <a:t> </a:t>
            </a:r>
            <a:r>
              <a:rPr lang="en-US" sz="1400" b="1" dirty="0" err="1" smtClean="0">
                <a:solidFill>
                  <a:srgbClr val="7030A0"/>
                </a:solidFill>
              </a:rPr>
              <a:t>docker</a:t>
            </a:r>
            <a:r>
              <a:rPr lang="en-US" sz="1400" b="1" dirty="0" smtClean="0">
                <a:solidFill>
                  <a:srgbClr val="7030A0"/>
                </a:solidFill>
              </a:rPr>
              <a:t> run -d --name </a:t>
            </a:r>
            <a:r>
              <a:rPr lang="en-US" sz="1400" b="1" dirty="0" smtClean="0">
                <a:solidFill>
                  <a:srgbClr val="7030A0"/>
                </a:solidFill>
              </a:rPr>
              <a:t>bridgecon2 </a:t>
            </a:r>
            <a:r>
              <a:rPr lang="en-US" sz="1400" b="1" dirty="0" smtClean="0">
                <a:solidFill>
                  <a:srgbClr val="7030A0"/>
                </a:solidFill>
              </a:rPr>
              <a:t>-p </a:t>
            </a:r>
            <a:r>
              <a:rPr lang="en-US" sz="1400" b="1" dirty="0" smtClean="0">
                <a:solidFill>
                  <a:srgbClr val="7030A0"/>
                </a:solidFill>
              </a:rPr>
              <a:t>8086:80 apache2tech</a:t>
            </a:r>
          </a:p>
          <a:p>
            <a:pPr>
              <a:buFont typeface="Arial" pitchFamily="34" charset="0"/>
              <a:buChar char="•"/>
            </a:pPr>
            <a:r>
              <a:rPr lang="en-US" sz="1400" b="1" dirty="0" smtClean="0">
                <a:solidFill>
                  <a:srgbClr val="7030A0"/>
                </a:solidFill>
              </a:rPr>
              <a:t> </a:t>
            </a:r>
            <a:r>
              <a:rPr lang="en-US" sz="1400" b="1" dirty="0" err="1" smtClean="0">
                <a:solidFill>
                  <a:srgbClr val="7030A0"/>
                </a:solidFill>
              </a:rPr>
              <a:t>docker</a:t>
            </a:r>
            <a:r>
              <a:rPr lang="en-US" sz="1400" b="1" dirty="0" smtClean="0">
                <a:solidFill>
                  <a:srgbClr val="7030A0"/>
                </a:solidFill>
              </a:rPr>
              <a:t> exec –it bridgecon2 </a:t>
            </a:r>
            <a:r>
              <a:rPr lang="en-US" sz="1400" b="1" dirty="0" err="1" smtClean="0">
                <a:solidFill>
                  <a:srgbClr val="7030A0"/>
                </a:solidFill>
              </a:rPr>
              <a:t>sh</a:t>
            </a:r>
            <a:endParaRPr lang="en-US" sz="1400" b="1" dirty="0" smtClean="0">
              <a:solidFill>
                <a:srgbClr val="7030A0"/>
              </a:solidFill>
            </a:endParaRPr>
          </a:p>
          <a:p>
            <a:pPr>
              <a:buFont typeface="Arial" pitchFamily="34" charset="0"/>
              <a:buChar char="•"/>
            </a:pPr>
            <a:r>
              <a:rPr lang="en-US" sz="1400" b="1" dirty="0" smtClean="0">
                <a:solidFill>
                  <a:srgbClr val="7030A0"/>
                </a:solidFill>
              </a:rPr>
              <a:t> </a:t>
            </a:r>
            <a:r>
              <a:rPr lang="en-US" sz="1400" b="1" dirty="0" smtClean="0">
                <a:solidFill>
                  <a:schemeClr val="accent6"/>
                </a:solidFill>
              </a:rPr>
              <a:t>apt install </a:t>
            </a:r>
            <a:r>
              <a:rPr lang="en-US" sz="1400" b="1" dirty="0" err="1" smtClean="0">
                <a:solidFill>
                  <a:schemeClr val="accent6"/>
                </a:solidFill>
              </a:rPr>
              <a:t>inetutils</a:t>
            </a:r>
            <a:r>
              <a:rPr lang="en-US" sz="1400" b="1" dirty="0" smtClean="0">
                <a:solidFill>
                  <a:schemeClr val="accent6"/>
                </a:solidFill>
              </a:rPr>
              <a:t>-ping</a:t>
            </a:r>
          </a:p>
          <a:p>
            <a:pPr>
              <a:buFont typeface="Arial" pitchFamily="34" charset="0"/>
              <a:buChar char="•"/>
            </a:pPr>
            <a:r>
              <a:rPr lang="en-US" sz="1400" b="1" dirty="0" smtClean="0">
                <a:solidFill>
                  <a:schemeClr val="accent6"/>
                </a:solidFill>
              </a:rPr>
              <a:t> ping &lt;</a:t>
            </a:r>
            <a:r>
              <a:rPr lang="en-US" sz="1400" b="1" dirty="0" err="1" smtClean="0">
                <a:solidFill>
                  <a:schemeClr val="accent6"/>
                </a:solidFill>
              </a:rPr>
              <a:t>ip</a:t>
            </a:r>
            <a:r>
              <a:rPr lang="en-US" sz="1400" b="1" dirty="0" smtClean="0">
                <a:solidFill>
                  <a:schemeClr val="accent6"/>
                </a:solidFill>
              </a:rPr>
              <a:t>-of-</a:t>
            </a:r>
            <a:r>
              <a:rPr lang="en-US" sz="1400" b="1" dirty="0" err="1" smtClean="0">
                <a:solidFill>
                  <a:schemeClr val="accent6"/>
                </a:solidFill>
              </a:rPr>
              <a:t>bridgecon</a:t>
            </a:r>
            <a:r>
              <a:rPr lang="en-US" sz="1400" b="1" dirty="0" smtClean="0">
                <a:solidFill>
                  <a:schemeClr val="accent6"/>
                </a:solidFill>
              </a:rPr>
              <a:t>&gt; #ping should work</a:t>
            </a:r>
            <a:endParaRPr lang="en-US" sz="1400" b="1" dirty="0" smtClean="0">
              <a:solidFill>
                <a:srgbClr val="7030A0"/>
              </a:solidFill>
            </a:endParaRPr>
          </a:p>
          <a:p>
            <a:pPr>
              <a:buFont typeface="Arial" pitchFamily="34" charset="0"/>
              <a:buChar char="•"/>
            </a:pPr>
            <a:r>
              <a:rPr lang="en-US" sz="1400" b="1" dirty="0" smtClean="0">
                <a:solidFill>
                  <a:srgbClr val="7030A0"/>
                </a:solidFill>
              </a:rPr>
              <a:t> </a:t>
            </a:r>
            <a:r>
              <a:rPr lang="en-US" sz="1400" b="1" dirty="0" err="1" smtClean="0">
                <a:solidFill>
                  <a:srgbClr val="7030A0"/>
                </a:solidFill>
              </a:rPr>
              <a:t>docker</a:t>
            </a:r>
            <a:r>
              <a:rPr lang="en-US" sz="1400" b="1" dirty="0" smtClean="0">
                <a:solidFill>
                  <a:srgbClr val="7030A0"/>
                </a:solidFill>
              </a:rPr>
              <a:t> network create </a:t>
            </a:r>
            <a:r>
              <a:rPr lang="en-US" sz="1400" b="1" dirty="0" err="1" smtClean="0">
                <a:solidFill>
                  <a:srgbClr val="7030A0"/>
                </a:solidFill>
              </a:rPr>
              <a:t>mynet</a:t>
            </a:r>
            <a:endParaRPr lang="en-US" sz="1400" b="1" dirty="0" smtClean="0">
              <a:solidFill>
                <a:srgbClr val="7030A0"/>
              </a:solidFill>
            </a:endParaRPr>
          </a:p>
          <a:p>
            <a:pPr>
              <a:buFont typeface="Arial" pitchFamily="34" charset="0"/>
              <a:buChar char="•"/>
            </a:pPr>
            <a:r>
              <a:rPr lang="en-US" sz="1400" b="1" dirty="0" smtClean="0">
                <a:solidFill>
                  <a:srgbClr val="7030A0"/>
                </a:solidFill>
              </a:rPr>
              <a:t> </a:t>
            </a:r>
            <a:r>
              <a:rPr lang="en-US" sz="1400" b="1" dirty="0" err="1" smtClean="0">
                <a:solidFill>
                  <a:srgbClr val="7030A0"/>
                </a:solidFill>
              </a:rPr>
              <a:t>docker</a:t>
            </a:r>
            <a:r>
              <a:rPr lang="en-US" sz="1400" b="1" dirty="0" smtClean="0">
                <a:solidFill>
                  <a:srgbClr val="7030A0"/>
                </a:solidFill>
              </a:rPr>
              <a:t> run -d --name </a:t>
            </a:r>
            <a:r>
              <a:rPr lang="en-US" sz="1400" b="1" dirty="0" err="1" smtClean="0">
                <a:solidFill>
                  <a:srgbClr val="7030A0"/>
                </a:solidFill>
              </a:rPr>
              <a:t>mynet</a:t>
            </a:r>
            <a:r>
              <a:rPr lang="en-US" sz="1400" b="1" dirty="0" smtClean="0">
                <a:solidFill>
                  <a:srgbClr val="7030A0"/>
                </a:solidFill>
              </a:rPr>
              <a:t> --network </a:t>
            </a:r>
            <a:r>
              <a:rPr lang="en-US" sz="1400" b="1" dirty="0" err="1" smtClean="0">
                <a:solidFill>
                  <a:srgbClr val="7030A0"/>
                </a:solidFill>
              </a:rPr>
              <a:t>mynet</a:t>
            </a:r>
            <a:r>
              <a:rPr lang="en-US" sz="1400" b="1" dirty="0" smtClean="0">
                <a:solidFill>
                  <a:srgbClr val="7030A0"/>
                </a:solidFill>
              </a:rPr>
              <a:t> -p </a:t>
            </a:r>
            <a:r>
              <a:rPr lang="en-US" sz="1400" b="1" dirty="0" smtClean="0">
                <a:solidFill>
                  <a:srgbClr val="7030A0"/>
                </a:solidFill>
              </a:rPr>
              <a:t>8087:80  apache2tech</a:t>
            </a:r>
          </a:p>
          <a:p>
            <a:pPr>
              <a:buFont typeface="Arial" pitchFamily="34" charset="0"/>
              <a:buChar char="•"/>
            </a:pPr>
            <a:r>
              <a:rPr lang="en-US" sz="1400" b="1" dirty="0" smtClean="0">
                <a:solidFill>
                  <a:srgbClr val="7030A0"/>
                </a:solidFill>
              </a:rPr>
              <a:t> </a:t>
            </a:r>
            <a:r>
              <a:rPr lang="en-US" sz="1400" b="1" dirty="0" err="1" smtClean="0">
                <a:solidFill>
                  <a:srgbClr val="7030A0"/>
                </a:solidFill>
              </a:rPr>
              <a:t>docker</a:t>
            </a:r>
            <a:r>
              <a:rPr lang="en-US" sz="1400" b="1" dirty="0" smtClean="0">
                <a:solidFill>
                  <a:srgbClr val="7030A0"/>
                </a:solidFill>
              </a:rPr>
              <a:t> run -d --name </a:t>
            </a:r>
            <a:r>
              <a:rPr lang="en-US" sz="1400" b="1" dirty="0" smtClean="0">
                <a:solidFill>
                  <a:srgbClr val="7030A0"/>
                </a:solidFill>
              </a:rPr>
              <a:t>mynet2 –network </a:t>
            </a:r>
            <a:r>
              <a:rPr lang="en-US" sz="1400" b="1" dirty="0" err="1" smtClean="0">
                <a:solidFill>
                  <a:srgbClr val="7030A0"/>
                </a:solidFill>
              </a:rPr>
              <a:t>mynet</a:t>
            </a:r>
            <a:r>
              <a:rPr lang="en-US" sz="1400" b="1" dirty="0" smtClean="0">
                <a:solidFill>
                  <a:srgbClr val="7030A0"/>
                </a:solidFill>
              </a:rPr>
              <a:t> </a:t>
            </a:r>
            <a:r>
              <a:rPr lang="en-US" sz="1400" b="1" dirty="0" smtClean="0">
                <a:solidFill>
                  <a:srgbClr val="7030A0"/>
                </a:solidFill>
              </a:rPr>
              <a:t>-p </a:t>
            </a:r>
            <a:r>
              <a:rPr lang="en-US" sz="1400" b="1" dirty="0" smtClean="0">
                <a:solidFill>
                  <a:srgbClr val="7030A0"/>
                </a:solidFill>
              </a:rPr>
              <a:t>8089:80  apache2tech</a:t>
            </a:r>
          </a:p>
          <a:p>
            <a:pPr>
              <a:buFont typeface="Arial" pitchFamily="34" charset="0"/>
              <a:buChar char="•"/>
            </a:pPr>
            <a:r>
              <a:rPr lang="en-US" sz="1400" b="1" dirty="0" smtClean="0">
                <a:solidFill>
                  <a:srgbClr val="7030A0"/>
                </a:solidFill>
              </a:rPr>
              <a:t> </a:t>
            </a:r>
            <a:r>
              <a:rPr lang="en-US" sz="1400" b="1" dirty="0" err="1" smtClean="0">
                <a:solidFill>
                  <a:srgbClr val="7030A0"/>
                </a:solidFill>
              </a:rPr>
              <a:t>docker</a:t>
            </a:r>
            <a:r>
              <a:rPr lang="en-US" sz="1400" b="1" dirty="0" smtClean="0">
                <a:solidFill>
                  <a:srgbClr val="7030A0"/>
                </a:solidFill>
              </a:rPr>
              <a:t> exec -it mynet2 </a:t>
            </a:r>
            <a:r>
              <a:rPr lang="en-US" sz="1400" b="1" dirty="0" err="1" smtClean="0">
                <a:solidFill>
                  <a:srgbClr val="7030A0"/>
                </a:solidFill>
              </a:rPr>
              <a:t>sh</a:t>
            </a:r>
            <a:endParaRPr lang="en-US" sz="1400" b="1" dirty="0" smtClean="0">
              <a:solidFill>
                <a:srgbClr val="7030A0"/>
              </a:solidFill>
            </a:endParaRPr>
          </a:p>
          <a:p>
            <a:pPr>
              <a:buFont typeface="Arial" pitchFamily="34" charset="0"/>
              <a:buChar char="•"/>
            </a:pPr>
            <a:r>
              <a:rPr lang="en-US" sz="1400" b="1" dirty="0" smtClean="0">
                <a:solidFill>
                  <a:srgbClr val="7030A0"/>
                </a:solidFill>
              </a:rPr>
              <a:t> </a:t>
            </a:r>
            <a:r>
              <a:rPr lang="en-US" sz="1400" b="1" dirty="0" smtClean="0">
                <a:solidFill>
                  <a:schemeClr val="accent6"/>
                </a:solidFill>
              </a:rPr>
              <a:t>apt install </a:t>
            </a:r>
            <a:r>
              <a:rPr lang="en-US" sz="1400" b="1" dirty="0" err="1" smtClean="0">
                <a:solidFill>
                  <a:schemeClr val="accent6"/>
                </a:solidFill>
              </a:rPr>
              <a:t>inetutils</a:t>
            </a:r>
            <a:r>
              <a:rPr lang="en-US" sz="1400" b="1" dirty="0" smtClean="0">
                <a:solidFill>
                  <a:schemeClr val="accent6"/>
                </a:solidFill>
              </a:rPr>
              <a:t>-ping</a:t>
            </a:r>
          </a:p>
          <a:p>
            <a:pPr>
              <a:buFont typeface="Arial" pitchFamily="34" charset="0"/>
              <a:buChar char="•"/>
            </a:pPr>
            <a:r>
              <a:rPr lang="en-US" sz="1400" b="1" dirty="0" smtClean="0">
                <a:solidFill>
                  <a:srgbClr val="7030A0"/>
                </a:solidFill>
              </a:rPr>
              <a:t> </a:t>
            </a:r>
            <a:r>
              <a:rPr lang="en-US" sz="1400" b="1" dirty="0" smtClean="0">
                <a:solidFill>
                  <a:schemeClr val="accent6"/>
                </a:solidFill>
              </a:rPr>
              <a:t>ping &lt;</a:t>
            </a:r>
            <a:r>
              <a:rPr lang="en-US" sz="1400" b="1" dirty="0" err="1" smtClean="0">
                <a:solidFill>
                  <a:schemeClr val="accent6"/>
                </a:solidFill>
              </a:rPr>
              <a:t>ip</a:t>
            </a:r>
            <a:r>
              <a:rPr lang="en-US" sz="1400" b="1" dirty="0" smtClean="0">
                <a:solidFill>
                  <a:schemeClr val="accent6"/>
                </a:solidFill>
              </a:rPr>
              <a:t>-of-</a:t>
            </a:r>
            <a:r>
              <a:rPr lang="en-US" sz="1400" b="1" dirty="0" err="1" smtClean="0">
                <a:solidFill>
                  <a:schemeClr val="accent6"/>
                </a:solidFill>
              </a:rPr>
              <a:t>mynet</a:t>
            </a:r>
            <a:r>
              <a:rPr lang="en-US" sz="1400" b="1" dirty="0" smtClean="0">
                <a:solidFill>
                  <a:schemeClr val="accent6"/>
                </a:solidFill>
              </a:rPr>
              <a:t>&gt;  #ping should work</a:t>
            </a:r>
          </a:p>
          <a:p>
            <a:pPr>
              <a:buFont typeface="Arial" pitchFamily="34" charset="0"/>
              <a:buChar char="•"/>
            </a:pPr>
            <a:r>
              <a:rPr lang="en-US" sz="1400" b="1" dirty="0" smtClean="0">
                <a:solidFill>
                  <a:schemeClr val="accent6"/>
                </a:solidFill>
              </a:rPr>
              <a:t> </a:t>
            </a:r>
            <a:r>
              <a:rPr lang="en-US" sz="1400" b="1" dirty="0" smtClean="0">
                <a:solidFill>
                  <a:schemeClr val="accent6"/>
                </a:solidFill>
              </a:rPr>
              <a:t>ping &lt;</a:t>
            </a:r>
            <a:r>
              <a:rPr lang="en-US" sz="1400" b="1" dirty="0" err="1" smtClean="0">
                <a:solidFill>
                  <a:schemeClr val="accent6"/>
                </a:solidFill>
              </a:rPr>
              <a:t>ip</a:t>
            </a:r>
            <a:r>
              <a:rPr lang="en-US" sz="1400" b="1" dirty="0" smtClean="0">
                <a:solidFill>
                  <a:schemeClr val="accent6"/>
                </a:solidFill>
              </a:rPr>
              <a:t>-of-</a:t>
            </a:r>
            <a:r>
              <a:rPr lang="en-US" sz="1400" b="1" dirty="0" err="1" smtClean="0">
                <a:solidFill>
                  <a:schemeClr val="accent6"/>
                </a:solidFill>
              </a:rPr>
              <a:t>bridgecon</a:t>
            </a:r>
            <a:r>
              <a:rPr lang="en-US" sz="1400" b="1" dirty="0" smtClean="0">
                <a:solidFill>
                  <a:schemeClr val="accent6"/>
                </a:solidFill>
              </a:rPr>
              <a:t>&gt; #ping should not work</a:t>
            </a:r>
          </a:p>
          <a:p>
            <a:pPr>
              <a:buFont typeface="Arial" pitchFamily="34" charset="0"/>
              <a:buChar char="•"/>
            </a:pPr>
            <a:r>
              <a:rPr lang="en-US" sz="1400" b="1" dirty="0" smtClean="0">
                <a:solidFill>
                  <a:srgbClr val="7030A0"/>
                </a:solidFill>
              </a:rPr>
              <a:t> </a:t>
            </a:r>
            <a:r>
              <a:rPr lang="en-US" sz="1400" b="1" dirty="0" err="1" smtClean="0">
                <a:solidFill>
                  <a:srgbClr val="7030A0"/>
                </a:solidFill>
              </a:rPr>
              <a:t>docker</a:t>
            </a:r>
            <a:r>
              <a:rPr lang="en-US" sz="1400" b="1" dirty="0" smtClean="0">
                <a:solidFill>
                  <a:srgbClr val="7030A0"/>
                </a:solidFill>
              </a:rPr>
              <a:t> run -d --name </a:t>
            </a:r>
            <a:r>
              <a:rPr lang="en-US" sz="1400" b="1" dirty="0" err="1" smtClean="0">
                <a:solidFill>
                  <a:srgbClr val="7030A0"/>
                </a:solidFill>
              </a:rPr>
              <a:t>hostcon</a:t>
            </a:r>
            <a:r>
              <a:rPr lang="en-US" sz="1400" b="1" dirty="0" smtClean="0">
                <a:solidFill>
                  <a:srgbClr val="7030A0"/>
                </a:solidFill>
              </a:rPr>
              <a:t> --network host -p </a:t>
            </a:r>
            <a:r>
              <a:rPr lang="en-US" sz="1400" b="1" dirty="0" smtClean="0">
                <a:solidFill>
                  <a:srgbClr val="7030A0"/>
                </a:solidFill>
              </a:rPr>
              <a:t>8090:80  apache2tech</a:t>
            </a:r>
          </a:p>
          <a:p>
            <a:pPr>
              <a:buFont typeface="Arial" pitchFamily="34" charset="0"/>
              <a:buChar char="•"/>
            </a:pPr>
            <a:r>
              <a:rPr lang="en-US" sz="1400" b="1" dirty="0" smtClean="0">
                <a:solidFill>
                  <a:srgbClr val="7030A0"/>
                </a:solidFill>
              </a:rPr>
              <a:t> </a:t>
            </a:r>
            <a:r>
              <a:rPr lang="en-US" sz="1400" b="1" dirty="0" err="1" smtClean="0">
                <a:solidFill>
                  <a:srgbClr val="7030A0"/>
                </a:solidFill>
              </a:rPr>
              <a:t>docker</a:t>
            </a:r>
            <a:r>
              <a:rPr lang="en-US" sz="1400" b="1" dirty="0" smtClean="0">
                <a:solidFill>
                  <a:srgbClr val="7030A0"/>
                </a:solidFill>
              </a:rPr>
              <a:t> run -d --name </a:t>
            </a:r>
            <a:r>
              <a:rPr lang="en-US" sz="1400" b="1" dirty="0" err="1" smtClean="0">
                <a:solidFill>
                  <a:srgbClr val="7030A0"/>
                </a:solidFill>
              </a:rPr>
              <a:t>nonecon</a:t>
            </a:r>
            <a:r>
              <a:rPr lang="en-US" sz="1400" b="1" dirty="0" smtClean="0">
                <a:solidFill>
                  <a:srgbClr val="7030A0"/>
                </a:solidFill>
              </a:rPr>
              <a:t> </a:t>
            </a:r>
            <a:r>
              <a:rPr lang="en-US" sz="1400" b="1" dirty="0" smtClean="0">
                <a:solidFill>
                  <a:srgbClr val="7030A0"/>
                </a:solidFill>
              </a:rPr>
              <a:t>--network </a:t>
            </a:r>
            <a:r>
              <a:rPr lang="en-US" sz="1400" b="1" dirty="0" smtClean="0">
                <a:solidFill>
                  <a:srgbClr val="7030A0"/>
                </a:solidFill>
              </a:rPr>
              <a:t>none apache2tech</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6469</TotalTime>
  <Words>554</Words>
  <Application>Microsoft Office PowerPoint</Application>
  <PresentationFormat>On-screen Show (4:3)</PresentationFormat>
  <Paragraphs>59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Concourse</vt:lpstr>
      <vt:lpstr>Contents</vt:lpstr>
      <vt:lpstr>Docker Storage Basics</vt:lpstr>
      <vt:lpstr>Docker Storage Theory</vt:lpstr>
      <vt:lpstr>4 Types of Storage Mounts (Please allow all mentioned ports on your AWS EC2/Azure VM/GCP Compute Engine from your laptop/vm) or Allow: 0.0.0.0/0 on the Inbound Interface)</vt:lpstr>
      <vt:lpstr>Docker Networking</vt:lpstr>
      <vt:lpstr>Docker Networking Diagram</vt:lpstr>
      <vt:lpstr>Docker Networking Commands (Please allow all mentioned ports on your AWS EC2/Azure VM/GCP Compute Engine from your laptop/vm) or Allow: 0.0.0.0/0 on the Inbound Interface)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Docker?</dc:title>
  <dc:creator>Bhavuk Mudgal</dc:creator>
  <cp:lastModifiedBy>Bhavuk Mudgal</cp:lastModifiedBy>
  <cp:revision>181</cp:revision>
  <dcterms:created xsi:type="dcterms:W3CDTF">2006-08-16T00:00:00Z</dcterms:created>
  <dcterms:modified xsi:type="dcterms:W3CDTF">2025-03-08T07:50:24Z</dcterms:modified>
</cp:coreProperties>
</file>