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1" r:id="rId5"/>
    <p:sldId id="263" r:id="rId6"/>
    <p:sldId id="258" r:id="rId7"/>
    <p:sldId id="264" r:id="rId8"/>
    <p:sldId id="265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E5EC9-5B38-1C07-6407-3D6E9F34A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BC392C-DF39-A55B-8848-CF48E2F0C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32F5DA-2957-3A6C-E1BE-9FC36EAB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7EFD43-6114-4653-5FCF-906A9377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3B28C2-76A9-8CFF-A23D-D04DA253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00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DBE38-1723-6B25-9882-7EE8CABE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990CE8-A438-DC9C-3728-B66AF9EC2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5F22C1-65EA-3BD6-E571-6A9ADAF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E8E0-A56C-9D64-B7B4-8BA9D0B9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B51424-372D-53AD-A420-87AD0622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7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B58823-D37D-FFB4-24F4-277B86C3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842DB9-B582-041B-047F-6C70994F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868E3-27B6-9E93-10C0-771FDC5A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9CE313-99C7-2D29-9F02-F3B4B47A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26E0FA-5271-8777-9BD9-724D1FD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346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94C3D-C7FC-15AF-B0BD-1AF28F36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5EE52-6F23-4CC5-DFA0-FBFF6291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2A6BA-0D6C-CB4B-54C6-BCC984A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63DF22-3C5C-32B5-55F0-59FD1DE8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7ACE8-4E0B-E260-F2CF-BD10CDD0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07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ECE79-18DA-A93E-9221-281F3301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C89EF2-7A43-BECE-1E64-A96E7BB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AD4F0-9217-465F-5676-6ECD8113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5A8846-CD88-681F-FFA5-686F6463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87074D-A779-6F28-1A58-399CB212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01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9CA7E-C518-439E-2CFD-8D5C4BE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44FF3-05F0-D7F3-A930-34CC6335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1BDD90-A417-BFCF-645F-F3175B98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6635A6-CDE1-AF79-6210-0053C1A2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78B286-5109-2EAD-6182-861B88D5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C6A8AB-7167-815C-1283-2B3866AF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99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A0460-7422-A58B-F2D4-A23AFD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BF7FB1-49EF-3DFF-E0D5-CA2D954C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D44A37-8A17-27F1-B560-29DA7C0F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C4C629-1AFF-7D39-2C6B-F6F09BB52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419E29-2C48-C5B1-48F6-079FBAAFF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F5F071-A230-26E3-D439-9E970789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2CF821-BCA3-B52A-3E41-99C726AC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5C6B4F6-60DC-BE67-F517-BC85681C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84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6A25D-9E84-DC36-61B8-91EBAC3F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E7C09E-02C6-8DA7-FB65-C9AC262B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A93B18-F44D-C121-627A-5A1DD9E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DCBF21-30AB-00FE-3FA2-4960D1D3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31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41D87E-30D8-560A-A13A-542A3B4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4E3FF7-4A14-BD74-C53E-7EF759FF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536B17-94E0-ACCE-3D0F-BFEF7695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02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9E543-91D7-3B9D-320E-32E0CB79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D1B0B-E742-AA8D-B920-82899F5A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7F1AD7-465A-8DAF-6DCF-89435AA6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1DFA6B-AA01-9054-8B9A-3E8EF01D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495BC1-245D-9338-CE84-13F70293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1BBD54-B270-8185-2D9A-1623BCC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51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B8922-F34B-1B1C-EB32-5866DD2D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8EDD64-5E55-ADF4-DBB3-B1302E67D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5A8A7F-9598-5C73-C30D-3F9592EA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7682E-2F4B-8B98-3D3C-342E120E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40B033-2EB9-8E6F-BD8B-53EB8B68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2D88B7-B0C8-31C8-CEC8-E7733FF4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28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8C4D89-EF02-98DA-DD29-D9B9540D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E218C-1174-B288-30EC-531809F5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22390E-50CB-6318-ADC7-FBBE202B2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D7AD-9DAA-434E-85BF-DDADA9686108}" type="datetimeFigureOut">
              <a:rPr lang="en-IN" smtClean="0"/>
              <a:pPr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DE8C0E-1048-5BB3-A2A0-EB17F2670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898D73-3214-A5C1-D063-505FE4FF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2629-B68C-4741-B3E9-4AC7A688B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77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186193"/>
            <a:ext cx="9797143" cy="70643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File Permissions (Symbolic and Numeric [Octal])</a:t>
            </a:r>
            <a:endParaRPr lang="en-I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16" y="1175658"/>
            <a:ext cx="10874829" cy="53884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We learned about </a:t>
            </a:r>
            <a:r>
              <a:rPr lang="en-US" b="1" dirty="0"/>
              <a:t>Symbolic Notations </a:t>
            </a:r>
            <a:r>
              <a:rPr lang="en-US" dirty="0"/>
              <a:t>in Part 3 when we talked about:</a:t>
            </a:r>
          </a:p>
          <a:p>
            <a:pPr algn="l"/>
            <a:r>
              <a:rPr lang="en-US" b="1" dirty="0"/>
              <a:t>r (read), w (write) , x (execute), and - (none) </a:t>
            </a:r>
            <a:r>
              <a:rPr lang="en-US" dirty="0"/>
              <a:t>permissions</a:t>
            </a:r>
          </a:p>
          <a:p>
            <a:pPr algn="l"/>
            <a:r>
              <a:rPr lang="en-US" dirty="0"/>
              <a:t>The symbolic notations are also represented as </a:t>
            </a:r>
            <a:r>
              <a:rPr lang="en-US" b="1" dirty="0"/>
              <a:t>Numeric Notations</a:t>
            </a:r>
            <a:r>
              <a:rPr lang="en-US" dirty="0"/>
              <a:t>:</a:t>
            </a:r>
          </a:p>
          <a:p>
            <a:pPr algn="l"/>
            <a:r>
              <a:rPr lang="en-US" b="1" dirty="0"/>
              <a:t>4 (read), 2 (write), 1 (execute), and 0 (none) permissions</a:t>
            </a:r>
          </a:p>
          <a:p>
            <a:pPr algn="l"/>
            <a:r>
              <a:rPr lang="en-US" b="1" dirty="0"/>
              <a:t>Example: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touch file1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ls -l</a:t>
            </a:r>
          </a:p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chmod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755 file1</a:t>
            </a:r>
          </a:p>
        </p:txBody>
      </p:sp>
      <p:pic>
        <p:nvPicPr>
          <p:cNvPr id="5" name="Picture 4" descr="A black background with red dots">
            <a:extLst>
              <a:ext uri="{FF2B5EF4-FFF2-40B4-BE49-F238E27FC236}">
                <a16:creationId xmlns:a16="http://schemas.microsoft.com/office/drawing/2014/main" xmlns="" id="{514F3B63-F372-21A8-8814-E33A09682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118" y="2917372"/>
            <a:ext cx="72070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161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Sticky Bit (Contd.)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219201"/>
            <a:ext cx="10874829" cy="497477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rgbClr val="00B0F0"/>
                </a:solidFill>
              </a:rPr>
              <a:t>useradd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-g dev dev1</a:t>
            </a:r>
          </a:p>
          <a:p>
            <a:pPr algn="l"/>
            <a:r>
              <a:rPr lang="en-US" sz="1800" dirty="0" err="1">
                <a:solidFill>
                  <a:srgbClr val="00B0F0"/>
                </a:solidFill>
              </a:rPr>
              <a:t>useradd</a:t>
            </a:r>
            <a:r>
              <a:rPr lang="en-US" sz="1800" dirty="0">
                <a:solidFill>
                  <a:srgbClr val="00B0F0"/>
                </a:solidFill>
              </a:rPr>
              <a:t> -g dev dev2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id dev1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id dev2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passwd dev1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passwd dev2</a:t>
            </a:r>
          </a:p>
          <a:p>
            <a:pPr algn="l"/>
            <a:r>
              <a:rPr lang="en-US" sz="1800" dirty="0" err="1">
                <a:solidFill>
                  <a:srgbClr val="00B0F0"/>
                </a:solidFill>
              </a:rPr>
              <a:t>su</a:t>
            </a:r>
            <a:r>
              <a:rPr lang="en-US" sz="1800" dirty="0">
                <a:solidFill>
                  <a:srgbClr val="00B0F0"/>
                </a:solidFill>
              </a:rPr>
              <a:t> - dev1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touch /shared2/dev1</a:t>
            </a:r>
          </a:p>
          <a:p>
            <a:pPr algn="l"/>
            <a:r>
              <a:rPr lang="en-US" sz="1800" dirty="0" err="1">
                <a:solidFill>
                  <a:srgbClr val="00B0F0"/>
                </a:solidFill>
              </a:rPr>
              <a:t>su</a:t>
            </a:r>
            <a:r>
              <a:rPr lang="en-US" sz="1800" dirty="0">
                <a:solidFill>
                  <a:srgbClr val="00B0F0"/>
                </a:solidFill>
              </a:rPr>
              <a:t> - dev2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rm /shared2/dev1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ls -l /shared2</a:t>
            </a:r>
          </a:p>
          <a:p>
            <a:pPr algn="l"/>
            <a:r>
              <a:rPr lang="en-US" sz="1800" dirty="0"/>
              <a:t>ctrl +d (become root)</a:t>
            </a:r>
          </a:p>
        </p:txBody>
      </p:sp>
    </p:spTree>
    <p:extLst>
      <p:ext uri="{BB962C8B-B14F-4D97-AF65-F5344CB8AC3E}">
        <p14:creationId xmlns:p14="http://schemas.microsoft.com/office/powerpoint/2010/main" xmlns="" val="375364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Sticky Bit (Contd2.)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219201"/>
            <a:ext cx="10874829" cy="497477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solidFill>
                  <a:srgbClr val="00B0F0"/>
                </a:solidFill>
              </a:rPr>
              <a:t>chmod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>
                <a:solidFill>
                  <a:srgbClr val="00B0F0"/>
                </a:solidFill>
              </a:rPr>
              <a:t>o+t</a:t>
            </a:r>
            <a:r>
              <a:rPr lang="en-US" sz="1800" dirty="0">
                <a:solidFill>
                  <a:srgbClr val="00B0F0"/>
                </a:solidFill>
              </a:rPr>
              <a:t> /shared2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ls -</a:t>
            </a:r>
            <a:r>
              <a:rPr lang="en-US" sz="1800" dirty="0" err="1">
                <a:solidFill>
                  <a:srgbClr val="00B0F0"/>
                </a:solidFill>
              </a:rPr>
              <a:t>ld</a:t>
            </a:r>
            <a:r>
              <a:rPr lang="en-US" sz="1800" dirty="0">
                <a:solidFill>
                  <a:srgbClr val="00B0F0"/>
                </a:solidFill>
              </a:rPr>
              <a:t> /shared2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>
              <a:solidFill>
                <a:srgbClr val="00B0F0"/>
              </a:solidFill>
            </a:endParaRPr>
          </a:p>
          <a:p>
            <a:pPr algn="l"/>
            <a:endParaRPr lang="en-US" sz="1800" dirty="0">
              <a:solidFill>
                <a:srgbClr val="00B0F0"/>
              </a:solidFill>
            </a:endParaRPr>
          </a:p>
          <a:p>
            <a:pPr algn="l"/>
            <a:endParaRPr lang="en-US" sz="1800" dirty="0">
              <a:solidFill>
                <a:srgbClr val="00B0F0"/>
              </a:solidFill>
            </a:endParaRPr>
          </a:p>
          <a:p>
            <a:pPr algn="l"/>
            <a:r>
              <a:rPr lang="en-US" sz="1800" dirty="0" err="1">
                <a:solidFill>
                  <a:srgbClr val="00B0F0"/>
                </a:solidFill>
              </a:rPr>
              <a:t>su</a:t>
            </a:r>
            <a:r>
              <a:rPr lang="en-US" sz="1800" dirty="0">
                <a:solidFill>
                  <a:srgbClr val="00B0F0"/>
                </a:solidFill>
              </a:rPr>
              <a:t> - dev1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touch /shared2/dev1</a:t>
            </a:r>
          </a:p>
          <a:p>
            <a:pPr algn="l"/>
            <a:r>
              <a:rPr lang="en-US" sz="1800" dirty="0" err="1">
                <a:solidFill>
                  <a:srgbClr val="00B0F0"/>
                </a:solidFill>
              </a:rPr>
              <a:t>su</a:t>
            </a:r>
            <a:r>
              <a:rPr lang="en-US" sz="1800" dirty="0">
                <a:solidFill>
                  <a:srgbClr val="00B0F0"/>
                </a:solidFill>
              </a:rPr>
              <a:t> - dev2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rm /shared2/dev1</a:t>
            </a:r>
          </a:p>
          <a:p>
            <a:pPr algn="l"/>
            <a:r>
              <a:rPr lang="en-US" sz="1800" dirty="0"/>
              <a:t>rm: cannot remove '/shared2/dev1': </a:t>
            </a:r>
            <a:r>
              <a:rPr lang="en-US" sz="1800" dirty="0">
                <a:solidFill>
                  <a:srgbClr val="FF0000"/>
                </a:solidFill>
              </a:rPr>
              <a:t>Operation not permitted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A6F2C6-B470-E78C-CE70-175B8C6F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1" y="1915423"/>
            <a:ext cx="10469397" cy="729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87022F-21CA-0918-D7D8-E32E4C14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1" y="2812393"/>
            <a:ext cx="10359412" cy="10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61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Linux sudo permissions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600199"/>
            <a:ext cx="10874829" cy="5126037"/>
          </a:xfrm>
        </p:spPr>
        <p:txBody>
          <a:bodyPr/>
          <a:lstStyle/>
          <a:p>
            <a:pPr algn="l"/>
            <a:r>
              <a:rPr lang="en-US" dirty="0"/>
              <a:t>Generally, in real-time scenarios, you would not be allowed to SSH to Linux systems as </a:t>
            </a:r>
            <a:r>
              <a:rPr lang="en-US" b="1" dirty="0"/>
              <a:t>root</a:t>
            </a:r>
            <a:r>
              <a:rPr lang="en-US" dirty="0"/>
              <a:t>. You would be given a </a:t>
            </a:r>
            <a:r>
              <a:rPr lang="en-US" b="1" dirty="0"/>
              <a:t>sudo user</a:t>
            </a:r>
            <a:r>
              <a:rPr lang="en-US" dirty="0"/>
              <a:t>.</a:t>
            </a:r>
          </a:p>
          <a:p>
            <a:pPr algn="l"/>
            <a:r>
              <a:rPr lang="en-US" sz="1800" b="1" dirty="0"/>
              <a:t>Example: </a:t>
            </a:r>
            <a:r>
              <a:rPr lang="en-US" sz="1800" dirty="0"/>
              <a:t>Log in as ec2-user (which is a sudo user)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sudo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useradd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admin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sudo passwd admin</a:t>
            </a:r>
          </a:p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 admin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sudo yum update</a:t>
            </a:r>
          </a:p>
          <a:p>
            <a:pPr algn="l"/>
            <a:r>
              <a:rPr lang="en-US" sz="1800" dirty="0"/>
              <a:t>(permission denied as this user is not a sudo user yet)</a:t>
            </a:r>
          </a:p>
          <a:p>
            <a:pPr algn="l"/>
            <a:r>
              <a:rPr lang="en-US" sz="1800" dirty="0"/>
              <a:t>log in as </a:t>
            </a:r>
            <a:r>
              <a:rPr lang="en-US" sz="1800" b="1" dirty="0"/>
              <a:t>ec2-user</a:t>
            </a:r>
            <a:r>
              <a:rPr lang="en-US" sz="1800" dirty="0"/>
              <a:t> again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sudo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</a:rPr>
              <a:t>usermod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</a:rPr>
              <a:t>aG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wheel admin</a:t>
            </a:r>
          </a:p>
          <a:p>
            <a:pPr algn="l"/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- admin</a:t>
            </a:r>
          </a:p>
          <a:p>
            <a:pPr algn="l"/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sudo yum update</a:t>
            </a:r>
          </a:p>
          <a:p>
            <a:pPr algn="l"/>
            <a:r>
              <a:rPr lang="en-IN" sz="1800" dirty="0"/>
              <a:t>(command ran successful as admin is a sudo user now)</a:t>
            </a:r>
          </a:p>
        </p:txBody>
      </p:sp>
    </p:spTree>
    <p:extLst>
      <p:ext uri="{BB962C8B-B14F-4D97-AF65-F5344CB8AC3E}">
        <p14:creationId xmlns:p14="http://schemas.microsoft.com/office/powerpoint/2010/main" xmlns="" val="249482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Linux sudo permissions (contd.)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600200"/>
            <a:ext cx="10874829" cy="482237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Another way of making a user, a sudo user:</a:t>
            </a:r>
          </a:p>
          <a:p>
            <a:pPr algn="l"/>
            <a:r>
              <a:rPr lang="en-US" sz="2800" dirty="0"/>
              <a:t>Example:</a:t>
            </a:r>
            <a:r>
              <a:rPr lang="en-IN" sz="2800" dirty="0"/>
              <a:t> log in as ec2-user</a:t>
            </a:r>
          </a:p>
          <a:p>
            <a:pPr algn="l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sudo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visudo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800" dirty="0"/>
              <a:t>or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sudo vim /etc/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</a:rPr>
              <a:t>sudoers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:x</a:t>
            </a:r>
          </a:p>
          <a:p>
            <a:pPr algn="l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- admin</a:t>
            </a:r>
          </a:p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sudo yum update</a:t>
            </a:r>
          </a:p>
          <a:p>
            <a:pPr algn="l"/>
            <a:r>
              <a:rPr lang="en-US" sz="2800" dirty="0"/>
              <a:t>(command will run successfully)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81FD20-3F1E-495A-34C4-5737E926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3178117"/>
            <a:ext cx="7613004" cy="9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76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Special Permissions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099459"/>
            <a:ext cx="10874829" cy="509451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SUID (Set User ID): </a:t>
            </a:r>
            <a:r>
              <a:rPr lang="en-US" dirty="0"/>
              <a:t>Applies to files and used when we want to run executable files or commands as the owner (generally root), no matter who runs them on the system.</a:t>
            </a: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</a:t>
            </a:r>
            <a:r>
              <a:rPr lang="en-US" dirty="0"/>
              <a:t>: There are pre-existing binaries/executables/commands having SUID set.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find / -perm -u=s -type f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>
                <a:solidFill>
                  <a:schemeClr val="accent1"/>
                </a:solidFill>
              </a:rPr>
              <a:t>chmod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u+s</a:t>
            </a:r>
            <a:r>
              <a:rPr lang="en-US" dirty="0">
                <a:solidFill>
                  <a:schemeClr val="accent1"/>
                </a:solidFill>
              </a:rPr>
              <a:t> filename</a:t>
            </a:r>
          </a:p>
          <a:p>
            <a:pPr algn="l"/>
            <a:r>
              <a:rPr lang="en-US" dirty="0" err="1">
                <a:solidFill>
                  <a:schemeClr val="accent1"/>
                </a:solidFill>
              </a:rPr>
              <a:t>chmod</a:t>
            </a:r>
            <a:r>
              <a:rPr lang="en-US" dirty="0">
                <a:solidFill>
                  <a:schemeClr val="accent1"/>
                </a:solidFill>
              </a:rPr>
              <a:t> u-s filename</a:t>
            </a:r>
          </a:p>
          <a:p>
            <a:pPr algn="l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BA503-F2C9-F450-A6D6-6F46F8D8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32" y="2796187"/>
            <a:ext cx="9167592" cy="674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1B7673-D7C7-784D-FFE1-92CAE2BD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32" y="3689537"/>
            <a:ext cx="9167592" cy="10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82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SUID Example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099459"/>
            <a:ext cx="10874829" cy="509451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su</a:t>
            </a:r>
            <a:r>
              <a:rPr lang="en-US" dirty="0">
                <a:solidFill>
                  <a:schemeClr val="accent1"/>
                </a:solidFill>
              </a:rPr>
              <a:t> - admin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sudo yum update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Now, open another terminal with either root or ec2-user, run:</a:t>
            </a:r>
          </a:p>
          <a:p>
            <a:pPr algn="l"/>
            <a:r>
              <a:rPr lang="en-US" dirty="0" err="1">
                <a:solidFill>
                  <a:schemeClr val="accent1"/>
                </a:solidFill>
              </a:rPr>
              <a:t>ps</a:t>
            </a:r>
            <a:r>
              <a:rPr lang="en-US" dirty="0">
                <a:solidFill>
                  <a:schemeClr val="accent1"/>
                </a:solidFill>
              </a:rPr>
              <a:t> -</a:t>
            </a:r>
            <a:r>
              <a:rPr lang="en-US" dirty="0" err="1">
                <a:solidFill>
                  <a:schemeClr val="accent1"/>
                </a:solidFill>
              </a:rPr>
              <a:t>ef</a:t>
            </a:r>
            <a:r>
              <a:rPr lang="en-US" dirty="0">
                <a:solidFill>
                  <a:schemeClr val="accent1"/>
                </a:solidFill>
              </a:rPr>
              <a:t> | grep sudo</a:t>
            </a:r>
          </a:p>
          <a:p>
            <a:pPr algn="l"/>
            <a:r>
              <a:rPr lang="en-US" dirty="0"/>
              <a:t>You will see a process named </a:t>
            </a:r>
            <a:r>
              <a:rPr lang="en-US" b="1" dirty="0"/>
              <a:t>sudo yum update </a:t>
            </a:r>
            <a:r>
              <a:rPr lang="en-US" dirty="0"/>
              <a:t>owned by </a:t>
            </a:r>
            <a:r>
              <a:rPr lang="en-US" b="1" dirty="0"/>
              <a:t>root</a:t>
            </a:r>
            <a:r>
              <a:rPr lang="en-US" dirty="0"/>
              <a:t> even though it is being run by </a:t>
            </a:r>
            <a:r>
              <a:rPr lang="en-US" b="1" dirty="0"/>
              <a:t>admin</a:t>
            </a:r>
          </a:p>
          <a:p>
            <a:pPr algn="l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390271-57AB-700A-FCF1-87866F09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5" y="4353361"/>
            <a:ext cx="10625545" cy="1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96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Special Permissions (SGID)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600199"/>
            <a:ext cx="10874829" cy="459377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SGID (Set Group ID): </a:t>
            </a:r>
            <a:r>
              <a:rPr lang="en-US" dirty="0"/>
              <a:t>Like SUID, instead of user permissions, you get group permissions, and it is applied on both files and directories.</a:t>
            </a:r>
          </a:p>
          <a:p>
            <a:pPr algn="l"/>
            <a:r>
              <a:rPr lang="en-US" b="1" dirty="0"/>
              <a:t>When applied on a file: </a:t>
            </a:r>
            <a:r>
              <a:rPr lang="en-US" dirty="0"/>
              <a:t>The file is always executed as the group of that file.</a:t>
            </a:r>
          </a:p>
          <a:p>
            <a:pPr algn="l"/>
            <a:r>
              <a:rPr lang="en-US" b="1" dirty="0"/>
              <a:t>When applied on a directory: </a:t>
            </a:r>
            <a:r>
              <a:rPr lang="en-US" dirty="0"/>
              <a:t>Any new files created will be group-owned by the directory group.</a:t>
            </a:r>
          </a:p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 Case: </a:t>
            </a:r>
            <a:r>
              <a:rPr lang="en-US" b="1" dirty="0"/>
              <a:t>Collaborative Task: </a:t>
            </a:r>
            <a:r>
              <a:rPr lang="en-US" dirty="0"/>
              <a:t>Infra and Dev Team needs a directory which could be shared by both teams and all files could be modified by team members of both teams.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chmod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g+s</a:t>
            </a:r>
            <a:r>
              <a:rPr lang="en-US" dirty="0">
                <a:solidFill>
                  <a:srgbClr val="00B0F0"/>
                </a:solidFill>
              </a:rPr>
              <a:t> /shared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chmod</a:t>
            </a:r>
            <a:r>
              <a:rPr lang="en-US" dirty="0">
                <a:solidFill>
                  <a:srgbClr val="00B0F0"/>
                </a:solidFill>
              </a:rPr>
              <a:t> g-s /shared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SGID Example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600199"/>
            <a:ext cx="10874829" cy="4593771"/>
          </a:xfrm>
        </p:spPr>
        <p:txBody>
          <a:bodyPr/>
          <a:lstStyle/>
          <a:p>
            <a:pPr algn="l"/>
            <a:r>
              <a:rPr lang="en-US" dirty="0"/>
              <a:t>log in as ec2-user: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sudo </a:t>
            </a:r>
            <a:r>
              <a:rPr lang="en-US" dirty="0" err="1">
                <a:solidFill>
                  <a:srgbClr val="00B0F0"/>
                </a:solidFill>
              </a:rPr>
              <a:t>mkdir</a:t>
            </a:r>
            <a:r>
              <a:rPr lang="en-US" dirty="0">
                <a:solidFill>
                  <a:srgbClr val="00B0F0"/>
                </a:solidFill>
              </a:rPr>
              <a:t> /shared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ls -</a:t>
            </a:r>
            <a:r>
              <a:rPr lang="en-US" dirty="0" err="1">
                <a:solidFill>
                  <a:srgbClr val="00B0F0"/>
                </a:solidFill>
              </a:rPr>
              <a:t>ld</a:t>
            </a:r>
            <a:r>
              <a:rPr lang="en-US" dirty="0">
                <a:solidFill>
                  <a:srgbClr val="00B0F0"/>
                </a:solidFill>
              </a:rPr>
              <a:t> /shared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sudo </a:t>
            </a:r>
            <a:r>
              <a:rPr lang="en-US" dirty="0" err="1">
                <a:solidFill>
                  <a:srgbClr val="00B0F0"/>
                </a:solidFill>
              </a:rPr>
              <a:t>chmod</a:t>
            </a:r>
            <a:r>
              <a:rPr lang="en-US" dirty="0">
                <a:solidFill>
                  <a:srgbClr val="00B0F0"/>
                </a:solidFill>
              </a:rPr>
              <a:t> a=</a:t>
            </a:r>
            <a:r>
              <a:rPr lang="en-US" dirty="0" err="1">
                <a:solidFill>
                  <a:srgbClr val="00B0F0"/>
                </a:solidFill>
              </a:rPr>
              <a:t>rwx</a:t>
            </a:r>
            <a:r>
              <a:rPr lang="en-US" dirty="0">
                <a:solidFill>
                  <a:srgbClr val="00B0F0"/>
                </a:solidFill>
              </a:rPr>
              <a:t> /shared</a:t>
            </a:r>
            <a:r>
              <a:rPr lang="en-US" dirty="0"/>
              <a:t>   or </a:t>
            </a:r>
            <a:r>
              <a:rPr lang="en-US" dirty="0">
                <a:solidFill>
                  <a:srgbClr val="00B0F0"/>
                </a:solidFill>
              </a:rPr>
              <a:t>sudo </a:t>
            </a:r>
            <a:r>
              <a:rPr lang="en-US" dirty="0" err="1">
                <a:solidFill>
                  <a:srgbClr val="00B0F0"/>
                </a:solidFill>
              </a:rPr>
              <a:t>chmod</a:t>
            </a:r>
            <a:r>
              <a:rPr lang="en-US" dirty="0">
                <a:solidFill>
                  <a:srgbClr val="00B0F0"/>
                </a:solidFill>
              </a:rPr>
              <a:t> 777 /shared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sudo </a:t>
            </a:r>
            <a:r>
              <a:rPr lang="en-US" dirty="0" err="1">
                <a:solidFill>
                  <a:srgbClr val="00B0F0"/>
                </a:solidFill>
              </a:rPr>
              <a:t>useradd</a:t>
            </a:r>
            <a:r>
              <a:rPr lang="en-US" dirty="0">
                <a:solidFill>
                  <a:srgbClr val="00B0F0"/>
                </a:solidFill>
              </a:rPr>
              <a:t> dev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sudo passwd dev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 - dev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vim /shared/dev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ls -l /shared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6A427F-3B5E-6359-30DD-92D34B01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1" y="5796182"/>
            <a:ext cx="4369025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3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SGID Example (contd.)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746" y="1741714"/>
            <a:ext cx="10874829" cy="4593771"/>
          </a:xfrm>
        </p:spPr>
        <p:txBody>
          <a:bodyPr/>
          <a:lstStyle/>
          <a:p>
            <a:pPr algn="l"/>
            <a:r>
              <a:rPr lang="en-US" dirty="0"/>
              <a:t>login as ec2-user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sudo </a:t>
            </a:r>
            <a:r>
              <a:rPr lang="en-US" dirty="0" err="1">
                <a:solidFill>
                  <a:srgbClr val="00B0F0"/>
                </a:solidFill>
              </a:rPr>
              <a:t>chmod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g+s</a:t>
            </a:r>
            <a:r>
              <a:rPr lang="en-US" dirty="0">
                <a:solidFill>
                  <a:srgbClr val="00B0F0"/>
                </a:solidFill>
              </a:rPr>
              <a:t> /shared/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 - dev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touch /shared/dev2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ls -l /shared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83218C4-4B03-7A7A-2CDB-AA131E5D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6" y="2613919"/>
            <a:ext cx="6959107" cy="619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8F3B21D-BC87-ABA8-A262-2A52783E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46" y="4806928"/>
            <a:ext cx="7046054" cy="691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8A056E-E190-3B54-D29D-291188B37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83" y="3269326"/>
            <a:ext cx="6930070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8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E35E-BC2D-716F-CF28-632DF177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131764"/>
            <a:ext cx="9144000" cy="9676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Special Permissions (Sticky Bit)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33F91-74B0-8B94-066F-73302286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57" y="1600199"/>
            <a:ext cx="10874829" cy="4593771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Sticky Bit: </a:t>
            </a:r>
            <a:r>
              <a:rPr lang="en-US" sz="1600" dirty="0"/>
              <a:t>With this set, the users can only delete files or directories they own.</a:t>
            </a:r>
          </a:p>
          <a:p>
            <a:pPr algn="l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Use Case: </a:t>
            </a:r>
            <a:r>
              <a:rPr lang="en-US" sz="1600" dirty="0"/>
              <a:t>There are 2 developers (</a:t>
            </a:r>
            <a:r>
              <a:rPr lang="en-US" sz="1600" b="1" dirty="0"/>
              <a:t>dev1</a:t>
            </a:r>
            <a:r>
              <a:rPr lang="en-US" sz="1600" dirty="0"/>
              <a:t> and </a:t>
            </a:r>
            <a:r>
              <a:rPr lang="en-US" sz="1600" b="1" dirty="0"/>
              <a:t>dev2</a:t>
            </a:r>
            <a:r>
              <a:rPr lang="en-US" sz="1600" dirty="0"/>
              <a:t>) part of dev team. They both share a directory </a:t>
            </a:r>
            <a:r>
              <a:rPr lang="en-US" sz="1600" b="1" dirty="0"/>
              <a:t>/shared2 </a:t>
            </a:r>
            <a:r>
              <a:rPr lang="en-US" sz="1600" dirty="0"/>
              <a:t>on a RHEL system. We must find a way to restrict each of them to not able to delete files under </a:t>
            </a:r>
            <a:r>
              <a:rPr lang="en-US" sz="1600" b="1" dirty="0"/>
              <a:t>/shared2 </a:t>
            </a:r>
            <a:r>
              <a:rPr lang="en-US" sz="1600" dirty="0"/>
              <a:t>directory which they do not own.</a:t>
            </a:r>
          </a:p>
          <a:p>
            <a:pPr algn="l"/>
            <a:r>
              <a:rPr lang="en-US" sz="1600" dirty="0" err="1">
                <a:solidFill>
                  <a:srgbClr val="00B0F0"/>
                </a:solidFill>
              </a:rPr>
              <a:t>chmod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o+t</a:t>
            </a:r>
            <a:r>
              <a:rPr lang="en-US" sz="1600" dirty="0">
                <a:solidFill>
                  <a:srgbClr val="00B0F0"/>
                </a:solidFill>
              </a:rPr>
              <a:t> /shared2</a:t>
            </a:r>
          </a:p>
          <a:p>
            <a:pPr algn="l"/>
            <a:r>
              <a:rPr lang="en-US" sz="1600" dirty="0" err="1">
                <a:solidFill>
                  <a:srgbClr val="00B0F0"/>
                </a:solidFill>
              </a:rPr>
              <a:t>chmod</a:t>
            </a:r>
            <a:r>
              <a:rPr lang="en-US" sz="1600" dirty="0">
                <a:solidFill>
                  <a:srgbClr val="00B0F0"/>
                </a:solidFill>
              </a:rPr>
              <a:t> o-t /shared2</a:t>
            </a:r>
          </a:p>
          <a:p>
            <a:pPr algn="l"/>
            <a:r>
              <a:rPr lang="en-US" sz="1600" b="1" dirty="0"/>
              <a:t>Example</a:t>
            </a:r>
            <a:r>
              <a:rPr lang="en-US" sz="1600" dirty="0"/>
              <a:t>: Login as root</a:t>
            </a:r>
          </a:p>
          <a:p>
            <a:pPr algn="l"/>
            <a:r>
              <a:rPr lang="en-US" sz="1600" dirty="0" err="1">
                <a:solidFill>
                  <a:srgbClr val="00B0F0"/>
                </a:solidFill>
              </a:rPr>
              <a:t>mkdir</a:t>
            </a:r>
            <a:r>
              <a:rPr lang="en-US" sz="1600" dirty="0">
                <a:solidFill>
                  <a:srgbClr val="00B0F0"/>
                </a:solidFill>
              </a:rPr>
              <a:t> /shared2</a:t>
            </a:r>
          </a:p>
          <a:p>
            <a:pPr algn="l"/>
            <a:r>
              <a:rPr lang="en-US" sz="1600" dirty="0">
                <a:solidFill>
                  <a:srgbClr val="00B0F0"/>
                </a:solidFill>
              </a:rPr>
              <a:t>ls -</a:t>
            </a:r>
            <a:r>
              <a:rPr lang="en-US" sz="1600" dirty="0" err="1">
                <a:solidFill>
                  <a:srgbClr val="00B0F0"/>
                </a:solidFill>
              </a:rPr>
              <a:t>ld</a:t>
            </a:r>
            <a:r>
              <a:rPr lang="en-US" sz="1600" dirty="0">
                <a:solidFill>
                  <a:srgbClr val="00B0F0"/>
                </a:solidFill>
              </a:rPr>
              <a:t> /shared2</a:t>
            </a:r>
          </a:p>
          <a:p>
            <a:pPr algn="l"/>
            <a:r>
              <a:rPr lang="en-US" sz="1600" dirty="0" err="1">
                <a:solidFill>
                  <a:srgbClr val="00B0F0"/>
                </a:solidFill>
              </a:rPr>
              <a:t>chmod</a:t>
            </a:r>
            <a:r>
              <a:rPr lang="en-US" sz="1600" dirty="0">
                <a:solidFill>
                  <a:srgbClr val="00B0F0"/>
                </a:solidFill>
              </a:rPr>
              <a:t>  </a:t>
            </a:r>
            <a:r>
              <a:rPr lang="en-US" sz="1600" dirty="0" err="1">
                <a:solidFill>
                  <a:srgbClr val="00B0F0"/>
                </a:solidFill>
              </a:rPr>
              <a:t>g+w</a:t>
            </a:r>
            <a:r>
              <a:rPr lang="en-US" sz="1600" dirty="0">
                <a:solidFill>
                  <a:srgbClr val="00B0F0"/>
                </a:solidFill>
              </a:rPr>
              <a:t> /shared2</a:t>
            </a:r>
          </a:p>
          <a:p>
            <a:pPr algn="l"/>
            <a:r>
              <a:rPr lang="en-US" sz="1600" dirty="0">
                <a:solidFill>
                  <a:srgbClr val="00B0F0"/>
                </a:solidFill>
              </a:rPr>
              <a:t>ls -ld /</a:t>
            </a:r>
            <a:r>
              <a:rPr lang="en-US" sz="1600" dirty="0" smtClean="0">
                <a:solidFill>
                  <a:srgbClr val="00B0F0"/>
                </a:solidFill>
              </a:rPr>
              <a:t>shared2</a:t>
            </a:r>
          </a:p>
          <a:p>
            <a:pPr algn="l"/>
            <a:r>
              <a:rPr lang="en-US" sz="1600" dirty="0" err="1" smtClean="0">
                <a:solidFill>
                  <a:srgbClr val="00B0F0"/>
                </a:solidFill>
              </a:rPr>
              <a:t>groupadd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dev</a:t>
            </a:r>
            <a:endParaRPr lang="en-US" sz="1600" dirty="0">
              <a:solidFill>
                <a:srgbClr val="00B0F0"/>
              </a:solidFill>
            </a:endParaRPr>
          </a:p>
          <a:p>
            <a:pPr algn="l"/>
            <a:r>
              <a:rPr lang="en-US" sz="1600" dirty="0" err="1">
                <a:solidFill>
                  <a:srgbClr val="00B0F0"/>
                </a:solidFill>
              </a:rPr>
              <a:t>chgrp</a:t>
            </a:r>
            <a:r>
              <a:rPr lang="en-US" sz="1600" dirty="0">
                <a:solidFill>
                  <a:srgbClr val="00B0F0"/>
                </a:solidFill>
              </a:rPr>
              <a:t> dev /shared2</a:t>
            </a:r>
          </a:p>
        </p:txBody>
      </p:sp>
    </p:spTree>
    <p:extLst>
      <p:ext uri="{BB962C8B-B14F-4D97-AF65-F5344CB8AC3E}">
        <p14:creationId xmlns:p14="http://schemas.microsoft.com/office/powerpoint/2010/main" xmlns="" val="159799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708</Words>
  <Application>Microsoft Office PowerPoint</Application>
  <PresentationFormat>Custom</PresentationFormat>
  <Paragraphs>118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File Permissions (Symbolic and Numeric [Octal])</vt:lpstr>
      <vt:lpstr>Linux sudo permissions</vt:lpstr>
      <vt:lpstr>Linux sudo permissions (contd.)</vt:lpstr>
      <vt:lpstr>Special Permissions</vt:lpstr>
      <vt:lpstr>SUID Example</vt:lpstr>
      <vt:lpstr>Special Permissions (SGID)</vt:lpstr>
      <vt:lpstr>SGID Example</vt:lpstr>
      <vt:lpstr>SGID Example (contd.)</vt:lpstr>
      <vt:lpstr>Special Permissions (Sticky Bit)</vt:lpstr>
      <vt:lpstr>Sticky Bit (Contd.)</vt:lpstr>
      <vt:lpstr>Sticky Bit (Contd2.)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Permissions</dc:title>
  <dc:creator>Bhavuk Mudgal</dc:creator>
  <cp:lastModifiedBy>Bhavuk Mudgal</cp:lastModifiedBy>
  <cp:revision>105</cp:revision>
  <dcterms:created xsi:type="dcterms:W3CDTF">2024-04-28T07:22:17Z</dcterms:created>
  <dcterms:modified xsi:type="dcterms:W3CDTF">2024-05-04T19:05:13Z</dcterms:modified>
</cp:coreProperties>
</file>