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6" r:id="rId8"/>
    <p:sldId id="265" r:id="rId9"/>
    <p:sldId id="26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78" autoAdjust="0"/>
    <p:restoredTop sz="94660"/>
  </p:normalViewPr>
  <p:slideViewPr>
    <p:cSldViewPr>
      <p:cViewPr varScale="1">
        <p:scale>
          <a:sx n="65" d="100"/>
          <a:sy n="65" d="100"/>
        </p:scale>
        <p:origin x="-1300"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676400"/>
          </a:xfrm>
        </p:spPr>
        <p:txBody>
          <a:bodyPr>
            <a:normAutofit fontScale="90000"/>
          </a:bodyPr>
          <a:lstStyle/>
          <a:p>
            <a:r>
              <a:rPr lang="en-US" dirty="0" smtClean="0"/>
              <a:t>1. How </a:t>
            </a:r>
            <a:r>
              <a:rPr lang="en-US" dirty="0" smtClean="0"/>
              <a:t>to scrape metrics for a new </a:t>
            </a:r>
            <a:r>
              <a:rPr lang="en-US" dirty="0" smtClean="0"/>
              <a:t>application? Can you explain with an example?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05000"/>
            <a:ext cx="8077200" cy="2862322"/>
          </a:xfrm>
          <a:prstGeom prst="rect">
            <a:avLst/>
          </a:prstGeom>
          <a:noFill/>
        </p:spPr>
        <p:txBody>
          <a:bodyPr wrap="square" rtlCol="0">
            <a:spAutoFit/>
          </a:bodyPr>
          <a:lstStyle/>
          <a:p>
            <a:r>
              <a:rPr lang="en-US" dirty="0" smtClean="0"/>
              <a:t>This is related to a </a:t>
            </a:r>
            <a:r>
              <a:rPr lang="en-US" dirty="0" err="1" smtClean="0"/>
              <a:t>Drupal</a:t>
            </a:r>
            <a:r>
              <a:rPr lang="en-US" dirty="0" smtClean="0"/>
              <a:t> application that I manage and is critical to customer business. </a:t>
            </a:r>
            <a:r>
              <a:rPr lang="en-US" dirty="0" smtClean="0"/>
              <a:t>One day, the service went down on Monday morning after a recent change by the developer team. The issue quickly got escalated as the CEO was also impacted. We all got on a call to troubleshoot the issue. The site was throwing an error related to </a:t>
            </a:r>
            <a:r>
              <a:rPr lang="en-US" dirty="0" err="1" smtClean="0"/>
              <a:t>php</a:t>
            </a:r>
            <a:r>
              <a:rPr lang="en-US" dirty="0" smtClean="0"/>
              <a:t>-fpm service failing. I tried to roll back the change to the previous version but it did not work. Then suddenly I remembered that there is a </a:t>
            </a:r>
            <a:r>
              <a:rPr lang="en-US" dirty="0" err="1" smtClean="0"/>
              <a:t>Drupal</a:t>
            </a:r>
            <a:r>
              <a:rPr lang="en-US" dirty="0" smtClean="0"/>
              <a:t> community which provides troubleshooting steps to known issues. I tried to search the error message there and luckily I found the troubleshooting steps. I quickly followed it and re-configured </a:t>
            </a:r>
            <a:r>
              <a:rPr lang="en-US" dirty="0" err="1" smtClean="0"/>
              <a:t>php</a:t>
            </a:r>
            <a:r>
              <a:rPr lang="en-US" dirty="0" smtClean="0"/>
              <a:t>-fpm service and restarted it. The site came back up within 25 minutes. We received appreciation from the CEO himself.</a:t>
            </a:r>
            <a:endParaRPr lang="en-US" dirty="0"/>
          </a:p>
        </p:txBody>
      </p:sp>
      <p:sp>
        <p:nvSpPr>
          <p:cNvPr id="5" name="Title 1"/>
          <p:cNvSpPr txBox="1">
            <a:spLocks/>
          </p:cNvSpPr>
          <p:nvPr/>
        </p:nvSpPr>
        <p:spPr>
          <a:xfrm>
            <a:off x="533400" y="152400"/>
            <a:ext cx="7772400" cy="1752600"/>
          </a:xfrm>
          <a:prstGeom prst="rect">
            <a:avLst/>
          </a:prstGeom>
        </p:spPr>
        <p:txBody>
          <a:bodyPr vert="horz" lIns="91440" tIns="45720" rIns="91440" bIns="45720" rtlCol="0" anchor="ctr">
            <a:normAutofit fontScale="97500" lnSpcReduction="10000"/>
          </a:bodyPr>
          <a:lstStyle/>
          <a:p>
            <a:pPr lvl="0" algn="ctr">
              <a:spcBef>
                <a:spcPct val="0"/>
              </a:spcBef>
            </a:pPr>
            <a:r>
              <a:rPr lang="en-US" sz="4000" dirty="0" smtClean="0"/>
              <a:t>5. </a:t>
            </a:r>
            <a:r>
              <a:rPr lang="en-US" sz="4000" dirty="0" smtClean="0"/>
              <a:t>What is the toughest challenge that you have faced? How did you overcome it?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676400"/>
          </a:xfrm>
        </p:spPr>
        <p:txBody>
          <a:bodyPr>
            <a:normAutofit fontScale="90000"/>
          </a:bodyPr>
          <a:lstStyle/>
          <a:p>
            <a:r>
              <a:rPr lang="en-US" dirty="0" smtClean="0"/>
              <a:t>1. </a:t>
            </a:r>
            <a:r>
              <a:rPr lang="en-US" dirty="0" smtClean="0"/>
              <a:t>How </a:t>
            </a:r>
            <a:r>
              <a:rPr lang="en-US" dirty="0" smtClean="0"/>
              <a:t>to scrape metrics for a new application</a:t>
            </a:r>
            <a:r>
              <a:rPr lang="en-US" dirty="0" smtClean="0"/>
              <a:t>? Can you explain with an example?</a:t>
            </a:r>
            <a:endParaRPr lang="en-US" dirty="0"/>
          </a:p>
        </p:txBody>
      </p:sp>
      <p:sp>
        <p:nvSpPr>
          <p:cNvPr id="3" name="TextBox 2"/>
          <p:cNvSpPr txBox="1"/>
          <p:nvPr/>
        </p:nvSpPr>
        <p:spPr>
          <a:xfrm>
            <a:off x="838200" y="2057400"/>
            <a:ext cx="7848600" cy="1477328"/>
          </a:xfrm>
          <a:prstGeom prst="rect">
            <a:avLst/>
          </a:prstGeom>
          <a:noFill/>
        </p:spPr>
        <p:txBody>
          <a:bodyPr wrap="square" rtlCol="0">
            <a:spAutoFit/>
          </a:bodyPr>
          <a:lstStyle/>
          <a:p>
            <a:r>
              <a:rPr lang="en-US" dirty="0" smtClean="0"/>
              <a:t>We can use service monitors to scrape metrics for a new application. As I am using Prometheus, so I can set targets for it to monitor and scrape. For example if we have a service running inside a K8s cluster which we want to monitor, we can create a resource of kind </a:t>
            </a:r>
            <a:r>
              <a:rPr lang="en-US" b="1" dirty="0" err="1" smtClean="0"/>
              <a:t>ServiceMonitor</a:t>
            </a:r>
            <a:r>
              <a:rPr lang="en-US" dirty="0" smtClean="0"/>
              <a:t> and use the labels of the service inside the spec section of our service monitor to scrape the metrics.</a:t>
            </a:r>
            <a:endParaRPr lang="en-US" dirty="0"/>
          </a:p>
        </p:txBody>
      </p:sp>
      <p:pic>
        <p:nvPicPr>
          <p:cNvPr id="1027" name="Picture 3"/>
          <p:cNvPicPr>
            <a:picLocks noChangeAspect="1" noChangeArrowheads="1"/>
          </p:cNvPicPr>
          <p:nvPr/>
        </p:nvPicPr>
        <p:blipFill>
          <a:blip r:embed="rId2"/>
          <a:srcRect/>
          <a:stretch>
            <a:fillRect/>
          </a:stretch>
        </p:blipFill>
        <p:spPr bwMode="auto">
          <a:xfrm>
            <a:off x="990600" y="3657600"/>
            <a:ext cx="2600325" cy="3048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962400" y="3657600"/>
            <a:ext cx="3571875" cy="3048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752600"/>
          </a:xfrm>
        </p:spPr>
        <p:txBody>
          <a:bodyPr>
            <a:normAutofit/>
          </a:bodyPr>
          <a:lstStyle/>
          <a:p>
            <a:r>
              <a:rPr lang="en-US" dirty="0" smtClean="0"/>
              <a:t>2. </a:t>
            </a:r>
            <a:r>
              <a:rPr lang="en-US" dirty="0" smtClean="0"/>
              <a:t>Have you deployed any application to EKS? How?</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05000"/>
            <a:ext cx="8077200" cy="2862322"/>
          </a:xfrm>
          <a:prstGeom prst="rect">
            <a:avLst/>
          </a:prstGeom>
          <a:noFill/>
        </p:spPr>
        <p:txBody>
          <a:bodyPr wrap="square" rtlCol="0">
            <a:spAutoFit/>
          </a:bodyPr>
          <a:lstStyle/>
          <a:p>
            <a:r>
              <a:rPr lang="en-US" dirty="0" smtClean="0"/>
              <a:t>Yes, I have deployed multiple applications on EKS. The first thing is to develop the application locally on a dev machine, containerize it, and test it. If it runs successfully, then push it to ECR. Now, to deploy this to AWS EKS, you should have a cluster, we create clusters with </a:t>
            </a:r>
            <a:r>
              <a:rPr lang="en-US" dirty="0" err="1" smtClean="0"/>
              <a:t>Terraform</a:t>
            </a:r>
            <a:r>
              <a:rPr lang="en-US" dirty="0" smtClean="0"/>
              <a:t> </a:t>
            </a:r>
            <a:r>
              <a:rPr lang="en-US" dirty="0" err="1" smtClean="0"/>
              <a:t>IaC</a:t>
            </a:r>
            <a:r>
              <a:rPr lang="en-US" dirty="0" smtClean="0"/>
              <a:t>. Now, we need to create deployment, service, </a:t>
            </a:r>
            <a:r>
              <a:rPr lang="en-US" dirty="0" err="1" smtClean="0"/>
              <a:t>configmaps</a:t>
            </a:r>
            <a:r>
              <a:rPr lang="en-US" dirty="0" smtClean="0"/>
              <a:t> manifests etc. We utilize Helm Charts to deploy our applications. Also, we utilize ALB Ingress Controller for routing traffic to our backend services and use Route53 for DNS configuration. To control developer access, we use RBAC. Most of our K8s applications utilize AWS RDS instances for DB using a controller called ACK-RDS-Controller.  The application source code, </a:t>
            </a:r>
            <a:r>
              <a:rPr lang="en-US" dirty="0" err="1" smtClean="0"/>
              <a:t>Dockerfile</a:t>
            </a:r>
            <a:r>
              <a:rPr lang="en-US" dirty="0" smtClean="0"/>
              <a:t>, Helm Charts etc reside in </a:t>
            </a:r>
            <a:r>
              <a:rPr lang="en-US" dirty="0" err="1" smtClean="0"/>
              <a:t>GitLab</a:t>
            </a:r>
            <a:r>
              <a:rPr lang="en-US" dirty="0" smtClean="0"/>
              <a:t>. We follow </a:t>
            </a:r>
            <a:r>
              <a:rPr lang="en-US" dirty="0" err="1" smtClean="0"/>
              <a:t>GitOps</a:t>
            </a:r>
            <a:r>
              <a:rPr lang="en-US" dirty="0" smtClean="0"/>
              <a:t> approach using </a:t>
            </a:r>
            <a:r>
              <a:rPr lang="en-US" dirty="0" err="1" smtClean="0"/>
              <a:t>ArgoCD</a:t>
            </a:r>
            <a:r>
              <a:rPr lang="en-US" dirty="0" smtClean="0"/>
              <a:t>.</a:t>
            </a:r>
            <a:endParaRPr lang="en-US" dirty="0"/>
          </a:p>
        </p:txBody>
      </p:sp>
      <p:sp>
        <p:nvSpPr>
          <p:cNvPr id="5" name="Title 1"/>
          <p:cNvSpPr txBox="1">
            <a:spLocks/>
          </p:cNvSpPr>
          <p:nvPr/>
        </p:nvSpPr>
        <p:spPr>
          <a:xfrm>
            <a:off x="533400" y="152400"/>
            <a:ext cx="7772400" cy="1752600"/>
          </a:xfrm>
          <a:prstGeom prst="rect">
            <a:avLst/>
          </a:prstGeom>
        </p:spPr>
        <p:txBody>
          <a:bodyPr vert="horz" lIns="91440" tIns="45720" rIns="91440" bIns="45720" rtlCol="0" anchor="ctr">
            <a:normAutofit fontScale="97500"/>
          </a:bodyPr>
          <a:lstStyle/>
          <a:p>
            <a:pPr lvl="0" algn="ctr">
              <a:spcBef>
                <a:spcPct val="0"/>
              </a:spcBef>
            </a:pPr>
            <a:r>
              <a:rPr lang="en-US" sz="4000" dirty="0" smtClean="0"/>
              <a:t>2. </a:t>
            </a:r>
            <a:r>
              <a:rPr lang="en-US" sz="4000" dirty="0" smtClean="0"/>
              <a:t>Have you deployed any application to EKS</a:t>
            </a:r>
            <a:r>
              <a:rPr lang="en-US" sz="4000" dirty="0" smtClean="0"/>
              <a:t>? How?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752600"/>
          </a:xfrm>
        </p:spPr>
        <p:txBody>
          <a:bodyPr>
            <a:normAutofit/>
          </a:bodyPr>
          <a:lstStyle/>
          <a:p>
            <a:r>
              <a:rPr lang="en-US" dirty="0" smtClean="0"/>
              <a:t>3. </a:t>
            </a:r>
            <a:r>
              <a:rPr lang="en-US" dirty="0" smtClean="0"/>
              <a:t>List a few automation tasks that you have completed.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400" y="152400"/>
            <a:ext cx="7772400" cy="1752600"/>
          </a:xfrm>
          <a:prstGeom prst="rect">
            <a:avLst/>
          </a:prstGeom>
        </p:spPr>
        <p:txBody>
          <a:bodyPr vert="horz" lIns="91440" tIns="45720" rIns="91440" bIns="45720" rtlCol="0" anchor="ctr">
            <a:normAutofit fontScale="97500"/>
          </a:bodyPr>
          <a:lstStyle/>
          <a:p>
            <a:pPr lvl="0" algn="ctr">
              <a:spcBef>
                <a:spcPct val="0"/>
              </a:spcBef>
            </a:pPr>
            <a:r>
              <a:rPr lang="en-US" sz="4000" dirty="0" smtClean="0"/>
              <a:t>3. </a:t>
            </a:r>
            <a:r>
              <a:rPr lang="en-US" sz="4000" dirty="0" smtClean="0"/>
              <a:t>List a few automation tasks that you have completed.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609600" y="2209800"/>
            <a:ext cx="7848600" cy="2585323"/>
          </a:xfrm>
          <a:prstGeom prst="rect">
            <a:avLst/>
          </a:prstGeom>
          <a:noFill/>
        </p:spPr>
        <p:txBody>
          <a:bodyPr wrap="square" rtlCol="0">
            <a:spAutoFit/>
          </a:bodyPr>
          <a:lstStyle/>
          <a:p>
            <a:pPr marL="342900" indent="-342900">
              <a:buAutoNum type="arabicPeriod"/>
            </a:pPr>
            <a:r>
              <a:rPr lang="en-US" dirty="0" smtClean="0"/>
              <a:t>I worked on automatic shutdown and restart of some of the EC2 instances in the off hours as those were under-utilized. I used AWS SDK for python (Boto3) with Lambda and scheduled those using AWS </a:t>
            </a:r>
            <a:r>
              <a:rPr lang="en-US" dirty="0" err="1" smtClean="0"/>
              <a:t>Eventbridge</a:t>
            </a:r>
            <a:r>
              <a:rPr lang="en-US" dirty="0" smtClean="0"/>
              <a:t> </a:t>
            </a:r>
            <a:r>
              <a:rPr lang="en-US" dirty="0" err="1" smtClean="0"/>
              <a:t>cron</a:t>
            </a:r>
            <a:r>
              <a:rPr lang="en-US" dirty="0" smtClean="0"/>
              <a:t> jobs.</a:t>
            </a:r>
          </a:p>
          <a:p>
            <a:pPr marL="342900" indent="-342900">
              <a:buAutoNum type="arabicPeriod"/>
            </a:pPr>
            <a:r>
              <a:rPr lang="en-US" dirty="0" smtClean="0"/>
              <a:t>I helped the security team in configuring ECR Image scanning results to an email . I deployed a standalone </a:t>
            </a:r>
            <a:r>
              <a:rPr lang="en-US" dirty="0" err="1" smtClean="0"/>
              <a:t>docker</a:t>
            </a:r>
            <a:r>
              <a:rPr lang="en-US" dirty="0" smtClean="0"/>
              <a:t> container on an EC2 instance with a </a:t>
            </a:r>
            <a:r>
              <a:rPr lang="en-US" dirty="0" err="1" smtClean="0"/>
              <a:t>docker</a:t>
            </a:r>
            <a:r>
              <a:rPr lang="en-US" dirty="0" smtClean="0"/>
              <a:t> image that is able to scan our ECR repositories and post results on our scanning tool UI (Tenable in my case). This </a:t>
            </a:r>
            <a:r>
              <a:rPr lang="en-US" dirty="0" err="1" smtClean="0"/>
              <a:t>docker</a:t>
            </a:r>
            <a:r>
              <a:rPr lang="en-US" dirty="0" smtClean="0"/>
              <a:t> container will run in loop and continue to scan the repositories. Then, from the Tenable UI, an email with those scan results can be triggered on a schedule.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752600"/>
          </a:xfrm>
        </p:spPr>
        <p:txBody>
          <a:bodyPr>
            <a:normAutofit/>
          </a:bodyPr>
          <a:lstStyle/>
          <a:p>
            <a:r>
              <a:rPr lang="en-US" dirty="0" smtClean="0"/>
              <a:t>4. </a:t>
            </a:r>
            <a:r>
              <a:rPr lang="en-US" dirty="0" smtClean="0"/>
              <a:t>What do you understand by the terms SLIs, SLOs, and SLAs?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905000"/>
            <a:ext cx="8077200" cy="4801314"/>
          </a:xfrm>
          <a:prstGeom prst="rect">
            <a:avLst/>
          </a:prstGeom>
          <a:noFill/>
        </p:spPr>
        <p:txBody>
          <a:bodyPr wrap="square" rtlCol="0">
            <a:spAutoFit/>
          </a:bodyPr>
          <a:lstStyle/>
          <a:p>
            <a:r>
              <a:rPr lang="en-US" dirty="0" smtClean="0"/>
              <a:t>These are important terms when it comes to SRE. It is used to measure the service reliability:</a:t>
            </a:r>
          </a:p>
          <a:p>
            <a:r>
              <a:rPr lang="en-US" b="1" dirty="0" smtClean="0"/>
              <a:t>SLIs (Service Level Indicators)</a:t>
            </a:r>
            <a:r>
              <a:rPr lang="en-US" dirty="0" smtClean="0"/>
              <a:t>:  It defines the reliability of a service by numerical indicators to measure it over a period of time. These metrics can indicate the overall health, performance, or latency of a service. </a:t>
            </a:r>
            <a:r>
              <a:rPr lang="en-US" b="1" dirty="0" smtClean="0"/>
              <a:t>Example</a:t>
            </a:r>
            <a:r>
              <a:rPr lang="en-US" dirty="0" smtClean="0"/>
              <a:t>: latency, throughput, and errors occurred per X number of requests.</a:t>
            </a:r>
          </a:p>
          <a:p>
            <a:endParaRPr lang="en-US" dirty="0" smtClean="0"/>
          </a:p>
          <a:p>
            <a:r>
              <a:rPr lang="en-US" b="1" dirty="0" smtClean="0"/>
              <a:t>SLOs (Service Level Objectives):</a:t>
            </a:r>
            <a:r>
              <a:rPr lang="en-US" dirty="0" smtClean="0"/>
              <a:t> These are the range of values of SLIs that needs maintenance for a service to be acceptably reliable. </a:t>
            </a:r>
            <a:r>
              <a:rPr lang="en-US" b="1" dirty="0" smtClean="0"/>
              <a:t>Example</a:t>
            </a:r>
            <a:r>
              <a:rPr lang="en-US" dirty="0" smtClean="0"/>
              <a:t>:  0.1 to 0.5% of 404 errors are acceptable for a specific application.</a:t>
            </a:r>
          </a:p>
          <a:p>
            <a:endParaRPr lang="en-US" dirty="0" smtClean="0"/>
          </a:p>
          <a:p>
            <a:r>
              <a:rPr lang="en-US" b="1" dirty="0" smtClean="0"/>
              <a:t>SLAs (Service Level Agreements)</a:t>
            </a:r>
            <a:r>
              <a:rPr lang="en-US" dirty="0" smtClean="0"/>
              <a:t>: It defines the agreement on the levels of service expected by the end users as defined through SLOs. Generally it is the actual contractual agreement between the service provider and end users (or customers). </a:t>
            </a:r>
            <a:r>
              <a:rPr lang="en-US" b="1" dirty="0" smtClean="0"/>
              <a:t>Example</a:t>
            </a:r>
            <a:r>
              <a:rPr lang="en-US" dirty="0" smtClean="0"/>
              <a:t>: If Service A goes down impacting 100+ users, the service should be restored within 2 hours as this is a Priority 1 incident.</a:t>
            </a:r>
            <a:endParaRPr lang="en-US" dirty="0" smtClean="0"/>
          </a:p>
          <a:p>
            <a:endParaRPr lang="en-US" dirty="0"/>
          </a:p>
        </p:txBody>
      </p:sp>
      <p:sp>
        <p:nvSpPr>
          <p:cNvPr id="5" name="Title 1"/>
          <p:cNvSpPr txBox="1">
            <a:spLocks/>
          </p:cNvSpPr>
          <p:nvPr/>
        </p:nvSpPr>
        <p:spPr>
          <a:xfrm>
            <a:off x="533400" y="152400"/>
            <a:ext cx="7772400" cy="1752600"/>
          </a:xfrm>
          <a:prstGeom prst="rect">
            <a:avLst/>
          </a:prstGeom>
        </p:spPr>
        <p:txBody>
          <a:bodyPr vert="horz" lIns="91440" tIns="45720" rIns="91440" bIns="45720" rtlCol="0" anchor="ctr">
            <a:normAutofit fontScale="97500"/>
          </a:bodyPr>
          <a:lstStyle/>
          <a:p>
            <a:pPr lvl="0" algn="ctr">
              <a:spcBef>
                <a:spcPct val="0"/>
              </a:spcBef>
            </a:pPr>
            <a:r>
              <a:rPr lang="en-US" sz="4000" dirty="0" smtClean="0"/>
              <a:t>4. </a:t>
            </a:r>
            <a:r>
              <a:rPr lang="en-US" sz="4000" dirty="0" smtClean="0"/>
              <a:t>What do you understand by the terms SLIs, SLOs, and SLAs?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772400" cy="1752600"/>
          </a:xfrm>
        </p:spPr>
        <p:txBody>
          <a:bodyPr>
            <a:normAutofit fontScale="90000"/>
          </a:bodyPr>
          <a:lstStyle/>
          <a:p>
            <a:r>
              <a:rPr lang="en-US" dirty="0" smtClean="0"/>
              <a:t>5. </a:t>
            </a:r>
            <a:r>
              <a:rPr lang="en-US" dirty="0" smtClean="0"/>
              <a:t>What is the toughest challenge that you have faced? How did you overcome it?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849</Words>
  <Application>Microsoft Office PowerPoint</Application>
  <PresentationFormat>On-screen Show (4:3)</PresentationFormat>
  <Paragraphs>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1. How to scrape metrics for a new application? Can you explain with an example?</vt:lpstr>
      <vt:lpstr>1. How to scrape metrics for a new application? Can you explain with an example?</vt:lpstr>
      <vt:lpstr>2. Have you deployed any application to EKS? How?</vt:lpstr>
      <vt:lpstr>Slide 4</vt:lpstr>
      <vt:lpstr>3. List a few automation tasks that you have completed.</vt:lpstr>
      <vt:lpstr>Slide 6</vt:lpstr>
      <vt:lpstr>4. What do you understand by the terms SLIs, SLOs, and SLAs?</vt:lpstr>
      <vt:lpstr>Slide 8</vt:lpstr>
      <vt:lpstr>5. What is the toughest challenge that you have faced? How did you overcome it?</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How would you deploy an application to AWS?</dc:title>
  <dc:creator>Bhavuk Mudgal</dc:creator>
  <cp:lastModifiedBy>Bhavuk Mudgal</cp:lastModifiedBy>
  <cp:revision>72</cp:revision>
  <dcterms:created xsi:type="dcterms:W3CDTF">2006-08-16T00:00:00Z</dcterms:created>
  <dcterms:modified xsi:type="dcterms:W3CDTF">2024-12-25T10:46:39Z</dcterms:modified>
</cp:coreProperties>
</file>