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63" r:id="rId7"/>
    <p:sldId id="266" r:id="rId8"/>
    <p:sldId id="265" r:id="rId9"/>
    <p:sldId id="264" r:id="rId10"/>
    <p:sldId id="26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78" autoAdjust="0"/>
    <p:restoredTop sz="94660"/>
  </p:normalViewPr>
  <p:slideViewPr>
    <p:cSldViewPr>
      <p:cViewPr varScale="1">
        <p:scale>
          <a:sx n="65" d="100"/>
          <a:sy n="65" d="100"/>
        </p:scale>
        <p:origin x="-1300" y="-6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docs.aws.amazon.com/prescriptive-guidance/latest/migration-aws-environment/understanding-landing-zones.html"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28600"/>
            <a:ext cx="7772400" cy="1470025"/>
          </a:xfrm>
        </p:spPr>
        <p:txBody>
          <a:bodyPr/>
          <a:lstStyle/>
          <a:p>
            <a:r>
              <a:rPr lang="en-US" dirty="0" smtClean="0"/>
              <a:t>1. How would you deploy an application to AWS?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1905000"/>
            <a:ext cx="8077200" cy="2862322"/>
          </a:xfrm>
          <a:prstGeom prst="rect">
            <a:avLst/>
          </a:prstGeom>
          <a:noFill/>
        </p:spPr>
        <p:txBody>
          <a:bodyPr wrap="square" rtlCol="0">
            <a:spAutoFit/>
          </a:bodyPr>
          <a:lstStyle/>
          <a:p>
            <a:r>
              <a:rPr lang="en-US" dirty="0" smtClean="0"/>
              <a:t>I have used Prometheus to scrape metrics data and used </a:t>
            </a:r>
            <a:r>
              <a:rPr lang="en-US" dirty="0" err="1" smtClean="0"/>
              <a:t>Grafana</a:t>
            </a:r>
            <a:r>
              <a:rPr lang="en-US" dirty="0" smtClean="0"/>
              <a:t> to visualize it.</a:t>
            </a:r>
          </a:p>
          <a:p>
            <a:r>
              <a:rPr lang="en-US" dirty="0" smtClean="0"/>
              <a:t>Generally we have multiple </a:t>
            </a:r>
            <a:r>
              <a:rPr lang="en-US" dirty="0" err="1" smtClean="0"/>
              <a:t>Kubernetes</a:t>
            </a:r>
            <a:r>
              <a:rPr lang="en-US" dirty="0" smtClean="0"/>
              <a:t> clusters to monitor. So, we can scrape metrics from Control-plane components like </a:t>
            </a:r>
            <a:r>
              <a:rPr lang="en-US" dirty="0" err="1" smtClean="0"/>
              <a:t>api</a:t>
            </a:r>
            <a:r>
              <a:rPr lang="en-US" dirty="0" smtClean="0"/>
              <a:t>-server, </a:t>
            </a:r>
            <a:r>
              <a:rPr lang="en-US" dirty="0" err="1" smtClean="0"/>
              <a:t>coredns</a:t>
            </a:r>
            <a:r>
              <a:rPr lang="en-US" dirty="0" smtClean="0"/>
              <a:t>, </a:t>
            </a:r>
            <a:r>
              <a:rPr lang="en-US" dirty="0" err="1" smtClean="0"/>
              <a:t>kube</a:t>
            </a:r>
            <a:r>
              <a:rPr lang="en-US" dirty="0" smtClean="0"/>
              <a:t>-scheduler and on the worker nodes, we can scrape container metrics from </a:t>
            </a:r>
            <a:r>
              <a:rPr lang="en-US" dirty="0" err="1" smtClean="0"/>
              <a:t>kubelet</a:t>
            </a:r>
            <a:r>
              <a:rPr lang="en-US" dirty="0" smtClean="0"/>
              <a:t> (</a:t>
            </a:r>
            <a:r>
              <a:rPr lang="en-US" dirty="0" err="1" smtClean="0"/>
              <a:t>cAdvisor</a:t>
            </a:r>
            <a:r>
              <a:rPr lang="en-US" dirty="0" smtClean="0"/>
              <a:t>). We can also access </a:t>
            </a:r>
            <a:r>
              <a:rPr lang="en-US" dirty="0" err="1" smtClean="0"/>
              <a:t>kube</a:t>
            </a:r>
            <a:r>
              <a:rPr lang="en-US" dirty="0" smtClean="0"/>
              <a:t>-state-metrics which means cluster-level metrics like deployments, pods etc. To get host-level metrics like </a:t>
            </a:r>
            <a:r>
              <a:rPr lang="en-US" dirty="0" err="1" smtClean="0"/>
              <a:t>cpu</a:t>
            </a:r>
            <a:r>
              <a:rPr lang="en-US" dirty="0" smtClean="0"/>
              <a:t>, memory, and network, we could use node-exporters.</a:t>
            </a:r>
          </a:p>
          <a:p>
            <a:endParaRPr lang="en-US" dirty="0" smtClean="0"/>
          </a:p>
          <a:p>
            <a:r>
              <a:rPr lang="en-US" dirty="0" smtClean="0"/>
              <a:t>For visualization, we use </a:t>
            </a:r>
            <a:r>
              <a:rPr lang="en-US" dirty="0" err="1" smtClean="0"/>
              <a:t>Grafana</a:t>
            </a:r>
            <a:r>
              <a:rPr lang="en-US" dirty="0" smtClean="0"/>
              <a:t> dashboards. For example, getting requests per minute from an application, getting the count of 500, 502, 504 errors etc.</a:t>
            </a:r>
            <a:endParaRPr lang="en-US" dirty="0"/>
          </a:p>
        </p:txBody>
      </p:sp>
      <p:sp>
        <p:nvSpPr>
          <p:cNvPr id="5" name="Title 1"/>
          <p:cNvSpPr txBox="1">
            <a:spLocks/>
          </p:cNvSpPr>
          <p:nvPr/>
        </p:nvSpPr>
        <p:spPr>
          <a:xfrm>
            <a:off x="533400" y="152400"/>
            <a:ext cx="7772400" cy="1752600"/>
          </a:xfrm>
          <a:prstGeom prst="rect">
            <a:avLst/>
          </a:prstGeom>
        </p:spPr>
        <p:txBody>
          <a:bodyPr vert="horz" lIns="91440" tIns="45720" rIns="91440" bIns="45720" rtlCol="0" anchor="ctr">
            <a:normAutofit fontScale="97500" lnSpcReduction="10000"/>
          </a:bodyPr>
          <a:lstStyle/>
          <a:p>
            <a:pPr lvl="0" algn="ctr">
              <a:spcBef>
                <a:spcPct val="0"/>
              </a:spcBef>
            </a:pPr>
            <a:r>
              <a:rPr lang="en-US" sz="4000" dirty="0" smtClean="0"/>
              <a:t>5. </a:t>
            </a:r>
            <a:r>
              <a:rPr lang="en-US" sz="4000" dirty="0" smtClean="0"/>
              <a:t>What monitoring tools have you used? Can you explain what components did you monitor?</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28600"/>
            <a:ext cx="7772400" cy="1470025"/>
          </a:xfrm>
        </p:spPr>
        <p:txBody>
          <a:bodyPr/>
          <a:lstStyle/>
          <a:p>
            <a:r>
              <a:rPr lang="en-US" dirty="0" smtClean="0"/>
              <a:t>1. How would you deploy an application to AWS?</a:t>
            </a:r>
            <a:endParaRPr lang="en-US" dirty="0"/>
          </a:p>
        </p:txBody>
      </p:sp>
      <p:sp>
        <p:nvSpPr>
          <p:cNvPr id="3" name="TextBox 2"/>
          <p:cNvSpPr txBox="1"/>
          <p:nvPr/>
        </p:nvSpPr>
        <p:spPr>
          <a:xfrm>
            <a:off x="609600" y="1676400"/>
            <a:ext cx="8077200" cy="3970318"/>
          </a:xfrm>
          <a:prstGeom prst="rect">
            <a:avLst/>
          </a:prstGeom>
          <a:noFill/>
        </p:spPr>
        <p:txBody>
          <a:bodyPr wrap="square" rtlCol="0">
            <a:spAutoFit/>
          </a:bodyPr>
          <a:lstStyle/>
          <a:p>
            <a:r>
              <a:rPr lang="en-US" dirty="0" smtClean="0"/>
              <a:t>When a company wants to use AWS to deploy their workloads, they need to set up a landing zone (</a:t>
            </a:r>
            <a:r>
              <a:rPr lang="en-US" dirty="0" smtClean="0">
                <a:hlinkClick r:id="rId2"/>
              </a:rPr>
              <a:t>https://docs.aws.amazon.com/prescriptive-guidance/latest/migration-aws-environment/understanding-landing-zones.html</a:t>
            </a:r>
            <a:r>
              <a:rPr lang="en-US" dirty="0" smtClean="0"/>
              <a:t>). Here, you will setup VPCs including NAT gateways, Internet gateways, Security Groups etc. if you want to deploy an application on a VM, that is, an EC2 instance, then you will need to provision it. Depending on what kind of application, either it will have internet access or will not. So, you will have to choose the right VPC and within the VPC, right subnet (public or private), Security group. Also, if application needs </a:t>
            </a:r>
            <a:r>
              <a:rPr lang="en-US" dirty="0" err="1" smtClean="0"/>
              <a:t>autoscaling</a:t>
            </a:r>
            <a:r>
              <a:rPr lang="en-US" dirty="0" smtClean="0"/>
              <a:t> then you may use an </a:t>
            </a:r>
            <a:r>
              <a:rPr lang="en-US" dirty="0" err="1" smtClean="0"/>
              <a:t>AutoScaling</a:t>
            </a:r>
            <a:r>
              <a:rPr lang="en-US" dirty="0" smtClean="0"/>
              <a:t> group, attach with a Load Balancer and point the LB DNS to a DNS record in your hosted zone (example Route53). Once the instance is up, you will need to install application dependencies (here I am talking about a monolithic application) and deploy the application package (like a jar file). If you need a DB, then you may utilize AWS RDS service and so on.</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28600"/>
            <a:ext cx="7772400" cy="1752600"/>
          </a:xfrm>
        </p:spPr>
        <p:txBody>
          <a:bodyPr>
            <a:normAutofit fontScale="90000"/>
          </a:bodyPr>
          <a:lstStyle/>
          <a:p>
            <a:r>
              <a:rPr lang="en-US" dirty="0" smtClean="0"/>
              <a:t>2</a:t>
            </a:r>
            <a:r>
              <a:rPr lang="en-US" dirty="0" smtClean="0"/>
              <a:t>. </a:t>
            </a:r>
            <a:r>
              <a:rPr lang="en-US" dirty="0" smtClean="0"/>
              <a:t>What measures have you taken to secure your EKS clusters?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1905000"/>
            <a:ext cx="8077200" cy="3139321"/>
          </a:xfrm>
          <a:prstGeom prst="rect">
            <a:avLst/>
          </a:prstGeom>
          <a:noFill/>
        </p:spPr>
        <p:txBody>
          <a:bodyPr wrap="square" rtlCol="0">
            <a:spAutoFit/>
          </a:bodyPr>
          <a:lstStyle/>
          <a:p>
            <a:pPr>
              <a:buFont typeface="Arial" pitchFamily="34" charset="0"/>
              <a:buChar char="•"/>
            </a:pPr>
            <a:r>
              <a:rPr lang="en-US" dirty="0" smtClean="0"/>
              <a:t> If you are using managed node groups then AWS is going to administer the worker node OS, </a:t>
            </a:r>
            <a:r>
              <a:rPr lang="en-US" dirty="0" err="1" smtClean="0"/>
              <a:t>kubelet</a:t>
            </a:r>
            <a:r>
              <a:rPr lang="en-US" dirty="0" smtClean="0"/>
              <a:t>, and AMIs.</a:t>
            </a:r>
          </a:p>
          <a:p>
            <a:pPr>
              <a:buFont typeface="Arial" pitchFamily="34" charset="0"/>
              <a:buChar char="•"/>
            </a:pPr>
            <a:r>
              <a:rPr lang="en-US" dirty="0" smtClean="0"/>
              <a:t> Don’t allow SSH access to nodes, instead use AWS SSM or Session Manager.</a:t>
            </a:r>
          </a:p>
          <a:p>
            <a:pPr>
              <a:buFont typeface="Arial" pitchFamily="34" charset="0"/>
              <a:buChar char="•"/>
            </a:pPr>
            <a:r>
              <a:rPr lang="en-US" dirty="0" smtClean="0"/>
              <a:t> Do not use Service Accounts for authentication as the credentials associated are static in nature. Instead, use RBAC or Role Based Access Control which follows the principle of least privileges to AWS resources.</a:t>
            </a:r>
          </a:p>
          <a:p>
            <a:pPr>
              <a:buFont typeface="Arial" pitchFamily="34" charset="0"/>
              <a:buChar char="•"/>
            </a:pPr>
            <a:r>
              <a:rPr lang="en-US" dirty="0" smtClean="0"/>
              <a:t> The cluster endpoint should be made private.</a:t>
            </a:r>
          </a:p>
          <a:p>
            <a:pPr>
              <a:buFont typeface="Arial" pitchFamily="34" charset="0"/>
              <a:buChar char="•"/>
            </a:pPr>
            <a:r>
              <a:rPr lang="en-US" dirty="0" smtClean="0"/>
              <a:t> Run your applications as a non-root user.</a:t>
            </a:r>
          </a:p>
          <a:p>
            <a:pPr>
              <a:buFont typeface="Arial" pitchFamily="34" charset="0"/>
              <a:buChar char="•"/>
            </a:pPr>
            <a:r>
              <a:rPr lang="en-US" dirty="0" smtClean="0"/>
              <a:t> Use </a:t>
            </a:r>
            <a:r>
              <a:rPr lang="en-US" dirty="0" err="1" smtClean="0"/>
              <a:t>CloudTrail</a:t>
            </a:r>
            <a:r>
              <a:rPr lang="en-US" dirty="0" smtClean="0"/>
              <a:t> for audit logs.</a:t>
            </a:r>
          </a:p>
          <a:p>
            <a:pPr>
              <a:buFont typeface="Arial" pitchFamily="34" charset="0"/>
              <a:buChar char="•"/>
            </a:pPr>
            <a:r>
              <a:rPr lang="en-US" dirty="0" smtClean="0"/>
              <a:t> Use AWS KMS for rotating the customer-managed keys.</a:t>
            </a:r>
          </a:p>
          <a:p>
            <a:pPr>
              <a:buFont typeface="Arial" pitchFamily="34" charset="0"/>
              <a:buChar char="•"/>
            </a:pPr>
            <a:r>
              <a:rPr lang="en-US" dirty="0" smtClean="0"/>
              <a:t> Have a robust security vulnerabilities management system within your EKS cluster.</a:t>
            </a:r>
            <a:endParaRPr lang="en-US" dirty="0"/>
          </a:p>
        </p:txBody>
      </p:sp>
      <p:sp>
        <p:nvSpPr>
          <p:cNvPr id="5" name="Title 1"/>
          <p:cNvSpPr txBox="1">
            <a:spLocks/>
          </p:cNvSpPr>
          <p:nvPr/>
        </p:nvSpPr>
        <p:spPr>
          <a:xfrm>
            <a:off x="533400" y="152400"/>
            <a:ext cx="7772400" cy="1752600"/>
          </a:xfrm>
          <a:prstGeom prst="rect">
            <a:avLst/>
          </a:prstGeom>
        </p:spPr>
        <p:txBody>
          <a:bodyPr vert="horz" lIns="91440" tIns="45720" rIns="91440" bIns="45720" rtlCol="0" anchor="ctr">
            <a:normAutofit fontScale="97500"/>
          </a:bodyPr>
          <a:lstStyle/>
          <a:p>
            <a:pPr lvl="0" algn="ctr">
              <a:spcBef>
                <a:spcPct val="0"/>
              </a:spcBef>
            </a:pPr>
            <a:r>
              <a:rPr lang="en-US" sz="4000" dirty="0" smtClean="0"/>
              <a:t>2</a:t>
            </a:r>
            <a:r>
              <a:rPr lang="en-US" sz="4000" dirty="0" smtClean="0"/>
              <a:t>. </a:t>
            </a:r>
            <a:r>
              <a:rPr lang="en-US" sz="4000" dirty="0" smtClean="0"/>
              <a:t>What measures have you taken to secure your EKS clusters?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28600"/>
            <a:ext cx="7772400" cy="1752600"/>
          </a:xfrm>
        </p:spPr>
        <p:txBody>
          <a:bodyPr>
            <a:normAutofit fontScale="90000"/>
          </a:bodyPr>
          <a:lstStyle/>
          <a:p>
            <a:r>
              <a:rPr lang="en-US" dirty="0" smtClean="0"/>
              <a:t>3</a:t>
            </a:r>
            <a:r>
              <a:rPr lang="en-US" dirty="0" smtClean="0"/>
              <a:t>. </a:t>
            </a:r>
            <a:r>
              <a:rPr lang="en-US" dirty="0" smtClean="0"/>
              <a:t>What is the toughest challenge that you have faced with EKS clusters?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1905000"/>
            <a:ext cx="8077200" cy="2031325"/>
          </a:xfrm>
          <a:prstGeom prst="rect">
            <a:avLst/>
          </a:prstGeom>
          <a:noFill/>
        </p:spPr>
        <p:txBody>
          <a:bodyPr wrap="square" rtlCol="0">
            <a:spAutoFit/>
          </a:bodyPr>
          <a:lstStyle/>
          <a:p>
            <a:r>
              <a:rPr lang="en-US" dirty="0" smtClean="0"/>
              <a:t>Upgrading a cluster looks straight forward on paper but a lot of the things have to be taken care before you go for it. The first thing is to go through all the release notes in detail to understand the changes in the newer version. We need to be careful with any deprecated APIs that might already be used with some of our applications. So, its important to have a discussion with the developer team and understand the impact of the change. Always critical to have complete testing done in the lower environments before we go for production upgrade.</a:t>
            </a:r>
            <a:endParaRPr lang="en-US" dirty="0"/>
          </a:p>
        </p:txBody>
      </p:sp>
      <p:sp>
        <p:nvSpPr>
          <p:cNvPr id="5" name="Title 1"/>
          <p:cNvSpPr txBox="1">
            <a:spLocks/>
          </p:cNvSpPr>
          <p:nvPr/>
        </p:nvSpPr>
        <p:spPr>
          <a:xfrm>
            <a:off x="533400" y="152400"/>
            <a:ext cx="7772400" cy="1752600"/>
          </a:xfrm>
          <a:prstGeom prst="rect">
            <a:avLst/>
          </a:prstGeom>
        </p:spPr>
        <p:txBody>
          <a:bodyPr vert="horz" lIns="91440" tIns="45720" rIns="91440" bIns="45720" rtlCol="0" anchor="ctr">
            <a:normAutofit fontScale="97500" lnSpcReduction="10000"/>
          </a:bodyPr>
          <a:lstStyle/>
          <a:p>
            <a:pPr lvl="0" algn="ctr">
              <a:spcBef>
                <a:spcPct val="0"/>
              </a:spcBef>
            </a:pPr>
            <a:r>
              <a:rPr lang="en-US" sz="4000" dirty="0" smtClean="0"/>
              <a:t>3</a:t>
            </a:r>
            <a:r>
              <a:rPr lang="en-US" sz="4000" dirty="0" smtClean="0"/>
              <a:t>. </a:t>
            </a:r>
            <a:r>
              <a:rPr lang="en-US" sz="4000" dirty="0" smtClean="0"/>
              <a:t>What is the toughest challenge that you have faced with EKS clusters?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28600"/>
            <a:ext cx="7772400" cy="1752600"/>
          </a:xfrm>
        </p:spPr>
        <p:txBody>
          <a:bodyPr>
            <a:normAutofit fontScale="90000"/>
          </a:bodyPr>
          <a:lstStyle/>
          <a:p>
            <a:r>
              <a:rPr lang="en-US" dirty="0" smtClean="0"/>
              <a:t>4</a:t>
            </a:r>
            <a:r>
              <a:rPr lang="en-US" dirty="0" smtClean="0"/>
              <a:t>. Have you ever worked on remediating security vulnerabilities remediation?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1905000"/>
            <a:ext cx="8077200" cy="2862322"/>
          </a:xfrm>
          <a:prstGeom prst="rect">
            <a:avLst/>
          </a:prstGeom>
          <a:noFill/>
        </p:spPr>
        <p:txBody>
          <a:bodyPr wrap="square" rtlCol="0">
            <a:spAutoFit/>
          </a:bodyPr>
          <a:lstStyle/>
          <a:p>
            <a:r>
              <a:rPr lang="en-US" dirty="0" smtClean="0"/>
              <a:t>Yes, we are using a tool called Tenable to run scans in our infrastructure. The scans are both internal and external. This is managed by the security team. So, they get the reports which has many details of the vulnerability like CVE ID, impact, remediation references etc. So, depending on the criticality of the vulnerability, we had SLAs to fix these.</a:t>
            </a:r>
          </a:p>
          <a:p>
            <a:r>
              <a:rPr lang="en-US" dirty="0" smtClean="0"/>
              <a:t>For example, a new PHP version is available which is able to fix some vulnerabilities reported on an application in production. Then, we had to check with the application developer if we can go ahead with this change or not. If they say yes, then we will apply the change in the lower environment first, the developers will test it and share the results and then we can do the same change in production.</a:t>
            </a:r>
            <a:endParaRPr lang="en-US" dirty="0"/>
          </a:p>
        </p:txBody>
      </p:sp>
      <p:sp>
        <p:nvSpPr>
          <p:cNvPr id="5" name="Title 1"/>
          <p:cNvSpPr txBox="1">
            <a:spLocks/>
          </p:cNvSpPr>
          <p:nvPr/>
        </p:nvSpPr>
        <p:spPr>
          <a:xfrm>
            <a:off x="533400" y="152400"/>
            <a:ext cx="7772400" cy="1752600"/>
          </a:xfrm>
          <a:prstGeom prst="rect">
            <a:avLst/>
          </a:prstGeom>
        </p:spPr>
        <p:txBody>
          <a:bodyPr vert="horz" lIns="91440" tIns="45720" rIns="91440" bIns="45720" rtlCol="0" anchor="ctr">
            <a:normAutofit fontScale="97500" lnSpcReduction="10000"/>
          </a:bodyPr>
          <a:lstStyle/>
          <a:p>
            <a:pPr lvl="0" algn="ctr">
              <a:spcBef>
                <a:spcPct val="0"/>
              </a:spcBef>
            </a:pPr>
            <a:r>
              <a:rPr lang="en-US" sz="4000" dirty="0" smtClean="0"/>
              <a:t>4. </a:t>
            </a:r>
            <a:r>
              <a:rPr lang="en-US" sz="4000" dirty="0" smtClean="0"/>
              <a:t>Have you ever worked on remediating security </a:t>
            </a:r>
            <a:r>
              <a:rPr lang="en-US" sz="4000" dirty="0" smtClean="0"/>
              <a:t>vulnerabilities </a:t>
            </a:r>
            <a:r>
              <a:rPr lang="en-US" sz="4000" dirty="0" smtClean="0"/>
              <a:t>remediation?</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28600"/>
            <a:ext cx="7772400" cy="1752600"/>
          </a:xfrm>
        </p:spPr>
        <p:txBody>
          <a:bodyPr>
            <a:normAutofit fontScale="90000"/>
          </a:bodyPr>
          <a:lstStyle/>
          <a:p>
            <a:r>
              <a:rPr lang="en-US" dirty="0" smtClean="0"/>
              <a:t>5</a:t>
            </a:r>
            <a:r>
              <a:rPr lang="en-US" dirty="0" smtClean="0"/>
              <a:t>. What monitoring tools have you used? Can you explain what components did you monitor?</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279</TotalTime>
  <Words>836</Words>
  <Application>Microsoft Office PowerPoint</Application>
  <PresentationFormat>On-screen Show (4:3)</PresentationFormat>
  <Paragraphs>26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1. How would you deploy an application to AWS?</vt:lpstr>
      <vt:lpstr>1. How would you deploy an application to AWS?</vt:lpstr>
      <vt:lpstr>2. What measures have you taken to secure your EKS clusters?</vt:lpstr>
      <vt:lpstr>Slide 4</vt:lpstr>
      <vt:lpstr>3. What is the toughest challenge that you have faced with EKS clusters?</vt:lpstr>
      <vt:lpstr>Slide 6</vt:lpstr>
      <vt:lpstr>4. Have you ever worked on remediating security vulnerabilities remediation?</vt:lpstr>
      <vt:lpstr>Slide 8</vt:lpstr>
      <vt:lpstr>5. What monitoring tools have you used? Can you explain what components did you monitor?</vt:lpstr>
      <vt:lpstr>Slide 10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How would you deploy an application to AWS?</dc:title>
  <dc:creator>Bhavuk Mudgal</dc:creator>
  <cp:lastModifiedBy>Bhavuk Mudgal</cp:lastModifiedBy>
  <cp:revision>29</cp:revision>
  <dcterms:created xsi:type="dcterms:W3CDTF">2006-08-16T00:00:00Z</dcterms:created>
  <dcterms:modified xsi:type="dcterms:W3CDTF">2024-12-24T14:39:20Z</dcterms:modified>
</cp:coreProperties>
</file>