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rafana.org/drilldow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419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Q1. Imagine you are working as an </a:t>
            </a:r>
            <a:r>
              <a:rPr lang="en-US" dirty="0" smtClean="0">
                <a:solidFill>
                  <a:srgbClr val="FF0000"/>
                </a:solidFill>
              </a:rPr>
              <a:t>SRE</a:t>
            </a:r>
            <a:r>
              <a:rPr lang="en-US" dirty="0" smtClean="0"/>
              <a:t> and you have been given a task of designing an architecture for a micro-services based application. How would </a:t>
            </a:r>
            <a:r>
              <a:rPr lang="en-US" dirty="0" smtClean="0"/>
              <a:t>you design </a:t>
            </a:r>
            <a:r>
              <a:rPr lang="en-US" dirty="0" smtClean="0"/>
              <a:t>it to handle </a:t>
            </a:r>
            <a:r>
              <a:rPr lang="en-US" dirty="0" smtClean="0">
                <a:solidFill>
                  <a:srgbClr val="FF0000"/>
                </a:solidFill>
              </a:rPr>
              <a:t>sudden traffic spike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FF0000"/>
                </a:solidFill>
              </a:rPr>
              <a:t>cloud environment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Q5. How would you identify areas of </a:t>
            </a:r>
            <a:r>
              <a:rPr lang="en-US" dirty="0" smtClean="0">
                <a:solidFill>
                  <a:srgbClr val="FF0000"/>
                </a:solidFill>
              </a:rPr>
              <a:t>unnecessary cloud spending</a:t>
            </a:r>
            <a:r>
              <a:rPr lang="en-US" dirty="0" smtClean="0"/>
              <a:t>, and what </a:t>
            </a:r>
            <a:r>
              <a:rPr lang="en-US" dirty="0" smtClean="0">
                <a:solidFill>
                  <a:srgbClr val="00B050"/>
                </a:solidFill>
              </a:rPr>
              <a:t>strategies</a:t>
            </a:r>
            <a:r>
              <a:rPr lang="en-US" dirty="0" smtClean="0"/>
              <a:t> would you use to </a:t>
            </a:r>
            <a:r>
              <a:rPr lang="en-US" dirty="0" smtClean="0">
                <a:solidFill>
                  <a:srgbClr val="00B050"/>
                </a:solidFill>
              </a:rPr>
              <a:t>optimize</a:t>
            </a:r>
            <a:r>
              <a:rPr lang="en-US" dirty="0" smtClean="0"/>
              <a:t> costs without sacrificing </a:t>
            </a:r>
            <a:r>
              <a:rPr lang="en-US" dirty="0" smtClean="0">
                <a:solidFill>
                  <a:srgbClr val="00B050"/>
                </a:solidFill>
              </a:rPr>
              <a:t>performance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1"/>
            <a:ext cx="84582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The first thing is to </a:t>
            </a:r>
            <a:r>
              <a:rPr lang="en-US" sz="1600" b="1" dirty="0" smtClean="0">
                <a:solidFill>
                  <a:srgbClr val="00B050"/>
                </a:solidFill>
              </a:rPr>
              <a:t>identify</a:t>
            </a:r>
            <a:r>
              <a:rPr lang="en-US" sz="1600" dirty="0" smtClean="0"/>
              <a:t> where your </a:t>
            </a:r>
            <a:r>
              <a:rPr lang="en-US" sz="1600" b="1" dirty="0" smtClean="0">
                <a:solidFill>
                  <a:srgbClr val="00B050"/>
                </a:solidFill>
              </a:rPr>
              <a:t>money</a:t>
            </a:r>
            <a:r>
              <a:rPr lang="en-US" sz="1600" dirty="0" smtClean="0"/>
              <a:t> is being </a:t>
            </a:r>
            <a:r>
              <a:rPr lang="en-US" sz="1600" b="1" dirty="0" smtClean="0">
                <a:solidFill>
                  <a:srgbClr val="FF0000"/>
                </a:solidFill>
              </a:rPr>
              <a:t>spent</a:t>
            </a:r>
            <a:r>
              <a:rPr lang="en-US" sz="1600" dirty="0" smtClean="0"/>
              <a:t>. To do that you can utilize popular Cost Explorer tools: AWS Cost Explorer, GCP Billing Reports, Microsoft Cost Management.</a:t>
            </a:r>
          </a:p>
          <a:p>
            <a:pPr marL="342900" indent="-342900"/>
            <a:r>
              <a:rPr lang="en-US" sz="1600" dirty="0" smtClean="0"/>
              <a:t>These tools help break down your cloud bill in terms of:</a:t>
            </a:r>
          </a:p>
          <a:p>
            <a:pPr marL="342900" indent="-342900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Most expensive services</a:t>
            </a:r>
            <a:r>
              <a:rPr lang="en-US" sz="1600" dirty="0" smtClean="0"/>
              <a:t>; </a:t>
            </a:r>
            <a:r>
              <a:rPr lang="en-US" sz="1600" dirty="0" smtClean="0">
                <a:solidFill>
                  <a:srgbClr val="0070C0"/>
                </a:solidFill>
              </a:rPr>
              <a:t>Region-wise or zone-wise costs</a:t>
            </a:r>
            <a:r>
              <a:rPr lang="en-US" sz="1600" dirty="0" smtClean="0"/>
              <a:t>; which teams/projects are driving the cost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dirty="0" smtClean="0"/>
              <a:t>2. Follow a </a:t>
            </a:r>
            <a:r>
              <a:rPr lang="en-US" sz="1600" b="1" dirty="0" smtClean="0">
                <a:solidFill>
                  <a:srgbClr val="00B050"/>
                </a:solidFill>
              </a:rPr>
              <a:t>general routine checkup  (manual or automated</a:t>
            </a:r>
            <a:r>
              <a:rPr lang="en-US" sz="1600" dirty="0" smtClean="0"/>
              <a:t>) to identify unused or idle resources: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Idle VMs (AWS EC2 Instances)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Under-utilized VM capacity (AWS EC2 Instances) – </a:t>
            </a:r>
            <a:r>
              <a:rPr lang="en-US" sz="1600" b="1" dirty="0" smtClean="0">
                <a:solidFill>
                  <a:srgbClr val="0070C0"/>
                </a:solidFill>
              </a:rPr>
              <a:t>Right-Sizing resources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Unused/unattached EBS Volumes and snapshots in AWS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S3 Buckets, LBs, Databases etc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3. A robust </a:t>
            </a:r>
            <a:r>
              <a:rPr lang="en-US" sz="1600" b="1" dirty="0" smtClean="0">
                <a:solidFill>
                  <a:srgbClr val="00B050"/>
                </a:solidFill>
              </a:rPr>
              <a:t>tagging</a:t>
            </a:r>
            <a:r>
              <a:rPr lang="en-US" sz="1600" dirty="0" smtClean="0"/>
              <a:t> strategy: </a:t>
            </a:r>
            <a:r>
              <a:rPr lang="en-US" sz="1600" b="1" dirty="0" smtClean="0">
                <a:solidFill>
                  <a:srgbClr val="00B050"/>
                </a:solidFill>
              </a:rPr>
              <a:t>Critical</a:t>
            </a:r>
            <a:r>
              <a:rPr lang="en-US" sz="1600" dirty="0" smtClean="0"/>
              <a:t> for cost optimization. Example:</a:t>
            </a:r>
          </a:p>
          <a:p>
            <a:r>
              <a:rPr lang="en-US" sz="1600" dirty="0" smtClean="0"/>
              <a:t>Application Tier: Web/Backend/Database; Project Owner: Dev, Ops; Environment: Dev/Test/Prod etc</a:t>
            </a: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4. </a:t>
            </a:r>
            <a:r>
              <a:rPr lang="en-US" sz="1600" b="1" dirty="0" smtClean="0">
                <a:solidFill>
                  <a:srgbClr val="00B050"/>
                </a:solidFill>
              </a:rPr>
              <a:t>Shutting</a:t>
            </a:r>
            <a:r>
              <a:rPr lang="en-US" sz="1600" dirty="0" smtClean="0"/>
              <a:t> down resources in </a:t>
            </a:r>
            <a:r>
              <a:rPr lang="en-US" sz="1600" b="1" dirty="0" smtClean="0">
                <a:solidFill>
                  <a:srgbClr val="00B050"/>
                </a:solidFill>
              </a:rPr>
              <a:t>off hours </a:t>
            </a:r>
            <a:r>
              <a:rPr lang="en-US" sz="1600" dirty="0" smtClean="0"/>
              <a:t>(example: AWS EC2 Instances).</a:t>
            </a:r>
          </a:p>
          <a:p>
            <a:endParaRPr lang="en-US" sz="1600" dirty="0" smtClean="0"/>
          </a:p>
          <a:p>
            <a:r>
              <a:rPr lang="en-US" sz="1600" dirty="0" smtClean="0"/>
              <a:t>5. For </a:t>
            </a:r>
            <a:r>
              <a:rPr lang="en-US" sz="1600" b="1" dirty="0" smtClean="0">
                <a:solidFill>
                  <a:srgbClr val="00B050"/>
                </a:solidFill>
              </a:rPr>
              <a:t>random development/testing</a:t>
            </a:r>
            <a:r>
              <a:rPr lang="en-US" sz="1600" dirty="0" smtClean="0"/>
              <a:t>, use </a:t>
            </a:r>
            <a:r>
              <a:rPr lang="en-US" sz="1600" b="1" dirty="0" smtClean="0">
                <a:solidFill>
                  <a:srgbClr val="0070C0"/>
                </a:solidFill>
              </a:rPr>
              <a:t>EC2 Spot Instances.</a:t>
            </a:r>
          </a:p>
          <a:p>
            <a:endParaRPr lang="en-US" sz="1600" dirty="0" smtClean="0"/>
          </a:p>
          <a:p>
            <a:r>
              <a:rPr lang="en-US" sz="1600" dirty="0" smtClean="0"/>
              <a:t>6. If you are using </a:t>
            </a:r>
            <a:r>
              <a:rPr lang="en-US" sz="1600" b="1" dirty="0" err="1" smtClean="0">
                <a:solidFill>
                  <a:srgbClr val="00B050"/>
                </a:solidFill>
              </a:rPr>
              <a:t>AutoScaling</a:t>
            </a:r>
            <a:r>
              <a:rPr lang="en-US" sz="1600" b="1" dirty="0" smtClean="0">
                <a:solidFill>
                  <a:srgbClr val="00B050"/>
                </a:solidFill>
              </a:rPr>
              <a:t> Groups</a:t>
            </a:r>
            <a:r>
              <a:rPr lang="en-US" sz="1600" dirty="0" smtClean="0"/>
              <a:t>, use it smartly to </a:t>
            </a:r>
            <a:r>
              <a:rPr lang="en-US" sz="1600" dirty="0" smtClean="0">
                <a:solidFill>
                  <a:srgbClr val="00B050"/>
                </a:solidFill>
              </a:rPr>
              <a:t>add/remove instances </a:t>
            </a:r>
            <a:r>
              <a:rPr lang="en-US" sz="1600" dirty="0" smtClean="0"/>
              <a:t>based on </a:t>
            </a:r>
            <a:r>
              <a:rPr lang="en-US" sz="1600" b="1" dirty="0" smtClean="0">
                <a:solidFill>
                  <a:srgbClr val="FF0000"/>
                </a:solidFill>
              </a:rPr>
              <a:t>traffic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7. For long-term apps, use </a:t>
            </a:r>
            <a:r>
              <a:rPr lang="en-US" sz="1600" b="1" dirty="0" smtClean="0">
                <a:solidFill>
                  <a:srgbClr val="00B050"/>
                </a:solidFill>
              </a:rPr>
              <a:t>reserved instances </a:t>
            </a:r>
            <a:r>
              <a:rPr lang="en-US" sz="1600" dirty="0" smtClean="0"/>
              <a:t>or </a:t>
            </a:r>
            <a:r>
              <a:rPr lang="en-US" sz="1600" b="1" dirty="0" smtClean="0">
                <a:solidFill>
                  <a:srgbClr val="00B050"/>
                </a:solidFill>
              </a:rPr>
              <a:t>Savings plans </a:t>
            </a:r>
            <a:r>
              <a:rPr lang="en-US" sz="1600" dirty="0" smtClean="0"/>
              <a:t>with EC2.</a:t>
            </a:r>
          </a:p>
          <a:p>
            <a:endParaRPr lang="en-US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 smtClean="0"/>
              <a:t>8. Implement </a:t>
            </a:r>
            <a:r>
              <a:rPr lang="en-US" sz="1600" b="1" dirty="0" smtClean="0">
                <a:solidFill>
                  <a:srgbClr val="00B050"/>
                </a:solidFill>
              </a:rPr>
              <a:t>Budgeting</a:t>
            </a:r>
            <a:r>
              <a:rPr lang="en-US" sz="1600" dirty="0" smtClean="0"/>
              <a:t> Alerts for teams or projects so that they are mindful of each resource that they create in the account.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sz="1600" dirty="0" smtClean="0"/>
          </a:p>
          <a:p>
            <a:pPr marL="342900" indent="-342900"/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33400"/>
            <a:ext cx="8305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Lets assume that we are deploying this application to an </a:t>
            </a:r>
            <a:r>
              <a:rPr lang="en-US" sz="1600" dirty="0" smtClean="0">
                <a:solidFill>
                  <a:srgbClr val="FF0000"/>
                </a:solidFill>
              </a:rPr>
              <a:t>AWS EKS Cluster</a:t>
            </a:r>
            <a:r>
              <a:rPr lang="en-US" sz="1600" dirty="0" smtClean="0"/>
              <a:t>. To handle sudden traffic spikes in a </a:t>
            </a:r>
            <a:r>
              <a:rPr lang="en-US" sz="1600" dirty="0" err="1" smtClean="0"/>
              <a:t>microservices</a:t>
            </a:r>
            <a:r>
              <a:rPr lang="en-US" sz="1600" dirty="0" smtClean="0"/>
              <a:t>-based application on AWS EKS, I would design a </a:t>
            </a:r>
            <a:r>
              <a:rPr lang="en-US" sz="1600" b="1" dirty="0" smtClean="0"/>
              <a:t>scalable, resilient, and self-healing architecture</a:t>
            </a:r>
            <a:r>
              <a:rPr lang="en-US" sz="1600" dirty="0" smtClean="0"/>
              <a:t> using best practices like </a:t>
            </a:r>
            <a:r>
              <a:rPr lang="en-US" sz="1600" b="1" dirty="0" err="1" smtClean="0"/>
              <a:t>autoscaling</a:t>
            </a:r>
            <a:r>
              <a:rPr lang="en-US" sz="1600" dirty="0" smtClean="0"/>
              <a:t>, </a:t>
            </a:r>
            <a:r>
              <a:rPr lang="en-US" sz="1600" b="1" dirty="0" smtClean="0"/>
              <a:t>load balancing</a:t>
            </a:r>
            <a:r>
              <a:rPr lang="en-US" sz="1600" dirty="0" smtClean="0"/>
              <a:t>, and </a:t>
            </a:r>
            <a:r>
              <a:rPr lang="en-US" sz="1600" b="1" dirty="0" err="1" smtClean="0"/>
              <a:t>observability</a:t>
            </a:r>
            <a:r>
              <a:rPr lang="en-US" sz="1600" b="1" dirty="0" smtClean="0"/>
              <a:t> tools</a:t>
            </a:r>
            <a:r>
              <a:rPr lang="en-US" sz="1600" dirty="0" smtClean="0"/>
              <a:t>. The goal is to make sure the system can grow quickly when there's high demand and shrink back when traffic drops, all without human intervention.“</a:t>
            </a:r>
          </a:p>
          <a:p>
            <a:endParaRPr lang="en-US" sz="1600" dirty="0" smtClean="0"/>
          </a:p>
          <a:p>
            <a:r>
              <a:rPr lang="en-US" sz="1600" dirty="0" smtClean="0"/>
              <a:t>To handle sudden traffic spike, we can utilize the following approach: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Horizontal Pod </a:t>
            </a:r>
            <a:r>
              <a:rPr lang="en-US" sz="1600" b="1" dirty="0" err="1" smtClean="0"/>
              <a:t>Autoscaling</a:t>
            </a:r>
            <a:r>
              <a:rPr lang="en-US" sz="1600" b="1" dirty="0" smtClean="0"/>
              <a:t> (HPA): </a:t>
            </a:r>
            <a:r>
              <a:rPr lang="en-US" sz="1600" dirty="0" smtClean="0"/>
              <a:t>HPA automatically increases or decreases the number of </a:t>
            </a:r>
            <a:r>
              <a:rPr lang="en-US" sz="1600" b="1" dirty="0" smtClean="0"/>
              <a:t>pods</a:t>
            </a:r>
            <a:r>
              <a:rPr lang="en-US" sz="1600" dirty="0" smtClean="0"/>
              <a:t> based on CPU, memory, or custom metrics like request count.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b="1" dirty="0" smtClean="0"/>
              <a:t>Cluster </a:t>
            </a:r>
            <a:r>
              <a:rPr lang="en-US" sz="1600" b="1" dirty="0" err="1" smtClean="0"/>
              <a:t>Autoscaler</a:t>
            </a:r>
            <a:r>
              <a:rPr lang="en-US" sz="1600" b="1" dirty="0" smtClean="0"/>
              <a:t> for Node Scaling:  </a:t>
            </a:r>
            <a:r>
              <a:rPr lang="en-US" sz="1600" dirty="0" smtClean="0"/>
              <a:t>A few points:-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What if the number of pods increase but there's not enough room in the cluster to run them?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 Cluster </a:t>
            </a:r>
            <a:r>
              <a:rPr lang="en-US" sz="1600" b="1" dirty="0" err="1" smtClean="0"/>
              <a:t>Autoscaler</a:t>
            </a:r>
            <a:r>
              <a:rPr lang="en-US" sz="1600" dirty="0" smtClean="0"/>
              <a:t> adds more </a:t>
            </a:r>
            <a:r>
              <a:rPr lang="en-US" sz="1600" b="1" dirty="0" smtClean="0"/>
              <a:t>EC2 nodes</a:t>
            </a:r>
            <a:r>
              <a:rPr lang="en-US" sz="1600" dirty="0" smtClean="0"/>
              <a:t> to your managed node group.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It also scales down unused nodes when traffic reduces.</a:t>
            </a:r>
          </a:p>
          <a:p>
            <a:endParaRPr lang="en-US" sz="1600" dirty="0" smtClean="0"/>
          </a:p>
          <a:p>
            <a:r>
              <a:rPr lang="en-US" sz="1600" b="1" dirty="0" smtClean="0"/>
              <a:t>3.</a:t>
            </a:r>
            <a:r>
              <a:rPr lang="en-US" sz="1600" dirty="0" smtClean="0"/>
              <a:t> </a:t>
            </a:r>
            <a:r>
              <a:rPr lang="en-US" sz="1600" b="1" dirty="0" smtClean="0"/>
              <a:t>Load Balancing with AWS ALB (Application Load Balancer): -</a:t>
            </a:r>
          </a:p>
          <a:p>
            <a:r>
              <a:rPr lang="en-US" sz="1600" dirty="0" smtClean="0"/>
              <a:t>AWS ALB + </a:t>
            </a:r>
            <a:r>
              <a:rPr lang="en-US" sz="1600" dirty="0" err="1" smtClean="0"/>
              <a:t>Kubernetes</a:t>
            </a:r>
            <a:r>
              <a:rPr lang="en-US" sz="1600" dirty="0" smtClean="0"/>
              <a:t> Ingress = perfect combo.</a:t>
            </a:r>
          </a:p>
          <a:p>
            <a:r>
              <a:rPr lang="en-US" sz="1600" dirty="0" smtClean="0"/>
              <a:t>ALB distributes traffic evenly across healthy pods and avoids overloaded ones.</a:t>
            </a:r>
          </a:p>
          <a:p>
            <a:endParaRPr lang="en-US" sz="1600" dirty="0" smtClean="0"/>
          </a:p>
          <a:p>
            <a:r>
              <a:rPr lang="en-US" sz="1600" b="1" dirty="0" smtClean="0"/>
              <a:t>4. </a:t>
            </a:r>
            <a:r>
              <a:rPr lang="en-US" sz="1600" b="1" dirty="0" err="1" smtClean="0"/>
              <a:t>Observability</a:t>
            </a:r>
            <a:r>
              <a:rPr lang="en-US" sz="1600" b="1" dirty="0" smtClean="0"/>
              <a:t> (Logs, Metrics, Alerts) - </a:t>
            </a:r>
            <a:r>
              <a:rPr lang="en-US" sz="1600" b="1" dirty="0" smtClean="0">
                <a:solidFill>
                  <a:srgbClr val="FF0000"/>
                </a:solidFill>
              </a:rPr>
              <a:t>You can’t fix what you can’t see  - </a:t>
            </a:r>
            <a:r>
              <a:rPr lang="en-US" sz="1600" b="1" dirty="0" err="1" smtClean="0">
                <a:solidFill>
                  <a:srgbClr val="FF0000"/>
                </a:solidFill>
              </a:rPr>
              <a:t>observability</a:t>
            </a:r>
            <a:r>
              <a:rPr lang="en-US" sz="1600" b="1" dirty="0" smtClean="0">
                <a:solidFill>
                  <a:srgbClr val="FF0000"/>
                </a:solidFill>
              </a:rPr>
              <a:t> is your eyes and ears.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Use </a:t>
            </a:r>
            <a:r>
              <a:rPr lang="en-US" sz="1600" b="1" dirty="0" err="1" smtClean="0"/>
              <a:t>CloudWatch</a:t>
            </a:r>
            <a:r>
              <a:rPr lang="en-US" sz="1600" dirty="0" smtClean="0"/>
              <a:t>, </a:t>
            </a:r>
            <a:r>
              <a:rPr lang="en-US" sz="1600" b="1" dirty="0" smtClean="0"/>
              <a:t>Prometheus</a:t>
            </a:r>
            <a:r>
              <a:rPr lang="en-US" sz="1600" dirty="0" smtClean="0"/>
              <a:t>, and </a:t>
            </a:r>
            <a:r>
              <a:rPr lang="en-US" sz="1600" b="1" dirty="0" err="1" smtClean="0"/>
              <a:t>Grafana</a:t>
            </a:r>
            <a:r>
              <a:rPr lang="en-US" sz="1600" dirty="0" smtClean="0"/>
              <a:t> to track performance.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Monitor pod metrics (CPU, memory), request latency, and errors.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Set up </a:t>
            </a:r>
            <a:r>
              <a:rPr lang="en-US" sz="1600" b="1" dirty="0" smtClean="0"/>
              <a:t>alerts</a:t>
            </a:r>
            <a:r>
              <a:rPr lang="en-US" sz="1600" dirty="0" smtClean="0"/>
              <a:t> for spikes, failures, or when </a:t>
            </a:r>
            <a:r>
              <a:rPr lang="en-US" sz="1600" dirty="0" err="1" smtClean="0"/>
              <a:t>autoscaling</a:t>
            </a:r>
            <a:r>
              <a:rPr lang="en-US" sz="1600" dirty="0" smtClean="0"/>
              <a:t> doesn't trigger.</a:t>
            </a:r>
          </a:p>
          <a:p>
            <a:pPr marL="342900" indent="-342900"/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Q2. How would you </a:t>
            </a:r>
            <a:r>
              <a:rPr lang="en-US" dirty="0" smtClean="0">
                <a:solidFill>
                  <a:srgbClr val="FF0000"/>
                </a:solidFill>
              </a:rPr>
              <a:t>aggregate logs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0000"/>
                </a:solidFill>
              </a:rPr>
              <a:t>multiple services </a:t>
            </a:r>
            <a:r>
              <a:rPr lang="en-US" dirty="0" smtClean="0"/>
              <a:t>for centralized log analysis so that it can help you in </a:t>
            </a:r>
            <a:r>
              <a:rPr lang="en-US" dirty="0" smtClean="0">
                <a:solidFill>
                  <a:srgbClr val="FF0000"/>
                </a:solidFill>
              </a:rPr>
              <a:t>troubleshooting issues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1"/>
            <a:ext cx="8534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use a </a:t>
            </a:r>
            <a:r>
              <a:rPr lang="en-US" sz="1600" b="1" dirty="0" smtClean="0"/>
              <a:t>centralized logging system</a:t>
            </a:r>
            <a:r>
              <a:rPr lang="en-US" sz="1600" dirty="0" smtClean="0"/>
              <a:t> to collect logs from </a:t>
            </a:r>
            <a:r>
              <a:rPr lang="en-US" sz="1600" b="1" dirty="0" smtClean="0"/>
              <a:t>many services</a:t>
            </a:r>
            <a:r>
              <a:rPr lang="en-US" sz="1600" dirty="0" smtClean="0"/>
              <a:t> so that we can:</a:t>
            </a:r>
          </a:p>
          <a:p>
            <a:r>
              <a:rPr lang="en-US" sz="1600" dirty="0" smtClean="0"/>
              <a:t>Troubleshoot issues faster, Spot patterns or errors, Monitor system health in real-time</a:t>
            </a:r>
          </a:p>
          <a:p>
            <a:endParaRPr lang="en-US" sz="1600" dirty="0" smtClean="0"/>
          </a:p>
          <a:p>
            <a:r>
              <a:rPr lang="en-US" sz="1600" b="1" dirty="0" smtClean="0"/>
              <a:t>1. Log Generation: </a:t>
            </a:r>
            <a:r>
              <a:rPr lang="en-US" sz="1600" dirty="0" smtClean="0"/>
              <a:t>Every app or </a:t>
            </a:r>
            <a:r>
              <a:rPr lang="en-US" sz="1600" dirty="0" err="1" smtClean="0"/>
              <a:t>microservice</a:t>
            </a:r>
            <a:r>
              <a:rPr lang="en-US" sz="1600" dirty="0" smtClean="0"/>
              <a:t> running on your system </a:t>
            </a:r>
            <a:r>
              <a:rPr lang="en-US" sz="1600" dirty="0" smtClean="0">
                <a:solidFill>
                  <a:srgbClr val="FF0000"/>
                </a:solidFill>
              </a:rPr>
              <a:t>writes logs. Example</a:t>
            </a:r>
            <a:endParaRPr lang="en-US" sz="1600" dirty="0" smtClean="0"/>
          </a:p>
          <a:p>
            <a:r>
              <a:rPr lang="en-US" sz="1600" dirty="0" smtClean="0"/>
              <a:t>User logged in, Payment failed - card declined, Database connection timeout.</a:t>
            </a:r>
          </a:p>
          <a:p>
            <a:endParaRPr lang="en-US" sz="1600" dirty="0" smtClean="0"/>
          </a:p>
          <a:p>
            <a:r>
              <a:rPr lang="en-US" sz="1600" b="1" dirty="0" smtClean="0"/>
              <a:t>2. Log Shippers or Agents: </a:t>
            </a:r>
            <a:r>
              <a:rPr lang="en-US" sz="1600" dirty="0" smtClean="0"/>
              <a:t>We configure these software agents beside the services that collect logs and then can send to a centralized location. Example: </a:t>
            </a:r>
            <a:r>
              <a:rPr lang="en-US" sz="1600" dirty="0" err="1" smtClean="0"/>
              <a:t>Promtail</a:t>
            </a:r>
            <a:r>
              <a:rPr lang="en-US" sz="1600" dirty="0" smtClean="0"/>
              <a:t>, </a:t>
            </a:r>
            <a:r>
              <a:rPr lang="en-US" sz="1600" dirty="0" err="1" smtClean="0"/>
              <a:t>FluentD</a:t>
            </a:r>
            <a:r>
              <a:rPr lang="en-US" sz="1600" dirty="0" smtClean="0"/>
              <a:t>, </a:t>
            </a:r>
            <a:r>
              <a:rPr lang="en-US" sz="1600" dirty="0" err="1" smtClean="0"/>
              <a:t>Logstache</a:t>
            </a:r>
            <a:r>
              <a:rPr lang="en-US" sz="1600" dirty="0" smtClean="0"/>
              <a:t> etc.</a:t>
            </a:r>
          </a:p>
          <a:p>
            <a:r>
              <a:rPr lang="en-US" sz="1600" dirty="0" smtClean="0"/>
              <a:t>They can </a:t>
            </a:r>
            <a:r>
              <a:rPr lang="en-US" sz="1600" b="1" dirty="0" smtClean="0"/>
              <a:t>read logs from files or containers</a:t>
            </a:r>
            <a:r>
              <a:rPr lang="en-US" sz="1600" dirty="0" smtClean="0"/>
              <a:t>, format them neatly, and send them out.</a:t>
            </a:r>
          </a:p>
          <a:p>
            <a:endParaRPr lang="en-US" sz="1600" dirty="0" smtClean="0"/>
          </a:p>
          <a:p>
            <a:r>
              <a:rPr lang="en-US" sz="1600" b="1" dirty="0" smtClean="0"/>
              <a:t>3. Centralized Storage and Processing: </a:t>
            </a:r>
            <a:r>
              <a:rPr lang="en-US" sz="1600" dirty="0" smtClean="0"/>
              <a:t>All logs are sent to a centralized logging system:</a:t>
            </a:r>
          </a:p>
          <a:p>
            <a:r>
              <a:rPr lang="en-US" sz="1600" b="1" dirty="0" err="1" smtClean="0"/>
              <a:t>Elasticsearch</a:t>
            </a:r>
            <a:r>
              <a:rPr lang="en-US" sz="1600" dirty="0" smtClean="0"/>
              <a:t> (for searching and indexing logs)</a:t>
            </a:r>
          </a:p>
          <a:p>
            <a:r>
              <a:rPr lang="en-US" sz="1600" b="1" dirty="0" smtClean="0"/>
              <a:t>Amazon </a:t>
            </a:r>
            <a:r>
              <a:rPr lang="en-US" sz="1600" b="1" dirty="0" err="1" smtClean="0"/>
              <a:t>CloudWatch</a:t>
            </a:r>
            <a:r>
              <a:rPr lang="en-US" sz="1600" b="1" dirty="0" smtClean="0"/>
              <a:t> Logs</a:t>
            </a:r>
            <a:r>
              <a:rPr lang="en-US" sz="1600" dirty="0" smtClean="0"/>
              <a:t> (if using AWS)</a:t>
            </a:r>
          </a:p>
          <a:p>
            <a:r>
              <a:rPr lang="en-US" sz="1600" b="1" dirty="0" err="1" smtClean="0"/>
              <a:t>Splunk</a:t>
            </a:r>
            <a:r>
              <a:rPr lang="en-US" sz="1600" dirty="0" smtClean="0"/>
              <a:t>, </a:t>
            </a:r>
            <a:r>
              <a:rPr lang="en-US" sz="1600" b="1" dirty="0" err="1" smtClean="0"/>
              <a:t>Datadog</a:t>
            </a:r>
            <a:r>
              <a:rPr lang="en-US" sz="1600" dirty="0" smtClean="0"/>
              <a:t>, or </a:t>
            </a:r>
            <a:r>
              <a:rPr lang="en-US" sz="1600" b="1" dirty="0" err="1" smtClean="0"/>
              <a:t>Grafana</a:t>
            </a:r>
            <a:r>
              <a:rPr lang="en-US" sz="1600" dirty="0" smtClean="0"/>
              <a:t> </a:t>
            </a:r>
            <a:r>
              <a:rPr lang="en-US" sz="1600" b="1" dirty="0" smtClean="0"/>
              <a:t>Loki</a:t>
            </a:r>
            <a:r>
              <a:rPr lang="en-US" sz="1600" dirty="0" smtClean="0"/>
              <a:t> (popular in SRE/</a:t>
            </a:r>
            <a:r>
              <a:rPr lang="en-US" sz="1600" dirty="0" err="1" smtClean="0"/>
              <a:t>DevOps</a:t>
            </a:r>
            <a:r>
              <a:rPr lang="en-US" sz="1600" dirty="0" smtClean="0"/>
              <a:t> world)</a:t>
            </a:r>
          </a:p>
          <a:p>
            <a:endParaRPr lang="en-US" sz="1600" dirty="0" smtClean="0"/>
          </a:p>
          <a:p>
            <a:r>
              <a:rPr lang="en-US" sz="1600" dirty="0" smtClean="0"/>
              <a:t>This is where logs get </a:t>
            </a:r>
            <a:r>
              <a:rPr lang="en-US" sz="1600" b="1" dirty="0" smtClean="0"/>
              <a:t>stored, searchable, and structured.</a:t>
            </a:r>
            <a:r>
              <a:rPr lang="en-US" sz="1600" dirty="0" smtClean="0"/>
              <a:t> You can find logs using filters like:</a:t>
            </a:r>
          </a:p>
          <a:p>
            <a:r>
              <a:rPr lang="en-US" sz="1600" dirty="0" smtClean="0"/>
              <a:t>By service name</a:t>
            </a:r>
          </a:p>
          <a:p>
            <a:r>
              <a:rPr lang="en-US" sz="1600" dirty="0" smtClean="0"/>
              <a:t>By error level (INFO, ERROR, DEBUG)</a:t>
            </a:r>
          </a:p>
          <a:p>
            <a:r>
              <a:rPr lang="en-US" sz="1600" dirty="0" smtClean="0"/>
              <a:t>By time window</a:t>
            </a:r>
          </a:p>
          <a:p>
            <a:r>
              <a:rPr lang="en-US" sz="1600" dirty="0" smtClean="0"/>
              <a:t>Free </a:t>
            </a:r>
            <a:r>
              <a:rPr lang="en-US" sz="1600" dirty="0" err="1" smtClean="0"/>
              <a:t>Grafana</a:t>
            </a:r>
            <a:r>
              <a:rPr lang="en-US" sz="1600" dirty="0" smtClean="0"/>
              <a:t> Tool: </a:t>
            </a:r>
            <a:r>
              <a:rPr lang="en-US" sz="1600" dirty="0" smtClean="0">
                <a:hlinkClick r:id="rId2"/>
              </a:rPr>
              <a:t>https://play.grafana.org/drilldown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4. </a:t>
            </a:r>
            <a:r>
              <a:rPr lang="en-US" sz="1600" b="1" dirty="0" smtClean="0"/>
              <a:t>Visualization and Alerting: </a:t>
            </a:r>
            <a:r>
              <a:rPr lang="en-US" sz="1600" dirty="0" smtClean="0"/>
              <a:t>You don’t want to read raw logs all day. So we connect our storage to a </a:t>
            </a:r>
            <a:r>
              <a:rPr lang="en-US" sz="1600" b="1" dirty="0" err="1" smtClean="0"/>
              <a:t>dashboarding</a:t>
            </a:r>
            <a:r>
              <a:rPr lang="en-US" sz="1600" b="1" dirty="0" smtClean="0"/>
              <a:t> tool</a:t>
            </a:r>
            <a:r>
              <a:rPr lang="en-US" sz="1600" dirty="0" smtClean="0"/>
              <a:t> like </a:t>
            </a:r>
            <a:r>
              <a:rPr lang="en-US" sz="1600" dirty="0" err="1" smtClean="0"/>
              <a:t>KIbana</a:t>
            </a:r>
            <a:r>
              <a:rPr lang="en-US" sz="1600" dirty="0" smtClean="0"/>
              <a:t> (for </a:t>
            </a:r>
            <a:r>
              <a:rPr lang="en-US" sz="1600" dirty="0" err="1" smtClean="0"/>
              <a:t>Elasticsearch</a:t>
            </a:r>
            <a:r>
              <a:rPr lang="en-US" sz="1600" dirty="0" smtClean="0"/>
              <a:t>), </a:t>
            </a:r>
            <a:r>
              <a:rPr lang="en-US" sz="1600" b="1" dirty="0" err="1" smtClean="0"/>
              <a:t>Grafana</a:t>
            </a:r>
            <a:r>
              <a:rPr lang="en-US" sz="1600" dirty="0" smtClean="0"/>
              <a:t> (with Loki or </a:t>
            </a:r>
            <a:r>
              <a:rPr lang="en-US" sz="1600" dirty="0" err="1" smtClean="0"/>
              <a:t>CloudWatch</a:t>
            </a:r>
            <a:r>
              <a:rPr lang="en-US" sz="1600" dirty="0" smtClean="0"/>
              <a:t>), </a:t>
            </a:r>
            <a:r>
              <a:rPr lang="en-US" sz="1600" dirty="0" err="1" smtClean="0"/>
              <a:t>Splunk</a:t>
            </a:r>
            <a:r>
              <a:rPr lang="en-US" sz="1600" dirty="0" smtClean="0"/>
              <a:t> Dashboards. These tools allow you to:</a:t>
            </a:r>
          </a:p>
          <a:p>
            <a:r>
              <a:rPr lang="en-US" sz="1600" dirty="0" smtClean="0"/>
              <a:t>Search logs with Google-like queries</a:t>
            </a:r>
          </a:p>
          <a:p>
            <a:r>
              <a:rPr lang="en-US" sz="1600" dirty="0" smtClean="0"/>
              <a:t>Create visual dashboards</a:t>
            </a:r>
          </a:p>
          <a:p>
            <a:r>
              <a:rPr lang="en-US" sz="1600" dirty="0" smtClean="0"/>
              <a:t>Set up </a:t>
            </a:r>
            <a:r>
              <a:rPr lang="en-US" sz="1600" b="1" dirty="0" smtClean="0"/>
              <a:t>alerts</a:t>
            </a:r>
            <a:r>
              <a:rPr lang="en-US" sz="1600" dirty="0" smtClean="0"/>
              <a:t>: "Alert me if we get 50 errors in 5 minutes!"</a:t>
            </a:r>
          </a:p>
          <a:p>
            <a:endParaRPr lang="en-US" sz="1600" dirty="0" smtClean="0"/>
          </a:p>
          <a:p>
            <a:pPr marL="342900" indent="-342900"/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Q3. Imagine you're managing a </a:t>
            </a:r>
            <a:r>
              <a:rPr lang="en-US" dirty="0" smtClean="0">
                <a:solidFill>
                  <a:srgbClr val="FF0000"/>
                </a:solidFill>
              </a:rPr>
              <a:t>production </a:t>
            </a:r>
            <a:r>
              <a:rPr lang="en-US" dirty="0" err="1" smtClean="0">
                <a:solidFill>
                  <a:srgbClr val="FF0000"/>
                </a:solidFill>
              </a:rPr>
              <a:t>Kubernetes</a:t>
            </a:r>
            <a:r>
              <a:rPr lang="en-US" dirty="0" smtClean="0">
                <a:solidFill>
                  <a:srgbClr val="FF0000"/>
                </a:solidFill>
              </a:rPr>
              <a:t> cluster </a:t>
            </a:r>
            <a:r>
              <a:rPr lang="en-US" dirty="0" smtClean="0"/>
              <a:t>and one of your </a:t>
            </a:r>
            <a:r>
              <a:rPr lang="en-US" dirty="0" smtClean="0">
                <a:solidFill>
                  <a:srgbClr val="FF0000"/>
                </a:solidFill>
              </a:rPr>
              <a:t>critical services suddenly</a:t>
            </a:r>
            <a:r>
              <a:rPr lang="en-US" dirty="0" smtClean="0"/>
              <a:t> becomes </a:t>
            </a:r>
            <a:r>
              <a:rPr lang="en-US" dirty="0" smtClean="0">
                <a:solidFill>
                  <a:srgbClr val="FF0000"/>
                </a:solidFill>
              </a:rPr>
              <a:t>unresponsive</a:t>
            </a:r>
            <a:r>
              <a:rPr lang="en-US" dirty="0" smtClean="0"/>
              <a:t>. What steps would you take to </a:t>
            </a:r>
            <a:r>
              <a:rPr lang="en-US" dirty="0" smtClean="0">
                <a:solidFill>
                  <a:srgbClr val="FF0000"/>
                </a:solidFill>
              </a:rPr>
              <a:t>diagnose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resolve the issue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1"/>
            <a:ext cx="85344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 b="1" dirty="0" smtClean="0"/>
              <a:t>Stay calm and acknowledge the impact:</a:t>
            </a:r>
            <a:r>
              <a:rPr lang="en-US" sz="1500" b="1" dirty="0" smtClean="0">
                <a:solidFill>
                  <a:srgbClr val="FF0000"/>
                </a:solidFill>
              </a:rPr>
              <a:t> Unresponsive </a:t>
            </a:r>
            <a:r>
              <a:rPr lang="en-US" sz="1500" dirty="0" smtClean="0"/>
              <a:t>means something is broken or very slow and users are likely affected.</a:t>
            </a:r>
            <a:br>
              <a:rPr lang="en-US" sz="1500" dirty="0" smtClean="0"/>
            </a:br>
            <a:r>
              <a:rPr lang="en-US" sz="1500" dirty="0" smtClean="0"/>
              <a:t>So I quickly check: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Is it affecting customers?</a:t>
            </a:r>
            <a:r>
              <a:rPr lang="en-US" sz="1500" dirty="0" smtClean="0"/>
              <a:t> (via </a:t>
            </a:r>
            <a:r>
              <a:rPr lang="en-US" sz="1500" b="1" dirty="0" smtClean="0">
                <a:solidFill>
                  <a:srgbClr val="00B050"/>
                </a:solidFill>
              </a:rPr>
              <a:t>monitoring (Email Alerts, Dashboards) </a:t>
            </a:r>
            <a:r>
              <a:rPr lang="en-US" sz="1500" dirty="0" smtClean="0"/>
              <a:t>or </a:t>
            </a:r>
            <a:r>
              <a:rPr lang="en-US" sz="1500" b="1" dirty="0" smtClean="0">
                <a:solidFill>
                  <a:srgbClr val="00B050"/>
                </a:solidFill>
              </a:rPr>
              <a:t>user reports)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rgbClr val="00B050"/>
                </a:solidFill>
              </a:rPr>
              <a:t> </a:t>
            </a:r>
            <a:r>
              <a:rPr lang="en-US" sz="1500" b="1" dirty="0" smtClean="0"/>
              <a:t>Is it related to any recent changes in the application.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How severe is it?</a:t>
            </a:r>
            <a:r>
              <a:rPr lang="en-US" sz="1500" dirty="0" smtClean="0"/>
              <a:t> (Is it </a:t>
            </a:r>
            <a:r>
              <a:rPr lang="en-US" sz="1500" dirty="0" smtClean="0">
                <a:solidFill>
                  <a:srgbClr val="FF0000"/>
                </a:solidFill>
              </a:rPr>
              <a:t>partial</a:t>
            </a:r>
            <a:r>
              <a:rPr lang="en-US" sz="1500" dirty="0" smtClean="0"/>
              <a:t> or </a:t>
            </a:r>
            <a:r>
              <a:rPr lang="en-US" sz="1500" dirty="0" smtClean="0">
                <a:solidFill>
                  <a:srgbClr val="FF0000"/>
                </a:solidFill>
              </a:rPr>
              <a:t>full outage</a:t>
            </a:r>
            <a:r>
              <a:rPr lang="en-US" sz="1500" dirty="0" smtClean="0"/>
              <a:t>?)</a:t>
            </a:r>
          </a:p>
          <a:p>
            <a:pPr>
              <a:buFont typeface="Arial" pitchFamily="34" charset="0"/>
              <a:buChar char="•"/>
            </a:pPr>
            <a:endParaRPr lang="en-US" sz="1500" dirty="0" smtClean="0"/>
          </a:p>
          <a:p>
            <a:r>
              <a:rPr lang="en-US" sz="1500" b="1" dirty="0" smtClean="0"/>
              <a:t>2. Verify the Service Status with </a:t>
            </a:r>
            <a:r>
              <a:rPr lang="en-US" sz="1500" b="1" dirty="0" err="1" smtClean="0"/>
              <a:t>with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kubectl</a:t>
            </a:r>
            <a:r>
              <a:rPr lang="en-US" sz="1500" b="1" dirty="0" smtClean="0"/>
              <a:t> or a K8s UI tool like Lens : </a:t>
            </a:r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get pods -n &lt;namespace&gt;</a:t>
            </a:r>
          </a:p>
          <a:p>
            <a:r>
              <a:rPr lang="en-US" sz="1500" dirty="0" smtClean="0"/>
              <a:t>This tells me: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Are the pods running?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Are they stuck in </a:t>
            </a:r>
            <a:r>
              <a:rPr lang="en-US" sz="1500" dirty="0" err="1" smtClean="0">
                <a:solidFill>
                  <a:srgbClr val="FF0000"/>
                </a:solidFill>
              </a:rPr>
              <a:t>CrashLoopBackOff</a:t>
            </a:r>
            <a:r>
              <a:rPr lang="en-US" sz="1500" dirty="0" smtClean="0"/>
              <a:t>, </a:t>
            </a:r>
            <a:r>
              <a:rPr lang="en-US" sz="1500" dirty="0" err="1" smtClean="0">
                <a:solidFill>
                  <a:srgbClr val="FF0000"/>
                </a:solidFill>
              </a:rPr>
              <a:t>ImagePullBackOff</a:t>
            </a:r>
            <a:r>
              <a:rPr lang="en-US" sz="1500" dirty="0" smtClean="0">
                <a:solidFill>
                  <a:srgbClr val="FF0000"/>
                </a:solidFill>
              </a:rPr>
              <a:t>, Errors </a:t>
            </a:r>
            <a:r>
              <a:rPr lang="en-US" sz="1500" dirty="0" smtClean="0"/>
              <a:t>or in </a:t>
            </a:r>
            <a:r>
              <a:rPr lang="en-US" sz="1500" dirty="0" smtClean="0">
                <a:solidFill>
                  <a:srgbClr val="FF0000"/>
                </a:solidFill>
              </a:rPr>
              <a:t>Pending</a:t>
            </a:r>
            <a:r>
              <a:rPr lang="en-US" sz="1500" dirty="0" smtClean="0"/>
              <a:t> etc?</a:t>
            </a:r>
          </a:p>
          <a:p>
            <a:endParaRPr lang="en-US" sz="1500" dirty="0" smtClean="0"/>
          </a:p>
          <a:p>
            <a:r>
              <a:rPr lang="en-US" sz="1500" b="1" dirty="0" smtClean="0"/>
              <a:t>3. Check Pod Logs with </a:t>
            </a:r>
            <a:r>
              <a:rPr lang="en-US" sz="1500" b="1" dirty="0" err="1" smtClean="0"/>
              <a:t>kubectl</a:t>
            </a:r>
            <a:r>
              <a:rPr lang="en-US" sz="1500" b="1" dirty="0" smtClean="0"/>
              <a:t> or a K8s UI tool like Lens : </a:t>
            </a:r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logs &lt;pod-name&gt; -n &lt;namespace&gt;</a:t>
            </a:r>
          </a:p>
          <a:p>
            <a:r>
              <a:rPr lang="en-US" sz="1500" dirty="0" smtClean="0"/>
              <a:t>I will look for: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Any </a:t>
            </a:r>
            <a:r>
              <a:rPr lang="en-US" sz="1500" b="1" dirty="0" smtClean="0"/>
              <a:t>errors or exceptions</a:t>
            </a:r>
            <a:r>
              <a:rPr lang="en-US" sz="1500" dirty="0" smtClean="0"/>
              <a:t> (like database timeouts, missing files, failed dependencies, memory leaks)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Sudden shutdown messages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Clues about what's wrong</a:t>
            </a:r>
          </a:p>
          <a:p>
            <a:endParaRPr lang="en-US" sz="1500" dirty="0" smtClean="0"/>
          </a:p>
          <a:p>
            <a:r>
              <a:rPr lang="en-US" sz="1500" dirty="0" smtClean="0"/>
              <a:t>4. </a:t>
            </a:r>
            <a:r>
              <a:rPr lang="en-US" sz="1500" b="1" dirty="0" smtClean="0"/>
              <a:t>Describe the Pod:</a:t>
            </a:r>
            <a:r>
              <a:rPr lang="en-US" sz="1500" dirty="0" smtClean="0"/>
              <a:t> </a:t>
            </a:r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describe pod &lt;pod-name&gt; -n &lt;namespace&gt;</a:t>
            </a:r>
          </a:p>
          <a:p>
            <a:r>
              <a:rPr lang="en-US" sz="1500" dirty="0" smtClean="0"/>
              <a:t>I will check for:</a:t>
            </a:r>
          </a:p>
          <a:p>
            <a:r>
              <a:rPr lang="en-US" sz="1500" b="1" dirty="0" smtClean="0"/>
              <a:t>Events at the bottom</a:t>
            </a:r>
            <a:r>
              <a:rPr lang="en-US" sz="1500" dirty="0" smtClean="0"/>
              <a:t>, like: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 Failed to pull image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 </a:t>
            </a:r>
            <a:r>
              <a:rPr lang="en-US" sz="1500" dirty="0" err="1" smtClean="0"/>
              <a:t>Liveness</a:t>
            </a:r>
            <a:r>
              <a:rPr lang="en-US" sz="1500" dirty="0" smtClean="0"/>
              <a:t>/readiness probes failing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 smtClean="0"/>
              <a:t> Node resource issues</a:t>
            </a:r>
          </a:p>
          <a:p>
            <a:pPr lvl="1"/>
            <a:endParaRPr lang="en-US" sz="1500" dirty="0" smtClean="0"/>
          </a:p>
          <a:p>
            <a:r>
              <a:rPr lang="en-US" sz="1500" b="1" dirty="0" smtClean="0"/>
              <a:t>5. Use Log Aggregation Visualization tools like </a:t>
            </a:r>
            <a:r>
              <a:rPr lang="en-US" sz="1500" b="1" dirty="0" err="1" smtClean="0"/>
              <a:t>Grafana</a:t>
            </a:r>
            <a:r>
              <a:rPr lang="en-US" sz="1500" b="1" dirty="0" smtClean="0"/>
              <a:t>: </a:t>
            </a:r>
            <a:r>
              <a:rPr lang="en-US" sz="1500" dirty="0" smtClean="0"/>
              <a:t>You will use log search queries to find out error logs:</a:t>
            </a:r>
          </a:p>
          <a:p>
            <a:r>
              <a:rPr lang="en-US" sz="1500" dirty="0" smtClean="0"/>
              <a:t>Search with </a:t>
            </a:r>
            <a:r>
              <a:rPr lang="en-US" sz="1500" b="1" dirty="0" smtClean="0"/>
              <a:t>Service Name</a:t>
            </a:r>
            <a:r>
              <a:rPr lang="en-US" sz="1500" dirty="0" smtClean="0"/>
              <a:t>, </a:t>
            </a:r>
            <a:r>
              <a:rPr lang="en-US" sz="1500" b="1" dirty="0" smtClean="0"/>
              <a:t>choose time window</a:t>
            </a:r>
            <a:r>
              <a:rPr lang="en-US" sz="1500" dirty="0" smtClean="0"/>
              <a:t>, choose </a:t>
            </a:r>
            <a:r>
              <a:rPr lang="en-US" sz="1500" b="1" dirty="0" smtClean="0"/>
              <a:t>keywords</a:t>
            </a:r>
            <a:r>
              <a:rPr lang="en-US" sz="1500" dirty="0" smtClean="0"/>
              <a:t> to filter logs.</a:t>
            </a:r>
          </a:p>
          <a:p>
            <a:endParaRPr lang="en-US" sz="1500" dirty="0" smtClean="0"/>
          </a:p>
          <a:p>
            <a:pPr marL="342900" indent="-342900">
              <a:buAutoNum type="arabicPeriod"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1"/>
            <a:ext cx="85344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500" b="1" dirty="0" smtClean="0"/>
              <a:t>6. Check the Service and Networking with </a:t>
            </a:r>
            <a:r>
              <a:rPr lang="en-US" sz="1500" b="1" dirty="0" err="1" smtClean="0"/>
              <a:t>kubectl</a:t>
            </a:r>
            <a:r>
              <a:rPr lang="en-US" sz="1500" b="1" dirty="0" smtClean="0"/>
              <a:t> or a K8s UI tool like Lens : </a:t>
            </a:r>
            <a:r>
              <a:rPr lang="en-US" sz="1500" dirty="0" smtClean="0"/>
              <a:t>Maybe the pod is fine, but users can’t reach it. So I will check the </a:t>
            </a:r>
            <a:r>
              <a:rPr lang="en-US" sz="1500" b="1" dirty="0" err="1" smtClean="0"/>
              <a:t>Kubernetes</a:t>
            </a:r>
            <a:r>
              <a:rPr lang="en-US" sz="1500" b="1" dirty="0" smtClean="0"/>
              <a:t> Service</a:t>
            </a:r>
            <a:r>
              <a:rPr lang="en-US" sz="1500" dirty="0" smtClean="0"/>
              <a:t>: </a:t>
            </a:r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get svc -n &lt;namespace&gt;</a:t>
            </a:r>
          </a:p>
          <a:p>
            <a:pPr marL="342900" indent="-342900"/>
            <a:r>
              <a:rPr lang="en-US" sz="1500" dirty="0" smtClean="0"/>
              <a:t>And describe it: </a:t>
            </a:r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describe svc &lt;service-name&gt; -n &lt;namespace&gt;</a:t>
            </a:r>
            <a:endParaRPr lang="en-US" sz="1500" dirty="0" smtClean="0"/>
          </a:p>
          <a:p>
            <a:r>
              <a:rPr lang="en-US" sz="1500" dirty="0" smtClean="0"/>
              <a:t>This will confirm that: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The service has endpoints (points to healthy pods)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The ports are correct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The networking isn’t broken</a:t>
            </a:r>
          </a:p>
          <a:p>
            <a:pPr>
              <a:buFont typeface="Arial" pitchFamily="34" charset="0"/>
              <a:buChar char="•"/>
            </a:pPr>
            <a:endParaRPr lang="en-US" sz="1500" dirty="0" smtClean="0"/>
          </a:p>
          <a:p>
            <a:r>
              <a:rPr lang="en-US" sz="1500" b="1" dirty="0" smtClean="0"/>
              <a:t>7. Manual reach ability test: </a:t>
            </a:r>
            <a:r>
              <a:rPr lang="en-US" sz="1500" dirty="0" smtClean="0"/>
              <a:t>like hitting the endpoint directly from inside the cluster:</a:t>
            </a:r>
          </a:p>
          <a:p>
            <a:r>
              <a:rPr lang="en-US" sz="1500" b="1" dirty="0" err="1" smtClean="0">
                <a:solidFill>
                  <a:srgbClr val="00B050"/>
                </a:solidFill>
              </a:rPr>
              <a:t>kubectl</a:t>
            </a:r>
            <a:r>
              <a:rPr lang="en-US" sz="1500" b="1" dirty="0" smtClean="0">
                <a:solidFill>
                  <a:srgbClr val="00B050"/>
                </a:solidFill>
              </a:rPr>
              <a:t> exec -it &lt;pod&gt; -- curl http://&lt;service-name&gt;:&lt;port&gt;</a:t>
            </a:r>
          </a:p>
          <a:p>
            <a:r>
              <a:rPr lang="en-US" sz="1500" dirty="0" smtClean="0"/>
              <a:t>This helps me validate: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Is the service </a:t>
            </a:r>
            <a:r>
              <a:rPr lang="en-US" sz="1500" b="1" dirty="0" smtClean="0"/>
              <a:t>internally reachable</a:t>
            </a:r>
            <a:r>
              <a:rPr lang="en-US" sz="15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Is it returning a </a:t>
            </a:r>
            <a:r>
              <a:rPr lang="en-US" sz="1500" b="1" dirty="0" smtClean="0"/>
              <a:t>proper response</a:t>
            </a:r>
            <a:r>
              <a:rPr lang="en-US" sz="1500" dirty="0" smtClean="0"/>
              <a:t>, or timing out?</a:t>
            </a:r>
          </a:p>
          <a:p>
            <a:endParaRPr lang="en-US" sz="1500" dirty="0" smtClean="0"/>
          </a:p>
          <a:p>
            <a:r>
              <a:rPr lang="en-US" sz="1500" b="1" dirty="0" smtClean="0"/>
              <a:t>8. Fixing the issue: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Restart a failed pod: </a:t>
            </a:r>
            <a:r>
              <a:rPr lang="en-US" sz="1500" b="1" dirty="0" err="1" smtClean="0"/>
              <a:t>kubectl</a:t>
            </a:r>
            <a:r>
              <a:rPr lang="en-US" sz="1500" b="1" dirty="0" smtClean="0"/>
              <a:t> delete pod &lt;pod-name&gt;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If it is related to a recent change, we will try and rollback to the last successful version to restore the issue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Scale the replicas</a:t>
            </a:r>
            <a:r>
              <a:rPr lang="en-US" sz="1500" dirty="0" smtClean="0"/>
              <a:t> up or down if it's a load issue.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Change other configuration parameters </a:t>
            </a:r>
            <a:r>
              <a:rPr lang="en-US" sz="1500" dirty="0" smtClean="0"/>
              <a:t>depending on your investigation.</a:t>
            </a:r>
          </a:p>
          <a:p>
            <a:pPr>
              <a:buFont typeface="Arial" pitchFamily="34" charset="0"/>
              <a:buChar char="•"/>
            </a:pPr>
            <a:endParaRPr lang="en-US" sz="1500" dirty="0" smtClean="0"/>
          </a:p>
          <a:p>
            <a:r>
              <a:rPr lang="en-US" sz="1500" b="1" dirty="0" smtClean="0"/>
              <a:t>9. Root Cause Analysis: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Why did it break?</a:t>
            </a:r>
            <a:r>
              <a:rPr lang="en-US" sz="1500" dirty="0" smtClean="0"/>
              <a:t> (code, infra, </a:t>
            </a:r>
            <a:r>
              <a:rPr lang="en-US" sz="1500" dirty="0" err="1" smtClean="0"/>
              <a:t>config</a:t>
            </a:r>
            <a:r>
              <a:rPr lang="en-US" sz="1500" dirty="0" smtClean="0"/>
              <a:t>, bad deployment?)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/>
              <a:t> What can we do to prevent it in the future?</a:t>
            </a:r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And I write a </a:t>
            </a:r>
            <a:r>
              <a:rPr lang="en-US" sz="1500" b="1" dirty="0" smtClean="0"/>
              <a:t>Postmortem - </a:t>
            </a:r>
            <a:r>
              <a:rPr lang="en-US" sz="1500" dirty="0" smtClean="0"/>
              <a:t>a document explaining: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What happened?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What we did?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What we learned?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Action items to fix and automate?</a:t>
            </a: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b="1" dirty="0" smtClean="0">
              <a:solidFill>
                <a:srgbClr val="00B050"/>
              </a:solidFill>
            </a:endParaRPr>
          </a:p>
          <a:p>
            <a:endParaRPr lang="en-US" sz="1500" b="1" dirty="0" smtClean="0">
              <a:solidFill>
                <a:srgbClr val="00B050"/>
              </a:solidFill>
            </a:endParaRPr>
          </a:p>
          <a:p>
            <a:pPr marL="342900" indent="-342900"/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Q4. During a deployment, your CI/CD </a:t>
            </a:r>
            <a:r>
              <a:rPr lang="en-US" dirty="0" smtClean="0">
                <a:solidFill>
                  <a:srgbClr val="FF0000"/>
                </a:solidFill>
              </a:rPr>
              <a:t>pipeline fails unexpectedly</a:t>
            </a:r>
            <a:r>
              <a:rPr lang="en-US" dirty="0" smtClean="0"/>
              <a:t>. What would be your approach to </a:t>
            </a:r>
            <a:r>
              <a:rPr lang="en-US" dirty="0" smtClean="0">
                <a:solidFill>
                  <a:srgbClr val="FF0000"/>
                </a:solidFill>
              </a:rPr>
              <a:t>troubleshoot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1"/>
            <a:ext cx="8534400" cy="863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500" dirty="0" smtClean="0"/>
              <a:t>The first thing that we might want to do is </a:t>
            </a:r>
            <a:r>
              <a:rPr lang="en-US" sz="1500" b="1" dirty="0" smtClean="0">
                <a:solidFill>
                  <a:srgbClr val="00B050"/>
                </a:solidFill>
              </a:rPr>
              <a:t>stop any further deployments </a:t>
            </a:r>
            <a:r>
              <a:rPr lang="en-US" sz="1500" dirty="0" smtClean="0"/>
              <a:t>till the pipeline is fixed and inform your team about it.</a:t>
            </a:r>
          </a:p>
          <a:p>
            <a:pPr marL="342900" indent="-342900">
              <a:buAutoNum type="arabicPeriod"/>
            </a:pPr>
            <a:endParaRPr lang="en-US" sz="1500" dirty="0" smtClean="0"/>
          </a:p>
          <a:p>
            <a:pPr marL="342900" indent="-342900">
              <a:buAutoNum type="arabicPeriod"/>
            </a:pPr>
            <a:r>
              <a:rPr lang="en-US" sz="1500" dirty="0" smtClean="0"/>
              <a:t>To identify the failed step and related job. Look for </a:t>
            </a:r>
            <a:r>
              <a:rPr lang="en-US" sz="1500" b="1" dirty="0" smtClean="0">
                <a:solidFill>
                  <a:srgbClr val="FF0000"/>
                </a:solidFill>
              </a:rPr>
              <a:t>failure logs</a:t>
            </a:r>
            <a:r>
              <a:rPr lang="en-US" sz="1500" dirty="0" smtClean="0"/>
              <a:t>. Example: </a:t>
            </a:r>
            <a:r>
              <a:rPr lang="en-US" sz="1500" b="1" dirty="0" err="1" smtClean="0">
                <a:solidFill>
                  <a:srgbClr val="FF0000"/>
                </a:solidFill>
              </a:rPr>
              <a:t>GitLab</a:t>
            </a:r>
            <a:r>
              <a:rPr lang="en-US" sz="1500" b="1" dirty="0" smtClean="0">
                <a:solidFill>
                  <a:srgbClr val="FF0000"/>
                </a:solidFill>
              </a:rPr>
              <a:t> failed job logs</a:t>
            </a:r>
            <a:r>
              <a:rPr lang="en-US" sz="1500" dirty="0" smtClean="0"/>
              <a:t>.</a:t>
            </a:r>
          </a:p>
          <a:p>
            <a:pPr marL="342900" indent="-342900"/>
            <a:r>
              <a:rPr lang="en-US" sz="1500" dirty="0" smtClean="0">
                <a:hlinkClick r:id="rId2"/>
              </a:rPr>
              <a:t>https://gitlab.com/</a:t>
            </a:r>
            <a:endParaRPr lang="en-US" sz="1500" dirty="0" smtClean="0"/>
          </a:p>
          <a:p>
            <a:pPr marL="342900" indent="-342900"/>
            <a:endParaRPr lang="en-US" sz="1500" dirty="0" smtClean="0"/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Syntax errors in code or configuration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Missing environment variables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Authentication or permission issues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Failing test cases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</a:rPr>
              <a:t> Container image pull or build failures</a:t>
            </a:r>
          </a:p>
          <a:p>
            <a:endParaRPr lang="en-US" sz="1500" dirty="0" smtClean="0">
              <a:solidFill>
                <a:srgbClr val="FF0000"/>
              </a:solidFill>
            </a:endParaRPr>
          </a:p>
          <a:p>
            <a:r>
              <a:rPr lang="en-US" sz="1500" dirty="0" smtClean="0"/>
              <a:t>3. Try to rerun the failed job.</a:t>
            </a:r>
          </a:p>
          <a:p>
            <a:endParaRPr lang="en-US" sz="1500" dirty="0" smtClean="0">
              <a:solidFill>
                <a:srgbClr val="FF0000"/>
              </a:solidFill>
            </a:endParaRPr>
          </a:p>
          <a:p>
            <a:r>
              <a:rPr lang="en-US" sz="1500" dirty="0" smtClean="0"/>
              <a:t>4. Check the last change that was merged. Did it have any </a:t>
            </a:r>
            <a:r>
              <a:rPr lang="en-US" sz="1500" b="1" dirty="0" err="1" smtClean="0">
                <a:solidFill>
                  <a:srgbClr val="FF0000"/>
                </a:solidFill>
              </a:rPr>
              <a:t>config</a:t>
            </a:r>
            <a:r>
              <a:rPr lang="en-US" sz="1500" b="1" dirty="0" smtClean="0">
                <a:solidFill>
                  <a:srgbClr val="FF0000"/>
                </a:solidFill>
              </a:rPr>
              <a:t> file changes </a:t>
            </a:r>
            <a:r>
              <a:rPr lang="en-US" sz="1500" dirty="0" smtClean="0"/>
              <a:t>(</a:t>
            </a:r>
            <a:r>
              <a:rPr lang="en-US" sz="1500" dirty="0" err="1" smtClean="0"/>
              <a:t>yaml</a:t>
            </a:r>
            <a:r>
              <a:rPr lang="en-US" sz="1500" dirty="0" smtClean="0"/>
              <a:t>, </a:t>
            </a:r>
            <a:r>
              <a:rPr lang="en-US" sz="1500" dirty="0" err="1" smtClean="0"/>
              <a:t>configmaps</a:t>
            </a:r>
            <a:r>
              <a:rPr lang="en-US" sz="1500" dirty="0" smtClean="0"/>
              <a:t>, </a:t>
            </a:r>
            <a:r>
              <a:rPr lang="en-US" sz="1500" dirty="0" err="1" smtClean="0"/>
              <a:t>json</a:t>
            </a:r>
            <a:r>
              <a:rPr lang="en-US" sz="1500" dirty="0" smtClean="0"/>
              <a:t>, shell scripts etc) or was it a code change.</a:t>
            </a:r>
          </a:p>
          <a:p>
            <a:endParaRPr lang="en-US" sz="1500" dirty="0" smtClean="0"/>
          </a:p>
          <a:p>
            <a:r>
              <a:rPr lang="en-US" sz="1500" dirty="0" smtClean="0"/>
              <a:t>5. Try to </a:t>
            </a:r>
            <a:r>
              <a:rPr lang="en-US" sz="1500" b="1" dirty="0" smtClean="0">
                <a:solidFill>
                  <a:srgbClr val="00B050"/>
                </a:solidFill>
              </a:rPr>
              <a:t>revert the last commit </a:t>
            </a:r>
            <a:r>
              <a:rPr lang="en-US" sz="1500" dirty="0" smtClean="0"/>
              <a:t>and see if it works.</a:t>
            </a:r>
          </a:p>
          <a:p>
            <a:endParaRPr lang="en-US" sz="1500" dirty="0" smtClean="0"/>
          </a:p>
          <a:p>
            <a:r>
              <a:rPr lang="en-US" sz="1500" dirty="0" smtClean="0"/>
              <a:t>6. Check other external dependencies as well: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 Is your container registry up and running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 If your cloud platform like AWS isn’t facing any outages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 Any other dependent service or a server (VM) is up and accessible. Example: Jenkins server</a:t>
            </a:r>
          </a:p>
          <a:p>
            <a:pPr>
              <a:buFont typeface="Arial" pitchFamily="34" charset="0"/>
              <a:buChar char="•"/>
            </a:pPr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accent6">
                    <a:lumMod val="50000"/>
                  </a:schemeClr>
                </a:solidFill>
              </a:rPr>
              <a:t>7. Root Cause Analysis:</a:t>
            </a:r>
          </a:p>
          <a:p>
            <a:r>
              <a:rPr lang="en-US" sz="1500" dirty="0" smtClean="0"/>
              <a:t>Once you identify the real cause, fix it properly. Examples:</a:t>
            </a:r>
          </a:p>
          <a:p>
            <a:pPr>
              <a:buFont typeface="Arial" pitchFamily="34" charset="0"/>
              <a:buChar char="•"/>
            </a:pPr>
            <a:r>
              <a:rPr lang="en-US" sz="1500" dirty="0" smtClean="0"/>
              <a:t> If the issue was due to a hardcoded secret, move it to a secure vault.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If a script failed due to a missing file, update your pipeline to validate dependencies first.</a:t>
            </a:r>
            <a:endParaRPr lang="en-US" sz="1500" dirty="0" smtClean="0"/>
          </a:p>
          <a:p>
            <a:endParaRPr lang="en-US" sz="15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/>
          </a:p>
          <a:p>
            <a:endParaRPr lang="en-US" sz="1500" dirty="0" smtClean="0">
              <a:solidFill>
                <a:srgbClr val="FF0000"/>
              </a:solidFill>
            </a:endParaRPr>
          </a:p>
          <a:p>
            <a:pPr marL="342900" indent="-342900"/>
            <a:endParaRPr lang="en-US" sz="1500" dirty="0" smtClean="0"/>
          </a:p>
          <a:p>
            <a:pPr marL="342900" indent="-342900"/>
            <a:endParaRPr lang="en-US" sz="1500" dirty="0" smtClean="0"/>
          </a:p>
          <a:p>
            <a:pPr marL="342900" indent="-342900"/>
            <a:endParaRPr lang="en-US" sz="1500" dirty="0" smtClean="0"/>
          </a:p>
          <a:p>
            <a:pPr marL="342900" indent="-342900"/>
            <a:r>
              <a:rPr lang="en-US" sz="1500" dirty="0" smtClean="0"/>
              <a:t> 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1465</Words>
  <Application>Microsoft Office PowerPoint</Application>
  <PresentationFormat>On-screen Show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Q1. Imagine you are working as an SRE and you have been given a task of designing an architecture for a micro-services based application. How would you design it to handle sudden traffic spike in a cloud environment?</vt:lpstr>
      <vt:lpstr>Slide 2</vt:lpstr>
      <vt:lpstr>Q2. How would you aggregate logs from multiple services for centralized log analysis so that it can help you in troubleshooting issues?</vt:lpstr>
      <vt:lpstr>Slide 4</vt:lpstr>
      <vt:lpstr>Q3. Imagine you're managing a production Kubernetes cluster and one of your critical services suddenly becomes unresponsive. What steps would you take to diagnose and resolve the issue?</vt:lpstr>
      <vt:lpstr>Slide 6</vt:lpstr>
      <vt:lpstr>Slide 7</vt:lpstr>
      <vt:lpstr>Q4. During a deployment, your CI/CD pipeline fails unexpectedly. What would be your approach to troubleshoot and fix the problem?</vt:lpstr>
      <vt:lpstr>Slide 9</vt:lpstr>
      <vt:lpstr>Q5. How would you identify areas of unnecessary cloud spending, and what strategies would you use to optimize costs without sacrificing performance?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 you are working as an SRE and you have been given a task of designing an architecture for a micro-services based application. How would design it to handle sudden traffic spike in a cloud environment?</dc:title>
  <dc:creator>Bhavuk Mudgal</dc:creator>
  <cp:lastModifiedBy>Bhavuk Mudgal</cp:lastModifiedBy>
  <cp:revision>96</cp:revision>
  <dcterms:created xsi:type="dcterms:W3CDTF">2006-08-16T00:00:00Z</dcterms:created>
  <dcterms:modified xsi:type="dcterms:W3CDTF">2025-04-13T06:58:27Z</dcterms:modified>
</cp:coreProperties>
</file>