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9d846a5ca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9d846a5c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89d846a5ca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9d846a5c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9d846a5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89d846a5c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9d846a5ca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9d846a5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89d846a5ca_0_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9d846a5ca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9d846a5c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89d846a5ca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9d846a5ca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9d846a5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89d846a5ca_0_1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9d846a5ca_0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9d846a5c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89d846a5ca_0_1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9d846a5ca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9d846a5c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89d846a5ca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d846a5ca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d846a5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89d846a5ca_0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ITS_university_logo_whitevert.png" id="22" name="Google Shape;22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5" name="Google Shape;135;p11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6" name="Google Shape;136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0" name="Google Shape;140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43" name="Google Shape;143;p1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idx="1" type="body"/>
          </p:nvPr>
        </p:nvSpPr>
        <p:spPr>
          <a:xfrm rot="5400000">
            <a:off x="1303338" y="2968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idx="2" type="body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8" name="Google Shape;148;p12"/>
          <p:cNvGrpSpPr/>
          <p:nvPr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149" name="Google Shape;149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52" name="Google Shape;152;p12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4"/>
          <p:cNvSpPr txBox="1"/>
          <p:nvPr>
            <p:ph idx="11" type="ftr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7" name="Google Shape;17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8" name="Google Shape;17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1" name="Google Shape;19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30" name="Google Shape;30;p3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7" name="Google Shape;2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9" name="Google Shape;21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7.png" id="37" name="Google Shape;37;p4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48" name="Google Shape;48;p5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51" name="Google Shape;51;p5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5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53" name="Google Shape;53;p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57" name="Google Shape;57;p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2" name="Google Shape;62;p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6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67" name="Google Shape;67;p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71" name="Google Shape;71;p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7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" name="Google Shape;78;p7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7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1" name="Google Shape;81;p7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82" name="Google Shape;82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6" name="Google Shape;86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89" name="Google Shape;89;p7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94" name="Google Shape;94;p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8" name="Google Shape;98;p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01" name="Google Shape;101;p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9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7" name="Google Shape;107;p9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8" name="Google Shape;108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15" name="Google Shape;115;p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3" name="Google Shape;123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7" name="Google Shape;127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30" name="Google Shape;130;p1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13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157" name="Google Shape;157;p13"/>
          <p:cNvPicPr preferRelativeResize="0"/>
          <p:nvPr/>
        </p:nvPicPr>
        <p:blipFill rotWithShape="1">
          <a:blip r:embed="rId1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3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9" name="Google Shape;159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3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63" name="Google Shape;163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3200"/>
              <a:buFont typeface="Calibri"/>
              <a:buNone/>
            </a:pPr>
            <a:r>
              <a:rPr b="1" lang="en-US">
                <a:solidFill>
                  <a:srgbClr val="A04400"/>
                </a:solidFill>
              </a:rPr>
              <a:t>	</a:t>
            </a:r>
            <a:r>
              <a:rPr b="1" lang="en-US" sz="4400">
                <a:solidFill>
                  <a:srgbClr val="A04400"/>
                </a:solidFill>
              </a:rPr>
              <a:t>What Is ProBot?</a:t>
            </a:r>
            <a:endParaRPr sz="4400"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239075" y="1627250"/>
            <a:ext cx="8305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ProBot is a Generative-AI based bot which solves the users query related to the micro-services which we use in our project.</a:t>
            </a:r>
            <a:endParaRPr sz="28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It generate a response on the basis of the user’s query</a:t>
            </a:r>
            <a:endParaRPr sz="2800"/>
          </a:p>
        </p:txBody>
      </p:sp>
      <p:sp>
        <p:nvSpPr>
          <p:cNvPr id="240" name="Google Shape;240;p25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225" y="3623875"/>
            <a:ext cx="2095952" cy="25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Flexible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Easy to update the knowledge hub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need of training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Save 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special skill set required for updation </a:t>
            </a:r>
            <a:endParaRPr/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395536" y="1900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Advantage of the Architecture</a:t>
            </a:r>
            <a:endParaRPr b="1" sz="4000">
              <a:solidFill>
                <a:srgbClr val="A044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5"/>
          <p:cNvSpPr txBox="1"/>
          <p:nvPr>
            <p:ph type="title"/>
          </p:nvPr>
        </p:nvSpPr>
        <p:spPr>
          <a:xfrm>
            <a:off x="134761" y="146879"/>
            <a:ext cx="6120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A04400"/>
                </a:solidFill>
              </a:rPr>
              <a:t>Alternative Method</a:t>
            </a:r>
            <a:endParaRPr b="1" sz="4400">
              <a:solidFill>
                <a:srgbClr val="A04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A04400"/>
                </a:solidFill>
              </a:rPr>
              <a:t>( Fine Tune)</a:t>
            </a:r>
            <a:endParaRPr b="1" sz="4400">
              <a:solidFill>
                <a:srgbClr val="A04400"/>
              </a:solidFill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625" y="1541196"/>
            <a:ext cx="6444850" cy="46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Special Skill set is required for updation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Not Flexible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Training Cost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 training time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Hard to update knowledge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6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Disadvantage of </a:t>
            </a:r>
            <a:r>
              <a:rPr b="1" lang="en-US" sz="4000">
                <a:solidFill>
                  <a:srgbClr val="A04400"/>
                </a:solidFill>
              </a:rPr>
              <a:t>Approach</a:t>
            </a:r>
            <a:r>
              <a:rPr b="1" lang="en-US" sz="4000">
                <a:solidFill>
                  <a:srgbClr val="A04400"/>
                </a:solidFill>
              </a:rPr>
              <a:t>-2</a:t>
            </a:r>
            <a:r>
              <a:rPr b="1" lang="en-US" sz="4000">
                <a:solidFill>
                  <a:srgbClr val="A04400"/>
                </a:solidFill>
              </a:rPr>
              <a:t> </a:t>
            </a:r>
            <a:endParaRPr b="1" sz="4000">
              <a:solidFill>
                <a:srgbClr val="A044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7"/>
          <p:cNvSpPr txBox="1"/>
          <p:nvPr>
            <p:ph type="title"/>
          </p:nvPr>
        </p:nvSpPr>
        <p:spPr>
          <a:xfrm>
            <a:off x="304800" y="345595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A04400"/>
                </a:solidFill>
              </a:rPr>
              <a:t>Benefits</a:t>
            </a:r>
            <a:endParaRPr b="1" sz="4400">
              <a:solidFill>
                <a:srgbClr val="A04400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685800" y="1518821"/>
            <a:ext cx="8712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Dependencies on Manual Assistance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Productivity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Hub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Decision Making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2286000" y="2895600"/>
            <a:ext cx="3733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/>
        </p:nvSpPr>
        <p:spPr>
          <a:xfrm>
            <a:off x="685800" y="1495325"/>
            <a:ext cx="7868616" cy="4886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multiple microservices and remembering details of all is not possible so for resolving that we need a bot.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project documents related to the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scattered on 3 different platform and searching through those platform is time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creating a big knowledge base for our project.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enhancing the quality and accuracy of our project.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95536" y="418654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Why We Need This?</a:t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395536" y="418654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A04400"/>
                </a:solidFill>
              </a:rPr>
              <a:t>Devlopment Workflow</a:t>
            </a:r>
            <a:endParaRPr b="1" sz="4400">
              <a:solidFill>
                <a:srgbClr val="A04400"/>
              </a:solidFill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107504" y="1412776"/>
            <a:ext cx="87849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159" y="1412775"/>
            <a:ext cx="4848565" cy="50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Architecture</a:t>
            </a:r>
            <a:endParaRPr b="1" sz="4000">
              <a:solidFill>
                <a:srgbClr val="A04400"/>
              </a:solidFill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1254"/>
            <a:ext cx="8839201" cy="406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spcBef>
                <a:spcPts val="36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</a:t>
            </a:r>
            <a:r>
              <a:rPr lang="en-US" sz="2500"/>
              <a:t>mbedding are numerical representations of words, phrases, or sentences that capture their meaning and context.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are using multi-qa-distilbert-cos-v1 model for embedding.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It is trained on 215M (question, answer) pairs from diverse sources.</a:t>
            </a:r>
            <a:endParaRPr sz="25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Embedding</a:t>
            </a:r>
            <a:endParaRPr b="1" sz="4000">
              <a:solidFill>
                <a:srgbClr val="A04400"/>
              </a:solidFill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4024700"/>
            <a:ext cx="5734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Vector databases offer optimized storage.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They provide easy search, high performance, scalability, and data retrieval all by comparing values and finding similarities between one another.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0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Vector Store</a:t>
            </a:r>
            <a:endParaRPr b="1" sz="4000">
              <a:solidFill>
                <a:srgbClr val="A04400"/>
              </a:solidFill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3711800"/>
            <a:ext cx="57340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It is developed by Facebook AI Research.</a:t>
            </a:r>
            <a:endParaRPr sz="40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Return not just the nearest neighbor, but also the 2nd nearest, 3rd, …, k-th nearest neighbor</a:t>
            </a:r>
            <a:endParaRPr sz="40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S</a:t>
            </a:r>
            <a:r>
              <a:rPr lang="en-US" sz="4000"/>
              <a:t>earch several vectors at a time rather than one (batch processing).</a:t>
            </a:r>
            <a:endParaRPr sz="40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Store the index on disk rather than in RAM.</a:t>
            </a:r>
            <a:endParaRPr sz="4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1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Faiss</a:t>
            </a:r>
            <a:endParaRPr b="1" sz="4000">
              <a:solidFill>
                <a:srgbClr val="A044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We are using the LlAMA-2-7B parameter model in our project which is built by Meta</a:t>
            </a:r>
            <a:endParaRPr sz="40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Llama 2 was pretrained on 2 trillion tokens of data from publicly available sources.</a:t>
            </a:r>
            <a:endParaRPr sz="40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Llama 2 matches GPT-4's 85.5% accuracy. Both Llama-2-70B and GPT-4 significantly outperformed GPT-3.5-turbo</a:t>
            </a:r>
            <a:endParaRPr sz="4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Model</a:t>
            </a:r>
            <a:endParaRPr b="1" sz="4000">
              <a:solidFill>
                <a:srgbClr val="A044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We are using a streamlit framework for our application’s UI. </a:t>
            </a:r>
            <a:endParaRPr sz="40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Streamlit is a free, open-source, all-python framework that enables data scientists to quickly build interactive dashboards and web apps with no front-end web development experience required.</a:t>
            </a:r>
            <a:endParaRPr sz="40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000"/>
              <a:t>It provides great UI element and clean interface.</a:t>
            </a:r>
            <a:endParaRPr sz="4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32440" y="6237312"/>
            <a:ext cx="611700" cy="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3"/>
          <p:cNvSpPr txBox="1"/>
          <p:nvPr>
            <p:ph type="title"/>
          </p:nvPr>
        </p:nvSpPr>
        <p:spPr>
          <a:xfrm>
            <a:off x="395536" y="418654"/>
            <a:ext cx="6408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0440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A04400"/>
                </a:solidFill>
              </a:rPr>
              <a:t>UI</a:t>
            </a:r>
            <a:endParaRPr b="1" sz="4000">
              <a:solidFill>
                <a:srgbClr val="A044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