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7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C2CDD86-74BE-404F-BAA4-9BEF16D6CB2B}" type="datetimeFigureOut">
              <a:rPr lang="en-US"/>
              <a:pPr>
                <a:defRPr/>
              </a:pPr>
              <a:t>4/8/2013</a:t>
            </a:fld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1BC68B2-0E17-4784-A419-F78C1C637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0A22BBF5-A4AB-451E-8381-4A20A57F4BE1}" type="datetimeFigureOut">
              <a:rPr lang="zh-CN" altLang="en-US"/>
              <a:pPr>
                <a:defRPr/>
              </a:pPr>
              <a:t>2013-4-8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1C82BB4D-CA05-4AF3-A9C6-D8027DCD4B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9714B-A1B1-4817-A766-B414A6A6CC7A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BB35-7FBE-4182-B1D5-8EDE163FD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19DA8-61CC-487E-A45A-195DA40A7799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8DAA9-D7A7-4AEF-A26E-66C553E66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DE099-9D3F-4408-B0D5-ACF34D5D5C2A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38A3C-9575-4860-8996-9961920F0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936B-7AA9-43C1-87F5-3BDE651B95F6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08F73-2F25-46FA-8697-DB2D4BA96A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985E0-7717-4CE3-9150-C5ACAC99E1F7}" type="datetime1">
              <a:rPr lang="en-US"/>
              <a:pPr>
                <a:defRPr/>
              </a:pPr>
              <a:t>4/8/2013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DDE29-5E44-46C8-B440-96E64E50C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738FB-455F-4F1E-99CE-4086B48011FA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5164A-2DE4-4FC4-8D38-C2DF136B6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69EA-14E0-486B-91B9-01D37C46A896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DEF9C-446E-4F71-BB60-BC35F378B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EB0A0-CD1B-4472-87CB-C3BA183EE687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3D0E-3C7B-4001-87E8-4DE255199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D7C5-CD70-4314-A909-B3224EBE6FAE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BFD6-75D2-4F21-8200-B106907FB1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27F52-6F20-49D6-A25E-532421CD46CC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FFEB6-A3BC-48D2-B1B5-782E0688A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C7FDA-ED93-47FB-8B1D-E25DBF25070B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1110A-C224-4B9B-93AE-F1B898EE5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9A2AA-3EDC-4DDC-BAC3-44CBA356BA11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61F6D-52A4-4E0A-857A-930C894BA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84F6A-12E2-4D29-8119-609815B6CFDB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359F-6633-4764-8DD8-DFBB8F570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+mn-ea"/>
              </a:defRPr>
            </a:lvl1pPr>
          </a:lstStyle>
          <a:p>
            <a:pPr>
              <a:defRPr/>
            </a:pPr>
            <a:fld id="{C75BA1DC-D266-4C8C-B2A2-5E01F50F07C5}" type="datetime1">
              <a:rPr lang="en-US"/>
              <a:pPr>
                <a:defRPr/>
              </a:pPr>
              <a:t>4/8/2013</a:t>
            </a:fld>
            <a:endParaRPr lang="en-US" altLang="en-US"/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+mn-ea"/>
              </a:defRPr>
            </a:lvl1pPr>
          </a:lstStyle>
          <a:p>
            <a:pPr>
              <a:defRPr/>
            </a:pPr>
            <a:fld id="{BCBE9E63-5CB9-483B-8EF7-F2D7A893B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9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  <p:sldLayoutId id="214748367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fld id="{3DED7640-F1E8-43B7-9C84-262D0151F144}" type="datetime1">
              <a:rPr lang="en-US"/>
              <a:pPr>
                <a:defRPr/>
              </a:pPr>
              <a:t>4/8/2013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fld id="{1D0E29EB-8767-4501-99FD-4FF6134DD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03EE09-BF69-4257-8C56-18CA8A0DA7F6}" type="datetime1">
              <a:rPr lang="en-US" altLang="zh-CN" smtClean="0">
                <a:ea typeface="宋体" charset="-122"/>
              </a:rPr>
              <a:pPr/>
              <a:t>4/8/2013</a:t>
            </a:fld>
            <a:endParaRPr lang="en-US" altLang="en-US" smtClean="0">
              <a:ea typeface="宋体" charset="-122"/>
            </a:endParaRPr>
          </a:p>
        </p:txBody>
      </p:sp>
      <p:sp>
        <p:nvSpPr>
          <p:cNvPr id="1843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38DF0-F64A-4025-A30B-8D24DD23BC29}" type="slidenum">
              <a:rPr lang="en-US" altLang="en-US" smtClean="0">
                <a:ea typeface="宋体" charset="-122"/>
              </a:rPr>
              <a:pPr/>
              <a:t>1</a:t>
            </a:fld>
            <a:endParaRPr lang="en-US" altLang="en-US" smtClean="0">
              <a:ea typeface="宋体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2438400"/>
            <a:ext cx="876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  <a:t>Spring 2013 CS 103</a:t>
            </a:r>
            <a:b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</a:br>
            <a: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  <a:t>Computer Science –</a:t>
            </a:r>
            <a:b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</a:br>
            <a: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  <a:t>Business Problems</a:t>
            </a:r>
            <a:b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</a:br>
            <a: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  <a:t/>
            </a:r>
            <a:b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</a:br>
            <a:r>
              <a:rPr lang="en-US" altLang="zh-CN" sz="3500" b="1">
                <a:solidFill>
                  <a:schemeClr val="tx2"/>
                </a:solidFill>
                <a:latin typeface="Palatino Linotype" pitchFamily="18" charset="0"/>
              </a:rPr>
              <a:t>Lecture 13: Simple Query Language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90600" y="4191000"/>
            <a:ext cx="624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3000">
              <a:latin typeface="Palatino Linotype" pitchFamily="18" charset="0"/>
            </a:endParaRPr>
          </a:p>
          <a:p>
            <a:pPr algn="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latin typeface="Palatino Linotype" pitchFamily="18" charset="0"/>
              </a:rPr>
              <a:t>Instructor: Zhe He</a:t>
            </a:r>
          </a:p>
          <a:p>
            <a:pPr algn="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latin typeface="Palatino Linotype" pitchFamily="18" charset="0"/>
              </a:rPr>
              <a:t>Department of Computer Science</a:t>
            </a:r>
          </a:p>
          <a:p>
            <a:pPr algn="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000">
                <a:latin typeface="Palatino Linotype" pitchFamily="18" charset="0"/>
              </a:rPr>
              <a:t>New Jersey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984CCF2-F505-46B4-9AA1-43CCEF0864EB}" type="slidenum">
              <a:rPr lang="en-US" altLang="zh-CN" sz="1400">
                <a:latin typeface="Times New Roman" pitchFamily="18" charset="0"/>
              </a:rPr>
              <a:pPr algn="r" eaLnBrk="0" hangingPunct="0"/>
              <a:t>10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Renaming Attributes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you want the result to have different attribute names, use “AS &lt;new name&gt;” to rename an attribute.</a:t>
            </a:r>
          </a:p>
          <a:p>
            <a:r>
              <a:rPr lang="en-US" altLang="zh-CN" smtClean="0">
                <a:ea typeface="宋体" charset="-122"/>
              </a:rPr>
              <a:t>Example based on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Beers(name, manf)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name AS beer, manf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Beers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manf = ’Anheuser-Busch’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78CC66B-AFF6-4572-8B8A-1FC9D411160E}" type="slidenum">
              <a:rPr lang="en-US" altLang="zh-CN" sz="1400">
                <a:latin typeface="Times New Roman" pitchFamily="18" charset="0"/>
              </a:rPr>
              <a:pPr algn="r" eaLnBrk="0" hangingPunct="0"/>
              <a:t>11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Result of Query: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84338"/>
            <a:ext cx="8229600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beer			manf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	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 Lite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Michelob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   . . .		   . . 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219200" y="1600200"/>
            <a:ext cx="6096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219200" y="2286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352800" y="1600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92FE194-1EA6-4F0B-ABB0-35FB6B13689E}" type="slidenum">
              <a:rPr lang="en-US" altLang="zh-CN" sz="1400">
                <a:latin typeface="Times New Roman" pitchFamily="18" charset="0"/>
              </a:rPr>
              <a:pPr algn="r" eaLnBrk="0" hangingPunct="0"/>
              <a:t>12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Expressions in SELECT Clauses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Any expression that makes sense can appear as an element of a SELECT clause.</a:t>
            </a:r>
          </a:p>
          <a:p>
            <a:r>
              <a:rPr lang="en-US" altLang="zh-CN" smtClean="0">
                <a:ea typeface="宋体" charset="-122"/>
              </a:rPr>
              <a:t>Example: 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Sells(bar, beer, price)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bar, beer,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	price * 114 AS priceInYen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FROM Sells;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E1608CC-696A-4F5F-8854-1F0DB2F0DE03}" type="slidenum">
              <a:rPr lang="en-US" altLang="zh-CN" sz="1400">
                <a:latin typeface="Times New Roman" pitchFamily="18" charset="0"/>
              </a:rPr>
              <a:pPr algn="r" eaLnBrk="0" hangingPunct="0"/>
              <a:t>13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Result of Query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bar		beer	  priceInYen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Joe’s		Bud		285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Sue’s	Miller	         342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  …		  …		  …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096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667000" y="1676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343400" y="1676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066800" y="2286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976B6D2-21F6-42A3-A991-0DA73F43CF14}" type="slidenum">
              <a:rPr lang="en-US" altLang="zh-CN" sz="1400">
                <a:latin typeface="Times New Roman" pitchFamily="18" charset="0"/>
              </a:rPr>
              <a:pPr algn="r" eaLnBrk="0" hangingPunct="0"/>
              <a:t>14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Another Example: Constant Expressions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Likes(drinker, beer)</a:t>
            </a:r>
            <a:r>
              <a:rPr lang="en-US" altLang="zh-CN" smtClean="0">
                <a:ea typeface="宋体" charset="-122"/>
              </a:rPr>
              <a:t> :</a:t>
            </a:r>
          </a:p>
          <a:p>
            <a:pPr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drinker,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	’likes Bud’ AS whoLikesBud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FROM Likes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WHERE beer = ’Bud’;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EAF56C9-A029-4612-BD51-F4A9AC6844F1}" type="slidenum">
              <a:rPr lang="en-US" altLang="zh-CN" sz="1400">
                <a:latin typeface="Times New Roman" pitchFamily="18" charset="0"/>
              </a:rPr>
              <a:pPr algn="r" eaLnBrk="0" hangingPunct="0"/>
              <a:t>15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Result of Query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drinker	whoLikesBud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Sally		likes Bud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Fred		likes Bud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  …		  …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295400" y="1676400"/>
            <a:ext cx="4876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295400" y="2209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048000" y="1676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1C0CCC3-9CA8-43AF-B4BC-2C304BE6F0EA}" type="slidenum">
              <a:rPr lang="en-US" altLang="zh-CN" sz="1400">
                <a:latin typeface="Times New Roman" pitchFamily="18" charset="0"/>
              </a:rPr>
              <a:pPr algn="r" eaLnBrk="0" hangingPunct="0"/>
              <a:t>16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4915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Complex Conditions in WHERE Clause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57400"/>
            <a:ext cx="84582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Sells(bar, beer, price)</a:t>
            </a:r>
            <a:r>
              <a:rPr lang="en-US" altLang="zh-CN" smtClean="0">
                <a:ea typeface="宋体" charset="-122"/>
              </a:rPr>
              <a:t>, find the price Joe’s Bar charges for Bud:</a:t>
            </a:r>
          </a:p>
          <a:p>
            <a:endParaRPr lang="en-US" altLang="zh-CN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price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bar = ’Joe’’s Bar’ AND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	beer = ’Bud’;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5546725" y="3309938"/>
            <a:ext cx="2616200" cy="1566862"/>
            <a:chOff x="3494" y="2085"/>
            <a:chExt cx="1648" cy="987"/>
          </a:xfrm>
        </p:grpSpPr>
        <p:sp>
          <p:nvSpPr>
            <p:cNvPr id="49157" name="Text Box 1029"/>
            <p:cNvSpPr txBox="1">
              <a:spLocks noChangeArrowheads="1"/>
            </p:cNvSpPr>
            <p:nvPr/>
          </p:nvSpPr>
          <p:spPr bwMode="auto">
            <a:xfrm>
              <a:off x="3494" y="2085"/>
              <a:ext cx="164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ahoma" pitchFamily="34" charset="0"/>
                </a:rPr>
                <a:t>Notice how we</a:t>
              </a:r>
            </a:p>
            <a:p>
              <a:pPr eaLnBrk="0" hangingPunct="0"/>
              <a:r>
                <a:rPr lang="en-US" altLang="zh-CN" sz="2400">
                  <a:latin typeface="Tahoma" pitchFamily="34" charset="0"/>
                </a:rPr>
                <a:t>get a single-quote</a:t>
              </a:r>
            </a:p>
            <a:p>
              <a:pPr eaLnBrk="0" hangingPunct="0"/>
              <a:r>
                <a:rPr lang="en-US" altLang="zh-CN" sz="2400">
                  <a:latin typeface="Tahoma" pitchFamily="34" charset="0"/>
                </a:rPr>
                <a:t>in strings.</a:t>
              </a:r>
            </a:p>
          </p:txBody>
        </p:sp>
        <p:sp>
          <p:nvSpPr>
            <p:cNvPr id="49158" name="Line 1030"/>
            <p:cNvSpPr>
              <a:spLocks noChangeShapeType="1"/>
            </p:cNvSpPr>
            <p:nvPr/>
          </p:nvSpPr>
          <p:spPr bwMode="auto">
            <a:xfrm flipH="1">
              <a:off x="3504" y="288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54D026C-D9FD-41E0-8436-7247B9C8BAE9}" type="slidenum">
              <a:rPr lang="en-US" altLang="zh-CN" sz="1400">
                <a:latin typeface="Times New Roman" pitchFamily="18" charset="0"/>
              </a:rPr>
              <a:pPr algn="r" eaLnBrk="0" hangingPunct="0"/>
              <a:t>17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Multirelation Queries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Interesting queries often combine data from more than one relation.</a:t>
            </a:r>
          </a:p>
          <a:p>
            <a:r>
              <a:rPr lang="en-US" altLang="zh-CN" smtClean="0">
                <a:ea typeface="宋体" charset="-122"/>
              </a:rPr>
              <a:t>We can address several relations in one query by listing them all in the FROM clause.</a:t>
            </a:r>
          </a:p>
          <a:p>
            <a:r>
              <a:rPr lang="en-US" altLang="zh-CN" smtClean="0">
                <a:ea typeface="宋体" charset="-122"/>
              </a:rPr>
              <a:t>Distinguish attributes of the same name by “&lt;relation&gt;.&lt;attribute&gt;”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674BEDC-BD73-4845-9682-87D2BBFF1FC2}" type="slidenum">
              <a:rPr lang="en-US" altLang="zh-CN" sz="1400">
                <a:latin typeface="Times New Roman" pitchFamily="18" charset="0"/>
              </a:rPr>
              <a:pPr algn="r" eaLnBrk="0" hangingPunct="0"/>
              <a:t>18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Using relations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Likes(drinker, beer)</a:t>
            </a:r>
            <a:r>
              <a:rPr lang="en-US" altLang="zh-CN" smtClean="0">
                <a:ea typeface="宋体" charset="-122"/>
              </a:rPr>
              <a:t> and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Frequents(drinker, bar)</a:t>
            </a:r>
            <a:r>
              <a:rPr lang="en-US" altLang="zh-CN" smtClean="0">
                <a:ea typeface="宋体" charset="-122"/>
              </a:rPr>
              <a:t>, find the beers liked by at least one person who frequents Joe’s Bar.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beer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FROM Likes, Frequents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WHERE bar = ’Joe’’s Bar’ 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Frequents.drinker = 				    Likes.drinker;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1ABE4F5-C4C2-4DF3-AAB5-49924BB7E3EC}" type="slidenum">
              <a:rPr lang="en-US" altLang="zh-CN" sz="1400">
                <a:latin typeface="Times New Roman" pitchFamily="18" charset="0"/>
              </a:rPr>
              <a:pPr algn="r" eaLnBrk="0" hangingPunct="0"/>
              <a:t>19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Explicit Tuple-Variables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Sometimes, a query needs to use two copies of the same relation.</a:t>
            </a:r>
          </a:p>
          <a:p>
            <a:r>
              <a:rPr lang="en-US" altLang="zh-CN" smtClean="0">
                <a:ea typeface="宋体" charset="-122"/>
              </a:rPr>
              <a:t>Distinguish copies by following the relation name by the name of a tuple-variable, in the FROM clause.</a:t>
            </a:r>
          </a:p>
          <a:p>
            <a:r>
              <a:rPr lang="en-US" altLang="zh-CN" smtClean="0">
                <a:ea typeface="宋体" charset="-122"/>
              </a:rPr>
              <a:t>It’s always an option to rename relations this way, even when not essential.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232F3BE-1D2E-4974-9FF1-33F04C412967}" type="slidenum">
              <a:rPr lang="en-US" altLang="zh-CN" sz="1400">
                <a:latin typeface="Times New Roman" pitchFamily="18" charset="0"/>
              </a:rPr>
              <a:pPr algn="r" eaLnBrk="0" hangingPunct="0"/>
              <a:t>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Why SQL?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80010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SQL is a very-high-level language.</a:t>
            </a:r>
          </a:p>
          <a:p>
            <a:pPr lvl="1"/>
            <a:r>
              <a:rPr lang="en-US" altLang="zh-CN" smtClean="0">
                <a:ea typeface="宋体" charset="-122"/>
              </a:rPr>
              <a:t>Say “what to do” rather than “how to do it.”</a:t>
            </a:r>
          </a:p>
          <a:p>
            <a:pPr lvl="1"/>
            <a:r>
              <a:rPr lang="en-US" altLang="zh-CN" smtClean="0">
                <a:ea typeface="宋体" charset="-122"/>
              </a:rPr>
              <a:t>Avoid a lot of data-manipulation details needed in procedural languages like C++ or Java.</a:t>
            </a:r>
          </a:p>
          <a:p>
            <a:r>
              <a:rPr lang="en-US" altLang="zh-CN" smtClean="0">
                <a:ea typeface="宋体" charset="-122"/>
              </a:rPr>
              <a:t>Database management system figures out “best” way to execute query. </a:t>
            </a:r>
          </a:p>
          <a:p>
            <a:pPr lvl="1"/>
            <a:r>
              <a:rPr lang="en-US" altLang="zh-CN" smtClean="0">
                <a:ea typeface="宋体" charset="-122"/>
              </a:rPr>
              <a:t>Called “query optimization.”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43AFBFE-E4F0-4E52-9AAC-D3C1B689EDEA}" type="slidenum">
              <a:rPr lang="en-US" altLang="zh-CN" sz="1400">
                <a:latin typeface="Times New Roman" pitchFamily="18" charset="0"/>
              </a:rPr>
              <a:pPr algn="r" eaLnBrk="0" hangingPunct="0"/>
              <a:t>20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Beers(name, manf)</a:t>
            </a:r>
            <a:r>
              <a:rPr lang="en-US" altLang="zh-CN" smtClean="0">
                <a:ea typeface="宋体" charset="-122"/>
              </a:rPr>
              <a:t>, find all pairs of beers by the same manufacturer.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Do not produce pairs like (Bud, Bud).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Produce pairs in alphabetic order, e.g. (Bud, Miller), not (Miller, Bud).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 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b1.name, b2.name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FROM Beers b1, Beers b2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WHERE b1.manf = b2.manf 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b1.name &lt; b2.name;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83E6FE9-F2B2-4A6B-9592-1933BBA9679E}" type="slidenum">
              <a:rPr lang="en-US" altLang="zh-CN" sz="1400">
                <a:latin typeface="Times New Roman" pitchFamily="18" charset="0"/>
              </a:rPr>
              <a:pPr algn="r" eaLnBrk="0" hangingPunct="0"/>
              <a:t>21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Subqueries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4648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 parenthesized SELECT-FROM-WHERE statement (</a:t>
            </a:r>
            <a:r>
              <a:rPr lang="en-US" altLang="zh-CN" i="1" smtClean="0">
                <a:solidFill>
                  <a:srgbClr val="FF0066"/>
                </a:solidFill>
                <a:ea typeface="宋体" charset="-122"/>
              </a:rPr>
              <a:t>subquery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) can be used as a value in a number of places, including FROM and WHERE clauses.</a:t>
            </a:r>
          </a:p>
          <a:p>
            <a:r>
              <a:rPr lang="en-US" altLang="zh-CN" smtClean="0">
                <a:ea typeface="宋体" charset="-122"/>
              </a:rPr>
              <a:t>Example: in place of a relation in the FROM clause, we can place another query, and then query its result.</a:t>
            </a:r>
          </a:p>
          <a:p>
            <a:pPr lvl="1"/>
            <a:r>
              <a:rPr lang="en-US" altLang="zh-CN" smtClean="0">
                <a:ea typeface="宋体" charset="-122"/>
              </a:rPr>
              <a:t>Better use a tuple-variable to name tuples of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B3B13A-239B-4175-80F4-37686ED11459}" type="slidenum">
              <a:rPr lang="en-US" altLang="zh-CN" sz="1400">
                <a:latin typeface="Times New Roman" pitchFamily="18" charset="0"/>
              </a:rPr>
              <a:pPr algn="r" eaLnBrk="0" hangingPunct="0"/>
              <a:t>22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1440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Subqueries That Return One Tuple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a subquery is guaranteed to produce one tuple, then the subquery can be used as a value.</a:t>
            </a:r>
          </a:p>
          <a:p>
            <a:pPr lvl="1"/>
            <a:r>
              <a:rPr lang="en-US" altLang="zh-CN" smtClean="0">
                <a:ea typeface="宋体" charset="-122"/>
              </a:rPr>
              <a:t>Usually, the tuple has one component.</a:t>
            </a:r>
          </a:p>
          <a:p>
            <a:pPr lvl="1"/>
            <a:r>
              <a:rPr lang="en-US" altLang="zh-CN" smtClean="0">
                <a:ea typeface="宋体" charset="-122"/>
              </a:rPr>
              <a:t>A run-time error occurs if there is no tuple or more than one tuple.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DCF49D-9F52-46E2-ABE8-3B57BBB95582}" type="slidenum">
              <a:rPr lang="en-US" altLang="zh-CN" sz="1400">
                <a:latin typeface="Times New Roman" pitchFamily="18" charset="0"/>
              </a:rPr>
              <a:pPr algn="r" eaLnBrk="0" hangingPunct="0"/>
              <a:t>23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077200" cy="4038600"/>
          </a:xfrm>
        </p:spPr>
        <p:txBody>
          <a:bodyPr/>
          <a:lstStyle/>
          <a:p>
            <a:pPr marL="609600" indent="-609600"/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Sells(</a:t>
            </a:r>
            <a:r>
              <a:rPr lang="en-US" altLang="zh-CN" u="sng" smtClean="0">
                <a:solidFill>
                  <a:srgbClr val="CC00CC"/>
                </a:solidFill>
                <a:ea typeface="宋体" charset="-122"/>
              </a:rPr>
              <a:t>bar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, </a:t>
            </a:r>
            <a:r>
              <a:rPr lang="en-US" altLang="zh-CN" u="sng" smtClean="0">
                <a:solidFill>
                  <a:srgbClr val="CC00CC"/>
                </a:solidFill>
                <a:ea typeface="宋体" charset="-122"/>
              </a:rPr>
              <a:t>beer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, price)</a:t>
            </a:r>
            <a:r>
              <a:rPr lang="en-US" altLang="zh-CN" smtClean="0">
                <a:ea typeface="宋体" charset="-122"/>
              </a:rPr>
              <a:t>, find the bars that serve Miller for the same price Joe charges for Bud.</a:t>
            </a:r>
          </a:p>
          <a:p>
            <a:pPr marL="609600" indent="-609600"/>
            <a:r>
              <a:rPr lang="en-US" altLang="zh-CN" smtClean="0">
                <a:ea typeface="宋体" charset="-122"/>
              </a:rPr>
              <a:t>Two queries would surely work:</a:t>
            </a:r>
          </a:p>
          <a:p>
            <a:pPr marL="990600" lvl="1" indent="-533400">
              <a:buFont typeface="Monotype Sorts"/>
              <a:buAutoNum type="arabicPeriod"/>
            </a:pPr>
            <a:r>
              <a:rPr lang="en-US" altLang="zh-CN" smtClean="0">
                <a:ea typeface="宋体" charset="-122"/>
              </a:rPr>
              <a:t>Find the price Joe charges for Bud.</a:t>
            </a:r>
          </a:p>
          <a:p>
            <a:pPr marL="990600" lvl="1" indent="-533400">
              <a:buFont typeface="Monotype Sorts"/>
              <a:buAutoNum type="arabicPeriod"/>
            </a:pPr>
            <a:r>
              <a:rPr lang="en-US" altLang="zh-CN" smtClean="0">
                <a:ea typeface="宋体" charset="-122"/>
              </a:rPr>
              <a:t>Find the bars that serve Miller at that price.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ED61EB4-0236-4F74-B217-514F370B9196}" type="slidenum">
              <a:rPr lang="en-US" altLang="zh-CN" sz="1400">
                <a:latin typeface="Times New Roman" pitchFamily="18" charset="0"/>
              </a:rPr>
              <a:pPr algn="r" eaLnBrk="0" hangingPunct="0"/>
              <a:t>24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Query + Subquery Solution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SELECT bar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FROM Sells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WHERE beer = ’Miller’ AND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price = (SELECT price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	     FROM Sells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	     WHERE bar = ’Joe’’s Bar’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		AND beer = ’Bud’);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325" y="3810000"/>
            <a:ext cx="7331075" cy="2438400"/>
            <a:chOff x="278" y="2400"/>
            <a:chExt cx="4618" cy="1536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872" y="2400"/>
              <a:ext cx="3024" cy="15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278" y="2980"/>
              <a:ext cx="96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ahoma" pitchFamily="34" charset="0"/>
                </a:rPr>
                <a:t>The price at</a:t>
              </a:r>
            </a:p>
            <a:p>
              <a:pPr eaLnBrk="0" hangingPunct="0"/>
              <a:r>
                <a:rPr lang="en-US" altLang="zh-CN" sz="2000">
                  <a:latin typeface="Tahoma" pitchFamily="34" charset="0"/>
                </a:rPr>
                <a:t>which Joe</a:t>
              </a:r>
            </a:p>
            <a:p>
              <a:pPr eaLnBrk="0" hangingPunct="0"/>
              <a:r>
                <a:rPr lang="en-US" altLang="zh-CN" sz="2000">
                  <a:latin typeface="Tahoma" pitchFamily="34" charset="0"/>
                </a:rPr>
                <a:t>sells Bud</a:t>
              </a:r>
            </a:p>
          </p:txBody>
        </p:sp>
        <p:sp>
          <p:nvSpPr>
            <p:cNvPr id="65543" name="Line 6"/>
            <p:cNvSpPr>
              <a:spLocks noChangeShapeType="1"/>
            </p:cNvSpPr>
            <p:nvPr/>
          </p:nvSpPr>
          <p:spPr bwMode="auto">
            <a:xfrm flipV="1">
              <a:off x="1296" y="30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5E1E4FB0-19CE-444F-B30F-F31F2D3B3D46}" type="slidenum">
              <a:rPr lang="en-US" altLang="zh-CN" sz="1400">
                <a:latin typeface="Times New Roman" pitchFamily="18" charset="0"/>
              </a:rPr>
              <a:pPr algn="r" eaLnBrk="0" hangingPunct="0"/>
              <a:t>25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5344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Controlling Duplicate Elimination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Force the result to be a set by    SELECT DISTINCT . . .</a:t>
            </a:r>
          </a:p>
          <a:p>
            <a:r>
              <a:rPr lang="en-US" altLang="zh-CN" smtClean="0">
                <a:ea typeface="宋体" charset="-122"/>
              </a:rPr>
              <a:t>Force the result to be a bag (i.e., don’t eliminate duplicates) by ALL, as in        . . . UNION ALL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6867C4E-5305-4957-BFA8-6E8286357E10}" type="slidenum">
              <a:rPr lang="en-US" altLang="zh-CN" sz="1400">
                <a:latin typeface="Times New Roman" pitchFamily="18" charset="0"/>
              </a:rPr>
              <a:pPr algn="r" eaLnBrk="0" hangingPunct="0"/>
              <a:t>26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Example: DISTINCT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Sells(bar, beer, price)</a:t>
            </a:r>
            <a:r>
              <a:rPr lang="en-US" altLang="zh-CN" smtClean="0">
                <a:ea typeface="宋体" charset="-122"/>
              </a:rPr>
              <a:t>, find all the different prices charged for beers: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DISTINCT price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Sells;</a:t>
            </a:r>
          </a:p>
          <a:p>
            <a:r>
              <a:rPr lang="en-US" altLang="zh-CN" smtClean="0">
                <a:ea typeface="宋体" charset="-122"/>
              </a:rPr>
              <a:t>Notice that without DISTINCT, each price would be listed as many times as there were bar/beer pairs at that price.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7CEE783-0BCE-4D61-B3BB-800D28161F13}" type="slidenum">
              <a:rPr lang="en-US" altLang="zh-CN" sz="1400">
                <a:latin typeface="Times New Roman" pitchFamily="18" charset="0"/>
              </a:rPr>
              <a:pPr algn="r" eaLnBrk="0" hangingPunct="0"/>
              <a:t>27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Aggregations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SUM, AVG, COUNT, MIN, and MAX can be applied to a column in a SELECT clause to produce that aggregation on the column.</a:t>
            </a:r>
          </a:p>
          <a:p>
            <a:r>
              <a:rPr lang="en-US" altLang="zh-CN" smtClean="0">
                <a:ea typeface="宋体" charset="-122"/>
              </a:rPr>
              <a:t>Also, COUNT(*) counts the number of tuples.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2D3AA64-DCAF-4910-A6C4-9DC23FAE8D6A}" type="slidenum">
              <a:rPr lang="en-US" altLang="zh-CN" sz="1400">
                <a:latin typeface="Times New Roman" pitchFamily="18" charset="0"/>
              </a:rPr>
              <a:pPr algn="r" eaLnBrk="0" hangingPunct="0"/>
              <a:t>28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Example: Aggregation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From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Sells(bar, beer, price)</a:t>
            </a:r>
            <a:r>
              <a:rPr lang="en-US" altLang="zh-CN" smtClean="0">
                <a:ea typeface="宋体" charset="-122"/>
              </a:rPr>
              <a:t>, find the average price of Bud: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AVG(price)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6BC381F-A7B1-4EC3-A05D-2EF11F76C300}" type="slidenum">
              <a:rPr lang="en-US" altLang="zh-CN" sz="1400">
                <a:latin typeface="Times New Roman" pitchFamily="18" charset="0"/>
              </a:rPr>
              <a:pPr algn="r" eaLnBrk="0" hangingPunct="0"/>
              <a:t>29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Eliminating Duplicates in an Aggregation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590800"/>
            <a:ext cx="8077200" cy="3886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Use DISTINCT inside an aggregation.</a:t>
            </a:r>
          </a:p>
          <a:p>
            <a:r>
              <a:rPr lang="en-US" altLang="zh-CN" smtClean="0">
                <a:ea typeface="宋体" charset="-122"/>
              </a:rPr>
              <a:t>Example: find the number of different prices charged for Bud: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COUNT(DISTINCT price)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Sells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beer = ’Bud’;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35B7B31-627F-4F88-8063-D43D7FC81D98}" type="slidenum">
              <a:rPr lang="en-US" altLang="zh-CN" sz="1400">
                <a:latin typeface="Times New Roman" pitchFamily="18" charset="0"/>
              </a:rPr>
              <a:pPr algn="r" eaLnBrk="0" hangingPunct="0"/>
              <a:t>3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Select-From-Where Statements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6600"/>
                </a:solidFill>
                <a:ea typeface="宋体" charset="-122"/>
              </a:rPr>
              <a:t>	SELECT</a:t>
            </a:r>
            <a:r>
              <a:rPr lang="en-US" altLang="zh-CN" smtClean="0">
                <a:ea typeface="宋体" charset="-122"/>
              </a:rPr>
              <a:t> desired attributes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solidFill>
                  <a:srgbClr val="006600"/>
                </a:solidFill>
                <a:ea typeface="宋体" charset="-122"/>
              </a:rPr>
              <a:t>FROM</a:t>
            </a:r>
            <a:r>
              <a:rPr lang="en-US" altLang="zh-CN" smtClean="0">
                <a:ea typeface="宋体" charset="-122"/>
              </a:rPr>
              <a:t> one or more tables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solidFill>
                  <a:srgbClr val="006600"/>
                </a:solidFill>
                <a:ea typeface="宋体" charset="-122"/>
              </a:rPr>
              <a:t>WHERE</a:t>
            </a:r>
            <a:r>
              <a:rPr lang="en-US" altLang="zh-CN" smtClean="0">
                <a:ea typeface="宋体" charset="-122"/>
              </a:rPr>
              <a:t> condition about tuples of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the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5DC5B7F3-4567-41D3-9B0A-36F64E5C12DB}" type="slidenum">
              <a:rPr lang="en-US" altLang="zh-CN" sz="1400">
                <a:latin typeface="Times New Roman" pitchFamily="18" charset="0"/>
              </a:rPr>
              <a:pPr algn="r" eaLnBrk="0" hangingPunct="0"/>
              <a:t>4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Our Running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smtClean="0">
                <a:ea typeface="宋体" charset="-122"/>
              </a:rPr>
              <a:t>All our SQL queries will be based on the following database schema.</a:t>
            </a:r>
          </a:p>
          <a:p>
            <a:pPr lvl="1">
              <a:lnSpc>
                <a:spcPct val="90000"/>
              </a:lnSpc>
            </a:pPr>
            <a:r>
              <a:rPr lang="en-US" altLang="zh-CN" sz="2200" smtClean="0">
                <a:ea typeface="宋体" charset="-122"/>
              </a:rPr>
              <a:t>Underline indicates key attributes.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ea typeface="宋体" charset="-122"/>
              </a:rPr>
              <a:t>			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Beers(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name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manf)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			Bars(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name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addr, license)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			Drinkers(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name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addr, phone)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			Likes(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drinker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beer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			Sells(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bar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beer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price)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			Frequents(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drinker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, </a:t>
            </a:r>
            <a:r>
              <a:rPr lang="en-US" altLang="zh-CN" sz="2600" u="sng" smtClean="0">
                <a:solidFill>
                  <a:srgbClr val="CC00CC"/>
                </a:solidFill>
                <a:ea typeface="宋体" charset="-122"/>
              </a:rPr>
              <a:t>bar</a:t>
            </a:r>
            <a:r>
              <a:rPr lang="en-US" altLang="zh-CN" sz="2600" smtClean="0">
                <a:solidFill>
                  <a:srgbClr val="CC00CC"/>
                </a:solidFill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CD069E6-F61E-4CF9-AFEB-D2F342AE350A}" type="slidenum">
              <a:rPr lang="en-US" altLang="zh-CN" sz="1400">
                <a:latin typeface="Times New Roman" pitchFamily="18" charset="0"/>
              </a:rPr>
              <a:pPr algn="r" eaLnBrk="0" hangingPunct="0"/>
              <a:t>5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Using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Beers(name, manf)</a:t>
            </a:r>
            <a:r>
              <a:rPr lang="en-US" altLang="zh-CN" smtClean="0">
                <a:ea typeface="宋体" charset="-122"/>
              </a:rPr>
              <a:t>, what beers are made by Anheuser-Busch?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name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Beers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manf = ’Anheuser-Busch’;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4648200"/>
            <a:ext cx="6400800" cy="1508125"/>
            <a:chOff x="1152" y="2928"/>
            <a:chExt cx="4032" cy="950"/>
          </a:xfrm>
        </p:grpSpPr>
        <p:sp>
          <p:nvSpPr>
            <p:cNvPr id="26629" name="Text Box 7"/>
            <p:cNvSpPr txBox="1">
              <a:spLocks noChangeArrowheads="1"/>
            </p:cNvSpPr>
            <p:nvPr/>
          </p:nvSpPr>
          <p:spPr bwMode="auto">
            <a:xfrm>
              <a:off x="1152" y="3360"/>
              <a:ext cx="393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ahoma" pitchFamily="34" charset="0"/>
                </a:rPr>
                <a:t>Notice SQL uses single-quotes for strings.</a:t>
              </a:r>
            </a:p>
            <a:p>
              <a:pPr eaLnBrk="0" hangingPunct="0"/>
              <a:r>
                <a:rPr lang="en-US" altLang="zh-CN" sz="2400">
                  <a:latin typeface="Tahoma" pitchFamily="34" charset="0"/>
                </a:rPr>
                <a:t>SQL is </a:t>
              </a:r>
              <a:r>
                <a:rPr lang="en-US" altLang="zh-CN" sz="2400" i="1">
                  <a:solidFill>
                    <a:srgbClr val="FF0066"/>
                  </a:solidFill>
                  <a:latin typeface="Tahoma" pitchFamily="34" charset="0"/>
                </a:rPr>
                <a:t>case-insensitive</a:t>
              </a:r>
              <a:r>
                <a:rPr lang="en-US" altLang="zh-CN" sz="2400">
                  <a:latin typeface="Tahoma" pitchFamily="34" charset="0"/>
                </a:rPr>
                <a:t>, except inside strings.</a:t>
              </a:r>
            </a:p>
          </p:txBody>
        </p:sp>
        <p:sp>
          <p:nvSpPr>
            <p:cNvPr id="26630" name="Line 8"/>
            <p:cNvSpPr>
              <a:spLocks noChangeShapeType="1"/>
            </p:cNvSpPr>
            <p:nvPr/>
          </p:nvSpPr>
          <p:spPr bwMode="auto">
            <a:xfrm flipV="1">
              <a:off x="2880" y="2928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9"/>
            <p:cNvSpPr>
              <a:spLocks noChangeShapeType="1"/>
            </p:cNvSpPr>
            <p:nvPr/>
          </p:nvSpPr>
          <p:spPr bwMode="auto">
            <a:xfrm flipV="1">
              <a:off x="3264" y="2976"/>
              <a:ext cx="19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63C34B1-A352-441C-9FC3-F5C6B3C511C6}" type="slidenum">
              <a:rPr lang="en-US" altLang="zh-CN" sz="1400">
                <a:latin typeface="Times New Roman" pitchFamily="18" charset="0"/>
              </a:rPr>
              <a:pPr algn="r" eaLnBrk="0" hangingPunct="0"/>
              <a:t>6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Result of Query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name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 Lite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Michelob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   . . 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19200" y="1676400"/>
            <a:ext cx="1981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219200" y="228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203325" y="4781550"/>
            <a:ext cx="7591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latin typeface="Tahoma" pitchFamily="34" charset="0"/>
              </a:rPr>
              <a:t>The answer is a relation with a single attribute,</a:t>
            </a:r>
          </a:p>
          <a:p>
            <a:pPr eaLnBrk="0" hangingPunct="0"/>
            <a:r>
              <a:rPr lang="en-US" altLang="zh-CN" sz="2800">
                <a:latin typeface="Tahoma" pitchFamily="34" charset="0"/>
              </a:rPr>
              <a:t>name, and tuples with the name of each beer</a:t>
            </a:r>
          </a:p>
          <a:p>
            <a:pPr eaLnBrk="0" hangingPunct="0"/>
            <a:r>
              <a:rPr lang="en-US" altLang="zh-CN" sz="2800">
                <a:latin typeface="Tahoma" pitchFamily="34" charset="0"/>
              </a:rPr>
              <a:t>by Anheuser-Busch, such as Bud.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FA6FF2F1-4837-42CF-B8AD-1CDB9F1B251A}" type="slidenum">
              <a:rPr lang="en-US" altLang="zh-CN" sz="1400">
                <a:latin typeface="Times New Roman" pitchFamily="18" charset="0"/>
              </a:rPr>
              <a:pPr algn="r" eaLnBrk="0" hangingPunct="0"/>
              <a:t>7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144000" cy="1143000"/>
          </a:xfrm>
        </p:spPr>
        <p:txBody>
          <a:bodyPr anchor="ctr"/>
          <a:lstStyle/>
          <a:p>
            <a:r>
              <a:rPr lang="en-US" altLang="zh-CN" smtClean="0">
                <a:ea typeface="宋体" charset="-122"/>
              </a:rPr>
              <a:t>Meaning of Single-Relation 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Begin with the relation in the FROM clause.</a:t>
            </a:r>
          </a:p>
          <a:p>
            <a:r>
              <a:rPr lang="en-US" altLang="zh-CN" smtClean="0">
                <a:ea typeface="宋体" charset="-122"/>
              </a:rPr>
              <a:t>Apply the selection indicated by the WHERE clause.</a:t>
            </a:r>
          </a:p>
          <a:p>
            <a:r>
              <a:rPr lang="en-US" altLang="zh-CN" smtClean="0">
                <a:ea typeface="宋体" charset="-122"/>
              </a:rPr>
              <a:t>Apply the extended projection indicated by the SELECT 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6CD8D413-4540-42E6-8943-3D8CEA982AAD}" type="slidenum">
              <a:rPr lang="en-US" altLang="zh-CN" sz="1400">
                <a:latin typeface="Times New Roman" pitchFamily="18" charset="0"/>
              </a:rPr>
              <a:pPr algn="r" eaLnBrk="0" hangingPunct="0"/>
              <a:t>8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* In SELECT clauses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458200" cy="44196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When there is one relation in the FROM clause, * in the SELECT clause stands for “all attributes of this relation.”</a:t>
            </a:r>
          </a:p>
          <a:p>
            <a:r>
              <a:rPr lang="en-US" altLang="zh-CN" smtClean="0">
                <a:ea typeface="宋体" charset="-122"/>
              </a:rPr>
              <a:t>Example using </a:t>
            </a:r>
            <a:r>
              <a:rPr lang="en-US" altLang="zh-CN" smtClean="0">
                <a:solidFill>
                  <a:srgbClr val="CC00CC"/>
                </a:solidFill>
                <a:ea typeface="宋体" charset="-122"/>
              </a:rPr>
              <a:t>Beers(name, manf)</a:t>
            </a:r>
            <a:r>
              <a:rPr lang="en-US" altLang="zh-CN" smtClean="0">
                <a:ea typeface="宋体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smtClean="0">
                <a:latin typeface="Courier New" pitchFamily="49" charset="0"/>
                <a:ea typeface="宋体" charset="-122"/>
              </a:rPr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FROM Beers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Courier New" pitchFamily="49" charset="0"/>
                <a:ea typeface="宋体" charset="-122"/>
              </a:rPr>
              <a:t>		WHERE manf = ’Anheuser-Busch’;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DD177C2-8B54-4CC8-BEDB-02A26FB2B3D7}" type="slidenum">
              <a:rPr lang="en-US" altLang="zh-CN" sz="1400">
                <a:latin typeface="Times New Roman" pitchFamily="18" charset="0"/>
              </a:rPr>
              <a:pPr algn="r" eaLnBrk="0" hangingPunct="0"/>
              <a:t>9</a:t>
            </a:fld>
            <a:endParaRPr lang="en-US" altLang="zh-CN" sz="14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CN" smtClean="0">
                <a:ea typeface="宋体" charset="-122"/>
              </a:rPr>
              <a:t>Result of Query: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name		manf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	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Bud Lite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Michelob		Anheuser-Busch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	   . . .		   . . 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219200" y="1600200"/>
            <a:ext cx="6096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295400" y="2286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276600" y="1676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066800" y="5181600"/>
            <a:ext cx="673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latin typeface="Tahoma" pitchFamily="34" charset="0"/>
              </a:rPr>
              <a:t>Now, the result has each of the attributes</a:t>
            </a:r>
          </a:p>
          <a:p>
            <a:pPr eaLnBrk="0" hangingPunct="0"/>
            <a:r>
              <a:rPr lang="en-US" altLang="zh-CN" sz="2800">
                <a:latin typeface="Tahoma" pitchFamily="34" charset="0"/>
              </a:rPr>
              <a:t>of Beers.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453</TotalTime>
  <Words>924</Words>
  <Application>Microsoft Office PowerPoint</Application>
  <PresentationFormat>On-screen Show (4:3)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Courier New</vt:lpstr>
      <vt:lpstr>Century Gothic</vt:lpstr>
      <vt:lpstr>Palatino Linotype</vt:lpstr>
      <vt:lpstr>Times New Roman</vt:lpstr>
      <vt:lpstr>Tahoma</vt:lpstr>
      <vt:lpstr>Monotype Sorts</vt:lpstr>
      <vt:lpstr>Network</vt:lpstr>
      <vt:lpstr>Executive</vt:lpstr>
      <vt:lpstr>Network</vt:lpstr>
      <vt:lpstr>Executive</vt:lpstr>
      <vt:lpstr>Slide 1</vt:lpstr>
      <vt:lpstr>Why SQL?</vt:lpstr>
      <vt:lpstr>Select-From-Where Statements</vt:lpstr>
      <vt:lpstr>Our Running Example</vt:lpstr>
      <vt:lpstr>Example</vt:lpstr>
      <vt:lpstr>Result of Query</vt:lpstr>
      <vt:lpstr>Meaning of Single-Relation Query</vt:lpstr>
      <vt:lpstr>* In SELECT clauses</vt:lpstr>
      <vt:lpstr>Result of Query:</vt:lpstr>
      <vt:lpstr>Renaming Attributes</vt:lpstr>
      <vt:lpstr>Result of Query:</vt:lpstr>
      <vt:lpstr>Expressions in SELECT Clauses</vt:lpstr>
      <vt:lpstr>Result of Query</vt:lpstr>
      <vt:lpstr>Another Example: Constant Expressions</vt:lpstr>
      <vt:lpstr>Result of Query</vt:lpstr>
      <vt:lpstr>Complex Conditions in WHERE Clause</vt:lpstr>
      <vt:lpstr>Multirelation Queries</vt:lpstr>
      <vt:lpstr>Example</vt:lpstr>
      <vt:lpstr>Explicit Tuple-Variables</vt:lpstr>
      <vt:lpstr>Example</vt:lpstr>
      <vt:lpstr>Subqueries</vt:lpstr>
      <vt:lpstr>Subqueries That Return One Tuple</vt:lpstr>
      <vt:lpstr>Example</vt:lpstr>
      <vt:lpstr>Query + Subquery Solution</vt:lpstr>
      <vt:lpstr>Controlling Duplicate Elimination</vt:lpstr>
      <vt:lpstr>Example: DISTINCT</vt:lpstr>
      <vt:lpstr>Aggregations</vt:lpstr>
      <vt:lpstr>Example: Aggregation</vt:lpstr>
      <vt:lpstr>Eliminating Duplicates in an Aggregation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He</dc:creator>
  <cp:lastModifiedBy>zh5</cp:lastModifiedBy>
  <cp:revision>111</cp:revision>
  <dcterms:created xsi:type="dcterms:W3CDTF">2006-08-16T00:00:00Z</dcterms:created>
  <dcterms:modified xsi:type="dcterms:W3CDTF">2013-04-08T19:07:45Z</dcterms:modified>
</cp:coreProperties>
</file>