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90"/>
  </p:normalViewPr>
  <p:slideViewPr>
    <p:cSldViewPr snapToGrid="0">
      <p:cViewPr varScale="1">
        <p:scale>
          <a:sx n="114" d="100"/>
          <a:sy n="114" d="100"/>
        </p:scale>
        <p:origin x="4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6AD116-FF71-48F3-B3CF-A392659A91B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140CE01-64D1-4CA4-B3E6-4B99C48C8230}">
      <dgm:prSet/>
      <dgm:spPr/>
      <dgm:t>
        <a:bodyPr/>
        <a:lstStyle/>
        <a:p>
          <a:r>
            <a:rPr lang="en-IN" b="1" i="0"/>
            <a:t>Introduction to ER Diagrams</a:t>
          </a:r>
          <a:endParaRPr lang="en-US"/>
        </a:p>
      </dgm:t>
    </dgm:pt>
    <dgm:pt modelId="{7ADAA451-7776-4EA7-A4C3-1A166BC1407A}" type="parTrans" cxnId="{D5F32792-715B-4654-B4C6-70CD3B973DD8}">
      <dgm:prSet/>
      <dgm:spPr/>
      <dgm:t>
        <a:bodyPr/>
        <a:lstStyle/>
        <a:p>
          <a:endParaRPr lang="en-US"/>
        </a:p>
      </dgm:t>
    </dgm:pt>
    <dgm:pt modelId="{A2706EE6-F0B9-41BC-AF51-0D603CD9AD41}" type="sibTrans" cxnId="{D5F32792-715B-4654-B4C6-70CD3B973DD8}">
      <dgm:prSet/>
      <dgm:spPr/>
      <dgm:t>
        <a:bodyPr/>
        <a:lstStyle/>
        <a:p>
          <a:endParaRPr lang="en-US"/>
        </a:p>
      </dgm:t>
    </dgm:pt>
    <dgm:pt modelId="{872CED5A-69E9-4F17-BF39-4D08D0AA2BAD}">
      <dgm:prSet/>
      <dgm:spPr/>
      <dgm:t>
        <a:bodyPr/>
        <a:lstStyle/>
        <a:p>
          <a:r>
            <a:rPr lang="en-IN" b="1" i="0"/>
            <a:t>Shapes and their de</a:t>
          </a:r>
          <a:r>
            <a:rPr lang="en-IN" b="1"/>
            <a:t>scription </a:t>
          </a:r>
          <a:endParaRPr lang="en-US"/>
        </a:p>
      </dgm:t>
    </dgm:pt>
    <dgm:pt modelId="{C3C86DBF-5554-46D9-A18A-59728F7B04DC}" type="parTrans" cxnId="{B0A64EFA-92BD-4D9A-9041-0F665A62F1B0}">
      <dgm:prSet/>
      <dgm:spPr/>
      <dgm:t>
        <a:bodyPr/>
        <a:lstStyle/>
        <a:p>
          <a:endParaRPr lang="en-US"/>
        </a:p>
      </dgm:t>
    </dgm:pt>
    <dgm:pt modelId="{95D115C4-A3E5-48AF-9D20-256D22BD9AA7}" type="sibTrans" cxnId="{B0A64EFA-92BD-4D9A-9041-0F665A62F1B0}">
      <dgm:prSet/>
      <dgm:spPr/>
      <dgm:t>
        <a:bodyPr/>
        <a:lstStyle/>
        <a:p>
          <a:endParaRPr lang="en-US"/>
        </a:p>
      </dgm:t>
    </dgm:pt>
    <dgm:pt modelId="{B1290461-8823-4E33-8D4D-42340699CD9B}">
      <dgm:prSet/>
      <dgm:spPr/>
      <dgm:t>
        <a:bodyPr/>
        <a:lstStyle/>
        <a:p>
          <a:r>
            <a:rPr lang="en-IN" b="1" i="0"/>
            <a:t>Problem state</a:t>
          </a:r>
          <a:r>
            <a:rPr lang="en-IN" b="1"/>
            <a:t>ment 1</a:t>
          </a:r>
          <a:endParaRPr lang="en-US"/>
        </a:p>
      </dgm:t>
    </dgm:pt>
    <dgm:pt modelId="{60A50652-3D40-4E87-8058-F3F10CF9B7F0}" type="parTrans" cxnId="{26099E53-4304-4C5E-B43B-266127EC0FB9}">
      <dgm:prSet/>
      <dgm:spPr/>
      <dgm:t>
        <a:bodyPr/>
        <a:lstStyle/>
        <a:p>
          <a:endParaRPr lang="en-US"/>
        </a:p>
      </dgm:t>
    </dgm:pt>
    <dgm:pt modelId="{1C7783FB-80FC-4F45-97D0-04C786F5AE21}" type="sibTrans" cxnId="{26099E53-4304-4C5E-B43B-266127EC0FB9}">
      <dgm:prSet/>
      <dgm:spPr/>
      <dgm:t>
        <a:bodyPr/>
        <a:lstStyle/>
        <a:p>
          <a:endParaRPr lang="en-US"/>
        </a:p>
      </dgm:t>
    </dgm:pt>
    <dgm:pt modelId="{37610A7C-05DC-4027-AA7F-86A2BA383C1E}">
      <dgm:prSet/>
      <dgm:spPr/>
      <dgm:t>
        <a:bodyPr/>
        <a:lstStyle/>
        <a:p>
          <a:r>
            <a:rPr lang="en-IN" b="1" i="0"/>
            <a:t>Problem statement 2</a:t>
          </a:r>
          <a:endParaRPr lang="en-US"/>
        </a:p>
      </dgm:t>
    </dgm:pt>
    <dgm:pt modelId="{CEAC6880-08BF-4745-B549-CFE51BAFB4BF}" type="parTrans" cxnId="{1D5D0FA1-7B88-4C53-8F0D-2FEB4CD111B2}">
      <dgm:prSet/>
      <dgm:spPr/>
      <dgm:t>
        <a:bodyPr/>
        <a:lstStyle/>
        <a:p>
          <a:endParaRPr lang="en-US"/>
        </a:p>
      </dgm:t>
    </dgm:pt>
    <dgm:pt modelId="{8CAB2416-729E-43C2-9C20-DA6328CB2648}" type="sibTrans" cxnId="{1D5D0FA1-7B88-4C53-8F0D-2FEB4CD111B2}">
      <dgm:prSet/>
      <dgm:spPr/>
      <dgm:t>
        <a:bodyPr/>
        <a:lstStyle/>
        <a:p>
          <a:endParaRPr lang="en-US"/>
        </a:p>
      </dgm:t>
    </dgm:pt>
    <dgm:pt modelId="{B025AA35-318C-4EB1-9D13-0CFFA7598CB9}">
      <dgm:prSet/>
      <dgm:spPr/>
      <dgm:t>
        <a:bodyPr/>
        <a:lstStyle/>
        <a:p>
          <a:r>
            <a:rPr lang="en-IN" b="1"/>
            <a:t>Problem statement 3</a:t>
          </a:r>
          <a:endParaRPr lang="en-US"/>
        </a:p>
      </dgm:t>
    </dgm:pt>
    <dgm:pt modelId="{742D9CAF-82DD-4C8D-9FF9-62AAFE963B40}" type="parTrans" cxnId="{C16AD654-2108-45CA-B928-A630D2E9B412}">
      <dgm:prSet/>
      <dgm:spPr/>
      <dgm:t>
        <a:bodyPr/>
        <a:lstStyle/>
        <a:p>
          <a:endParaRPr lang="en-US"/>
        </a:p>
      </dgm:t>
    </dgm:pt>
    <dgm:pt modelId="{664ADFB4-F5EE-4CDA-AB18-A90EE195D485}" type="sibTrans" cxnId="{C16AD654-2108-45CA-B928-A630D2E9B412}">
      <dgm:prSet/>
      <dgm:spPr/>
      <dgm:t>
        <a:bodyPr/>
        <a:lstStyle/>
        <a:p>
          <a:endParaRPr lang="en-US"/>
        </a:p>
      </dgm:t>
    </dgm:pt>
    <dgm:pt modelId="{12ED5703-E33A-4F47-9085-30FAD62C4DA8}">
      <dgm:prSet/>
      <dgm:spPr/>
      <dgm:t>
        <a:bodyPr/>
        <a:lstStyle/>
        <a:p>
          <a:r>
            <a:rPr lang="en-IN" b="1" i="0"/>
            <a:t>Conclusion </a:t>
          </a:r>
          <a:endParaRPr lang="en-US"/>
        </a:p>
      </dgm:t>
    </dgm:pt>
    <dgm:pt modelId="{55C15CA9-3A2D-45E5-8C2D-10EE21CE972D}" type="parTrans" cxnId="{8DB29647-497E-4880-818E-B56F4AD69185}">
      <dgm:prSet/>
      <dgm:spPr/>
      <dgm:t>
        <a:bodyPr/>
        <a:lstStyle/>
        <a:p>
          <a:endParaRPr lang="en-US"/>
        </a:p>
      </dgm:t>
    </dgm:pt>
    <dgm:pt modelId="{F8A30A80-B3C4-4CBF-AAAF-2676AB3A920D}" type="sibTrans" cxnId="{8DB29647-497E-4880-818E-B56F4AD69185}">
      <dgm:prSet/>
      <dgm:spPr/>
      <dgm:t>
        <a:bodyPr/>
        <a:lstStyle/>
        <a:p>
          <a:endParaRPr lang="en-US"/>
        </a:p>
      </dgm:t>
    </dgm:pt>
    <dgm:pt modelId="{69173F9F-2156-D74F-9F19-D86C2A462849}" type="pres">
      <dgm:prSet presAssocID="{106AD116-FF71-48F3-B3CF-A392659A91BF}" presName="linear" presStyleCnt="0">
        <dgm:presLayoutVars>
          <dgm:animLvl val="lvl"/>
          <dgm:resizeHandles val="exact"/>
        </dgm:presLayoutVars>
      </dgm:prSet>
      <dgm:spPr/>
    </dgm:pt>
    <dgm:pt modelId="{2B3A1033-A038-1845-A514-348F593A0FE2}" type="pres">
      <dgm:prSet presAssocID="{5140CE01-64D1-4CA4-B3E6-4B99C48C8230}" presName="parentText" presStyleLbl="node1" presStyleIdx="0" presStyleCnt="6">
        <dgm:presLayoutVars>
          <dgm:chMax val="0"/>
          <dgm:bulletEnabled val="1"/>
        </dgm:presLayoutVars>
      </dgm:prSet>
      <dgm:spPr/>
    </dgm:pt>
    <dgm:pt modelId="{94CF2F0F-64A9-E644-B034-B9A3F765A937}" type="pres">
      <dgm:prSet presAssocID="{A2706EE6-F0B9-41BC-AF51-0D603CD9AD41}" presName="spacer" presStyleCnt="0"/>
      <dgm:spPr/>
    </dgm:pt>
    <dgm:pt modelId="{A2F1CA2D-20EC-CC45-908E-20FEB8FDE5DF}" type="pres">
      <dgm:prSet presAssocID="{872CED5A-69E9-4F17-BF39-4D08D0AA2BAD}" presName="parentText" presStyleLbl="node1" presStyleIdx="1" presStyleCnt="6">
        <dgm:presLayoutVars>
          <dgm:chMax val="0"/>
          <dgm:bulletEnabled val="1"/>
        </dgm:presLayoutVars>
      </dgm:prSet>
      <dgm:spPr/>
    </dgm:pt>
    <dgm:pt modelId="{7BDD2B40-BF2B-E141-B60D-1E70E05ED4F0}" type="pres">
      <dgm:prSet presAssocID="{95D115C4-A3E5-48AF-9D20-256D22BD9AA7}" presName="spacer" presStyleCnt="0"/>
      <dgm:spPr/>
    </dgm:pt>
    <dgm:pt modelId="{8FC89015-983A-E244-8B89-D97CCFEDA3E8}" type="pres">
      <dgm:prSet presAssocID="{B1290461-8823-4E33-8D4D-42340699CD9B}" presName="parentText" presStyleLbl="node1" presStyleIdx="2" presStyleCnt="6">
        <dgm:presLayoutVars>
          <dgm:chMax val="0"/>
          <dgm:bulletEnabled val="1"/>
        </dgm:presLayoutVars>
      </dgm:prSet>
      <dgm:spPr/>
    </dgm:pt>
    <dgm:pt modelId="{8B6ADD64-DEFD-614C-8811-A81A80D19B90}" type="pres">
      <dgm:prSet presAssocID="{1C7783FB-80FC-4F45-97D0-04C786F5AE21}" presName="spacer" presStyleCnt="0"/>
      <dgm:spPr/>
    </dgm:pt>
    <dgm:pt modelId="{2613CC83-1F6A-CF43-B78A-0CF8CEF20327}" type="pres">
      <dgm:prSet presAssocID="{37610A7C-05DC-4027-AA7F-86A2BA383C1E}" presName="parentText" presStyleLbl="node1" presStyleIdx="3" presStyleCnt="6">
        <dgm:presLayoutVars>
          <dgm:chMax val="0"/>
          <dgm:bulletEnabled val="1"/>
        </dgm:presLayoutVars>
      </dgm:prSet>
      <dgm:spPr/>
    </dgm:pt>
    <dgm:pt modelId="{4DD0A499-AFA5-7D4E-8983-B8902A611D4F}" type="pres">
      <dgm:prSet presAssocID="{8CAB2416-729E-43C2-9C20-DA6328CB2648}" presName="spacer" presStyleCnt="0"/>
      <dgm:spPr/>
    </dgm:pt>
    <dgm:pt modelId="{F1871D31-23B3-614A-9FB9-8419D24ADD5A}" type="pres">
      <dgm:prSet presAssocID="{B025AA35-318C-4EB1-9D13-0CFFA7598CB9}" presName="parentText" presStyleLbl="node1" presStyleIdx="4" presStyleCnt="6">
        <dgm:presLayoutVars>
          <dgm:chMax val="0"/>
          <dgm:bulletEnabled val="1"/>
        </dgm:presLayoutVars>
      </dgm:prSet>
      <dgm:spPr/>
    </dgm:pt>
    <dgm:pt modelId="{EAE51D16-E881-754E-9154-A0BCA9E6684C}" type="pres">
      <dgm:prSet presAssocID="{664ADFB4-F5EE-4CDA-AB18-A90EE195D485}" presName="spacer" presStyleCnt="0"/>
      <dgm:spPr/>
    </dgm:pt>
    <dgm:pt modelId="{8DF61161-8430-6F4A-8CD9-28D1CC0F8F44}" type="pres">
      <dgm:prSet presAssocID="{12ED5703-E33A-4F47-9085-30FAD62C4DA8}" presName="parentText" presStyleLbl="node1" presStyleIdx="5" presStyleCnt="6">
        <dgm:presLayoutVars>
          <dgm:chMax val="0"/>
          <dgm:bulletEnabled val="1"/>
        </dgm:presLayoutVars>
      </dgm:prSet>
      <dgm:spPr/>
    </dgm:pt>
  </dgm:ptLst>
  <dgm:cxnLst>
    <dgm:cxn modelId="{8DB29647-497E-4880-818E-B56F4AD69185}" srcId="{106AD116-FF71-48F3-B3CF-A392659A91BF}" destId="{12ED5703-E33A-4F47-9085-30FAD62C4DA8}" srcOrd="5" destOrd="0" parTransId="{55C15CA9-3A2D-45E5-8C2D-10EE21CE972D}" sibTransId="{F8A30A80-B3C4-4CBF-AAAF-2676AB3A920D}"/>
    <dgm:cxn modelId="{26099E53-4304-4C5E-B43B-266127EC0FB9}" srcId="{106AD116-FF71-48F3-B3CF-A392659A91BF}" destId="{B1290461-8823-4E33-8D4D-42340699CD9B}" srcOrd="2" destOrd="0" parTransId="{60A50652-3D40-4E87-8058-F3F10CF9B7F0}" sibTransId="{1C7783FB-80FC-4F45-97D0-04C786F5AE21}"/>
    <dgm:cxn modelId="{C16AD654-2108-45CA-B928-A630D2E9B412}" srcId="{106AD116-FF71-48F3-B3CF-A392659A91BF}" destId="{B025AA35-318C-4EB1-9D13-0CFFA7598CB9}" srcOrd="4" destOrd="0" parTransId="{742D9CAF-82DD-4C8D-9FF9-62AAFE963B40}" sibTransId="{664ADFB4-F5EE-4CDA-AB18-A90EE195D485}"/>
    <dgm:cxn modelId="{0C62125C-FFDC-5049-AA3B-D4F57D2AAB55}" type="presOf" srcId="{872CED5A-69E9-4F17-BF39-4D08D0AA2BAD}" destId="{A2F1CA2D-20EC-CC45-908E-20FEB8FDE5DF}" srcOrd="0" destOrd="0" presId="urn:microsoft.com/office/officeart/2005/8/layout/vList2"/>
    <dgm:cxn modelId="{2B5D738F-B52D-5943-830A-323AFFFA884D}" type="presOf" srcId="{37610A7C-05DC-4027-AA7F-86A2BA383C1E}" destId="{2613CC83-1F6A-CF43-B78A-0CF8CEF20327}" srcOrd="0" destOrd="0" presId="urn:microsoft.com/office/officeart/2005/8/layout/vList2"/>
    <dgm:cxn modelId="{D5F32792-715B-4654-B4C6-70CD3B973DD8}" srcId="{106AD116-FF71-48F3-B3CF-A392659A91BF}" destId="{5140CE01-64D1-4CA4-B3E6-4B99C48C8230}" srcOrd="0" destOrd="0" parTransId="{7ADAA451-7776-4EA7-A4C3-1A166BC1407A}" sibTransId="{A2706EE6-F0B9-41BC-AF51-0D603CD9AD41}"/>
    <dgm:cxn modelId="{1D5D0FA1-7B88-4C53-8F0D-2FEB4CD111B2}" srcId="{106AD116-FF71-48F3-B3CF-A392659A91BF}" destId="{37610A7C-05DC-4027-AA7F-86A2BA383C1E}" srcOrd="3" destOrd="0" parTransId="{CEAC6880-08BF-4745-B549-CFE51BAFB4BF}" sibTransId="{8CAB2416-729E-43C2-9C20-DA6328CB2648}"/>
    <dgm:cxn modelId="{0B19EDAC-1298-A445-AED5-7832D3705B53}" type="presOf" srcId="{12ED5703-E33A-4F47-9085-30FAD62C4DA8}" destId="{8DF61161-8430-6F4A-8CD9-28D1CC0F8F44}" srcOrd="0" destOrd="0" presId="urn:microsoft.com/office/officeart/2005/8/layout/vList2"/>
    <dgm:cxn modelId="{12806FB5-906C-6848-AC5B-71BDA8E53857}" type="presOf" srcId="{106AD116-FF71-48F3-B3CF-A392659A91BF}" destId="{69173F9F-2156-D74F-9F19-D86C2A462849}" srcOrd="0" destOrd="0" presId="urn:microsoft.com/office/officeart/2005/8/layout/vList2"/>
    <dgm:cxn modelId="{7B2955CB-3194-4744-8B8F-BB571466A1FA}" type="presOf" srcId="{B1290461-8823-4E33-8D4D-42340699CD9B}" destId="{8FC89015-983A-E244-8B89-D97CCFEDA3E8}" srcOrd="0" destOrd="0" presId="urn:microsoft.com/office/officeart/2005/8/layout/vList2"/>
    <dgm:cxn modelId="{E4E645E4-D701-2341-8262-ED538C4C2E06}" type="presOf" srcId="{B025AA35-318C-4EB1-9D13-0CFFA7598CB9}" destId="{F1871D31-23B3-614A-9FB9-8419D24ADD5A}" srcOrd="0" destOrd="0" presId="urn:microsoft.com/office/officeart/2005/8/layout/vList2"/>
    <dgm:cxn modelId="{B0A64EFA-92BD-4D9A-9041-0F665A62F1B0}" srcId="{106AD116-FF71-48F3-B3CF-A392659A91BF}" destId="{872CED5A-69E9-4F17-BF39-4D08D0AA2BAD}" srcOrd="1" destOrd="0" parTransId="{C3C86DBF-5554-46D9-A18A-59728F7B04DC}" sibTransId="{95D115C4-A3E5-48AF-9D20-256D22BD9AA7}"/>
    <dgm:cxn modelId="{1D8B23FE-5D0B-D647-B556-3BDFADACBADC}" type="presOf" srcId="{5140CE01-64D1-4CA4-B3E6-4B99C48C8230}" destId="{2B3A1033-A038-1845-A514-348F593A0FE2}" srcOrd="0" destOrd="0" presId="urn:microsoft.com/office/officeart/2005/8/layout/vList2"/>
    <dgm:cxn modelId="{7554AE16-B99E-9344-8435-EB76328416A0}" type="presParOf" srcId="{69173F9F-2156-D74F-9F19-D86C2A462849}" destId="{2B3A1033-A038-1845-A514-348F593A0FE2}" srcOrd="0" destOrd="0" presId="urn:microsoft.com/office/officeart/2005/8/layout/vList2"/>
    <dgm:cxn modelId="{984CF220-151D-324C-B7DB-73CD5DB27ED4}" type="presParOf" srcId="{69173F9F-2156-D74F-9F19-D86C2A462849}" destId="{94CF2F0F-64A9-E644-B034-B9A3F765A937}" srcOrd="1" destOrd="0" presId="urn:microsoft.com/office/officeart/2005/8/layout/vList2"/>
    <dgm:cxn modelId="{681BD7D6-DA84-5D4D-82F9-B02FB95086BF}" type="presParOf" srcId="{69173F9F-2156-D74F-9F19-D86C2A462849}" destId="{A2F1CA2D-20EC-CC45-908E-20FEB8FDE5DF}" srcOrd="2" destOrd="0" presId="urn:microsoft.com/office/officeart/2005/8/layout/vList2"/>
    <dgm:cxn modelId="{67C78019-0020-E546-A3DF-07F3A42C7560}" type="presParOf" srcId="{69173F9F-2156-D74F-9F19-D86C2A462849}" destId="{7BDD2B40-BF2B-E141-B60D-1E70E05ED4F0}" srcOrd="3" destOrd="0" presId="urn:microsoft.com/office/officeart/2005/8/layout/vList2"/>
    <dgm:cxn modelId="{7996FB3E-D9B2-8C46-813F-B121E2A64DD7}" type="presParOf" srcId="{69173F9F-2156-D74F-9F19-D86C2A462849}" destId="{8FC89015-983A-E244-8B89-D97CCFEDA3E8}" srcOrd="4" destOrd="0" presId="urn:microsoft.com/office/officeart/2005/8/layout/vList2"/>
    <dgm:cxn modelId="{871720EA-6486-204D-B347-091BA0ED96B0}" type="presParOf" srcId="{69173F9F-2156-D74F-9F19-D86C2A462849}" destId="{8B6ADD64-DEFD-614C-8811-A81A80D19B90}" srcOrd="5" destOrd="0" presId="urn:microsoft.com/office/officeart/2005/8/layout/vList2"/>
    <dgm:cxn modelId="{C3CAC642-7EE8-E64E-B896-E63158D32425}" type="presParOf" srcId="{69173F9F-2156-D74F-9F19-D86C2A462849}" destId="{2613CC83-1F6A-CF43-B78A-0CF8CEF20327}" srcOrd="6" destOrd="0" presId="urn:microsoft.com/office/officeart/2005/8/layout/vList2"/>
    <dgm:cxn modelId="{1A2E540F-4E6B-3A48-98E9-B1BB015F7EC3}" type="presParOf" srcId="{69173F9F-2156-D74F-9F19-D86C2A462849}" destId="{4DD0A499-AFA5-7D4E-8983-B8902A611D4F}" srcOrd="7" destOrd="0" presId="urn:microsoft.com/office/officeart/2005/8/layout/vList2"/>
    <dgm:cxn modelId="{B670AD5B-2318-5049-AD1A-AD222613BBDB}" type="presParOf" srcId="{69173F9F-2156-D74F-9F19-D86C2A462849}" destId="{F1871D31-23B3-614A-9FB9-8419D24ADD5A}" srcOrd="8" destOrd="0" presId="urn:microsoft.com/office/officeart/2005/8/layout/vList2"/>
    <dgm:cxn modelId="{473423B5-DC00-EB42-9208-D925BE139486}" type="presParOf" srcId="{69173F9F-2156-D74F-9F19-D86C2A462849}" destId="{EAE51D16-E881-754E-9154-A0BCA9E6684C}" srcOrd="9" destOrd="0" presId="urn:microsoft.com/office/officeart/2005/8/layout/vList2"/>
    <dgm:cxn modelId="{68A9D296-037D-CA4A-B5DE-F7E48D3C529A}" type="presParOf" srcId="{69173F9F-2156-D74F-9F19-D86C2A462849}" destId="{8DF61161-8430-6F4A-8CD9-28D1CC0F8F44}"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3A1033-A038-1845-A514-348F593A0FE2}">
      <dsp:nvSpPr>
        <dsp:cNvPr id="0" name=""/>
        <dsp:cNvSpPr/>
      </dsp:nvSpPr>
      <dsp:spPr>
        <a:xfrm>
          <a:off x="0" y="723486"/>
          <a:ext cx="4092594"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1" i="0" kern="1200"/>
            <a:t>Introduction to ER Diagrams</a:t>
          </a:r>
          <a:endParaRPr lang="en-US" sz="2300" kern="1200"/>
        </a:p>
      </dsp:txBody>
      <dsp:txXfrm>
        <a:off x="26930" y="750416"/>
        <a:ext cx="4038734" cy="497795"/>
      </dsp:txXfrm>
    </dsp:sp>
    <dsp:sp modelId="{A2F1CA2D-20EC-CC45-908E-20FEB8FDE5DF}">
      <dsp:nvSpPr>
        <dsp:cNvPr id="0" name=""/>
        <dsp:cNvSpPr/>
      </dsp:nvSpPr>
      <dsp:spPr>
        <a:xfrm>
          <a:off x="0" y="1341381"/>
          <a:ext cx="4092594" cy="551655"/>
        </a:xfrm>
        <a:prstGeom prst="roundRect">
          <a:avLst/>
        </a:prstGeom>
        <a:solidFill>
          <a:schemeClr val="accent2">
            <a:hueOff val="297689"/>
            <a:satOff val="-186"/>
            <a:lumOff val="25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1" i="0" kern="1200"/>
            <a:t>Shapes and their de</a:t>
          </a:r>
          <a:r>
            <a:rPr lang="en-IN" sz="2300" b="1" kern="1200"/>
            <a:t>scription </a:t>
          </a:r>
          <a:endParaRPr lang="en-US" sz="2300" kern="1200"/>
        </a:p>
      </dsp:txBody>
      <dsp:txXfrm>
        <a:off x="26930" y="1368311"/>
        <a:ext cx="4038734" cy="497795"/>
      </dsp:txXfrm>
    </dsp:sp>
    <dsp:sp modelId="{8FC89015-983A-E244-8B89-D97CCFEDA3E8}">
      <dsp:nvSpPr>
        <dsp:cNvPr id="0" name=""/>
        <dsp:cNvSpPr/>
      </dsp:nvSpPr>
      <dsp:spPr>
        <a:xfrm>
          <a:off x="0" y="1959276"/>
          <a:ext cx="4092594" cy="551655"/>
        </a:xfrm>
        <a:prstGeom prst="roundRect">
          <a:avLst/>
        </a:prstGeom>
        <a:solidFill>
          <a:schemeClr val="accent2">
            <a:hueOff val="595378"/>
            <a:satOff val="-372"/>
            <a:lumOff val="50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1" i="0" kern="1200"/>
            <a:t>Problem state</a:t>
          </a:r>
          <a:r>
            <a:rPr lang="en-IN" sz="2300" b="1" kern="1200"/>
            <a:t>ment 1</a:t>
          </a:r>
          <a:endParaRPr lang="en-US" sz="2300" kern="1200"/>
        </a:p>
      </dsp:txBody>
      <dsp:txXfrm>
        <a:off x="26930" y="1986206"/>
        <a:ext cx="4038734" cy="497795"/>
      </dsp:txXfrm>
    </dsp:sp>
    <dsp:sp modelId="{2613CC83-1F6A-CF43-B78A-0CF8CEF20327}">
      <dsp:nvSpPr>
        <dsp:cNvPr id="0" name=""/>
        <dsp:cNvSpPr/>
      </dsp:nvSpPr>
      <dsp:spPr>
        <a:xfrm>
          <a:off x="0" y="2577171"/>
          <a:ext cx="4092594" cy="551655"/>
        </a:xfrm>
        <a:prstGeom prst="roundRect">
          <a:avLst/>
        </a:prstGeom>
        <a:solidFill>
          <a:schemeClr val="accent2">
            <a:hueOff val="893068"/>
            <a:satOff val="-557"/>
            <a:lumOff val="75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1" i="0" kern="1200"/>
            <a:t>Problem statement 2</a:t>
          </a:r>
          <a:endParaRPr lang="en-US" sz="2300" kern="1200"/>
        </a:p>
      </dsp:txBody>
      <dsp:txXfrm>
        <a:off x="26930" y="2604101"/>
        <a:ext cx="4038734" cy="497795"/>
      </dsp:txXfrm>
    </dsp:sp>
    <dsp:sp modelId="{F1871D31-23B3-614A-9FB9-8419D24ADD5A}">
      <dsp:nvSpPr>
        <dsp:cNvPr id="0" name=""/>
        <dsp:cNvSpPr/>
      </dsp:nvSpPr>
      <dsp:spPr>
        <a:xfrm>
          <a:off x="0" y="3195066"/>
          <a:ext cx="4092594" cy="551655"/>
        </a:xfrm>
        <a:prstGeom prst="roundRect">
          <a:avLst/>
        </a:prstGeom>
        <a:solidFill>
          <a:schemeClr val="accent2">
            <a:hueOff val="1190757"/>
            <a:satOff val="-743"/>
            <a:lumOff val="100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1" kern="1200"/>
            <a:t>Problem statement 3</a:t>
          </a:r>
          <a:endParaRPr lang="en-US" sz="2300" kern="1200"/>
        </a:p>
      </dsp:txBody>
      <dsp:txXfrm>
        <a:off x="26930" y="3221996"/>
        <a:ext cx="4038734" cy="497795"/>
      </dsp:txXfrm>
    </dsp:sp>
    <dsp:sp modelId="{8DF61161-8430-6F4A-8CD9-28D1CC0F8F44}">
      <dsp:nvSpPr>
        <dsp:cNvPr id="0" name=""/>
        <dsp:cNvSpPr/>
      </dsp:nvSpPr>
      <dsp:spPr>
        <a:xfrm>
          <a:off x="0" y="3812961"/>
          <a:ext cx="4092594" cy="551655"/>
        </a:xfrm>
        <a:prstGeom prst="roundRect">
          <a:avLst/>
        </a:prstGeom>
        <a:solidFill>
          <a:schemeClr val="accent2">
            <a:hueOff val="1488446"/>
            <a:satOff val="-929"/>
            <a:lumOff val="125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1" i="0" kern="1200"/>
            <a:t>Conclusion </a:t>
          </a:r>
          <a:endParaRPr lang="en-US" sz="2300" kern="1200"/>
        </a:p>
      </dsp:txBody>
      <dsp:txXfrm>
        <a:off x="26930" y="3839891"/>
        <a:ext cx="4038734" cy="4977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2/19/24</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483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2/19/24</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372203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2/19/24</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24236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2/19/24</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54118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2/19/24</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063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2/19/24</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011673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2/19/24</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6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2/19/24</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725794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2/19/24</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154560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2/19/24</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04486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2/19/24</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25118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2/19/24</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20117616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otap.geeksforgeeks.org/problems/what-is-the-difference-between-single-valued-and-multi-valued-attribut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urs splashing">
            <a:extLst>
              <a:ext uri="{FF2B5EF4-FFF2-40B4-BE49-F238E27FC236}">
                <a16:creationId xmlns:a16="http://schemas.microsoft.com/office/drawing/2014/main" id="{FF938AC6-FF52-B92C-CF40-159DDF590217}"/>
              </a:ext>
            </a:extLst>
          </p:cNvPr>
          <p:cNvPicPr>
            <a:picLocks noChangeAspect="1"/>
          </p:cNvPicPr>
          <p:nvPr/>
        </p:nvPicPr>
        <p:blipFill rotWithShape="1">
          <a:blip r:embed="rId2">
            <a:alphaModFix/>
          </a:blip>
          <a:srcRect t="17298"/>
          <a:stretch/>
        </p:blipFill>
        <p:spPr>
          <a:xfrm>
            <a:off x="-133795" y="-8581"/>
            <a:ext cx="12191980" cy="6856429"/>
          </a:xfrm>
          <a:prstGeom prst="rect">
            <a:avLst/>
          </a:prstGeom>
        </p:spPr>
      </p:pic>
      <p:sp>
        <p:nvSpPr>
          <p:cNvPr id="11" name="Rectangle 10">
            <a:extLst>
              <a:ext uri="{FF2B5EF4-FFF2-40B4-BE49-F238E27FC236}">
                <a16:creationId xmlns:a16="http://schemas.microsoft.com/office/drawing/2014/main" id="{ED0A0432-F95F-6441-CC5D-B6BB755FA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42985"/>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0586C3-A19F-D214-ABDE-30AD5B666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7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41A0CD-01FF-8B8E-CEB0-957AA970072A}"/>
              </a:ext>
            </a:extLst>
          </p:cNvPr>
          <p:cNvSpPr>
            <a:spLocks noGrp="1"/>
          </p:cNvSpPr>
          <p:nvPr>
            <p:ph type="ctrTitle"/>
          </p:nvPr>
        </p:nvSpPr>
        <p:spPr>
          <a:xfrm>
            <a:off x="4488419" y="3405346"/>
            <a:ext cx="3535679" cy="1425728"/>
          </a:xfrm>
        </p:spPr>
        <p:txBody>
          <a:bodyPr anchor="b">
            <a:normAutofit fontScale="90000"/>
          </a:bodyPr>
          <a:lstStyle/>
          <a:p>
            <a:pPr algn="ctr"/>
            <a:r>
              <a:rPr lang="en-US" sz="2800" b="1" i="0" u="none" strike="noStrike" cap="none" dirty="0" err="1">
                <a:solidFill>
                  <a:schemeClr val="dk1"/>
                </a:solidFill>
                <a:latin typeface="Arial"/>
                <a:ea typeface="Arial"/>
                <a:cs typeface="Arial"/>
                <a:sym typeface="Arial"/>
              </a:rPr>
              <a:t>Futurense</a:t>
            </a:r>
            <a:r>
              <a:rPr lang="en-US" sz="2800" b="1" i="0" u="none" strike="noStrike" cap="none" dirty="0">
                <a:solidFill>
                  <a:schemeClr val="dk1"/>
                </a:solidFill>
                <a:latin typeface="Arial"/>
                <a:ea typeface="Arial"/>
                <a:cs typeface="Arial"/>
                <a:sym typeface="Arial"/>
              </a:rPr>
              <a:t> Technologies</a:t>
            </a:r>
            <a:br>
              <a:rPr lang="en-US" sz="2800" b="1" i="0" u="none" strike="noStrike" cap="none" dirty="0">
                <a:solidFill>
                  <a:schemeClr val="dk1"/>
                </a:solidFill>
                <a:latin typeface="Arial"/>
                <a:ea typeface="Arial"/>
                <a:cs typeface="Arial"/>
                <a:sym typeface="Arial"/>
              </a:rPr>
            </a:br>
            <a:r>
              <a:rPr lang="en-US" sz="2800" dirty="0">
                <a:solidFill>
                  <a:schemeClr val="dk1"/>
                </a:solidFill>
                <a:latin typeface="Helvetica Neue"/>
                <a:ea typeface="Helvetica Neue"/>
                <a:cs typeface="Helvetica Neue"/>
                <a:sym typeface="Helvetica Neue"/>
              </a:rPr>
              <a:t>Group #2</a:t>
            </a:r>
            <a:br>
              <a:rPr lang="en-US" sz="2800" dirty="0">
                <a:solidFill>
                  <a:schemeClr val="dk1"/>
                </a:solidFill>
                <a:latin typeface="Helvetica Neue"/>
                <a:ea typeface="Helvetica Neue"/>
                <a:cs typeface="Helvetica Neue"/>
                <a:sym typeface="Helvetica Neue"/>
              </a:rPr>
            </a:br>
            <a:br>
              <a:rPr lang="en-US" dirty="0"/>
            </a:br>
            <a:endParaRPr lang="en-US" dirty="0"/>
          </a:p>
        </p:txBody>
      </p:sp>
      <p:sp>
        <p:nvSpPr>
          <p:cNvPr id="3" name="Subtitle 2">
            <a:extLst>
              <a:ext uri="{FF2B5EF4-FFF2-40B4-BE49-F238E27FC236}">
                <a16:creationId xmlns:a16="http://schemas.microsoft.com/office/drawing/2014/main" id="{C54A586D-9E03-DC7A-5AE6-6973E502A096}"/>
              </a:ext>
            </a:extLst>
          </p:cNvPr>
          <p:cNvSpPr>
            <a:spLocks noGrp="1"/>
          </p:cNvSpPr>
          <p:nvPr>
            <p:ph type="subTitle" idx="1"/>
          </p:nvPr>
        </p:nvSpPr>
        <p:spPr>
          <a:xfrm>
            <a:off x="4571998" y="4041182"/>
            <a:ext cx="3048000" cy="877585"/>
          </a:xfrm>
        </p:spPr>
        <p:txBody>
          <a:bodyPr>
            <a:normAutofit/>
          </a:bodyPr>
          <a:lstStyle/>
          <a:p>
            <a:pPr algn="ctr"/>
            <a:r>
              <a:rPr lang="en-IN" b="1" i="0" u="none" strike="noStrike" dirty="0">
                <a:solidFill>
                  <a:srgbClr val="000000"/>
                </a:solidFill>
                <a:effectLst/>
              </a:rPr>
              <a:t>Entity Relationship (ER) Diagrams</a:t>
            </a:r>
          </a:p>
          <a:p>
            <a:pPr algn="ctr"/>
            <a:endParaRPr lang="en-US" dirty="0"/>
          </a:p>
        </p:txBody>
      </p:sp>
      <p:cxnSp>
        <p:nvCxnSpPr>
          <p:cNvPr id="15" name="Straight Connector 14">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5EA9635-5601-80BE-9315-B5C62E5C6421}"/>
              </a:ext>
            </a:extLst>
          </p:cNvPr>
          <p:cNvSpPr txBox="1"/>
          <p:nvPr/>
        </p:nvSpPr>
        <p:spPr>
          <a:xfrm>
            <a:off x="9791938" y="4746080"/>
            <a:ext cx="2857500" cy="2031325"/>
          </a:xfrm>
          <a:prstGeom prst="rect">
            <a:avLst/>
          </a:prstGeom>
          <a:noFill/>
        </p:spPr>
        <p:txBody>
          <a:bodyPr wrap="square" rtlCol="0">
            <a:spAutoFit/>
          </a:bodyPr>
          <a:lstStyle/>
          <a:p>
            <a:r>
              <a:rPr lang="en-US" dirty="0"/>
              <a:t>By-</a:t>
            </a:r>
          </a:p>
          <a:p>
            <a:r>
              <a:rPr lang="en-US" dirty="0"/>
              <a:t>1. Abhinav Kumar</a:t>
            </a:r>
          </a:p>
          <a:p>
            <a:r>
              <a:rPr lang="en-US" dirty="0"/>
              <a:t>2. Manish Ghosal</a:t>
            </a:r>
          </a:p>
          <a:p>
            <a:r>
              <a:rPr lang="en-US" dirty="0"/>
              <a:t>3.Omkar Prasad</a:t>
            </a:r>
          </a:p>
          <a:p>
            <a:r>
              <a:rPr lang="en-US" dirty="0"/>
              <a:t>4.Rohit L</a:t>
            </a:r>
          </a:p>
          <a:p>
            <a:r>
              <a:rPr lang="en-US" dirty="0"/>
              <a:t>5.Akshay R</a:t>
            </a:r>
          </a:p>
          <a:p>
            <a:r>
              <a:rPr lang="en-US" dirty="0"/>
              <a:t>6.Bhavya </a:t>
            </a:r>
            <a:r>
              <a:rPr lang="en-US" dirty="0" err="1"/>
              <a:t>Karia</a:t>
            </a:r>
            <a:endParaRPr lang="en-US" dirty="0"/>
          </a:p>
        </p:txBody>
      </p:sp>
    </p:spTree>
    <p:extLst>
      <p:ext uri="{BB962C8B-B14F-4D97-AF65-F5344CB8AC3E}">
        <p14:creationId xmlns:p14="http://schemas.microsoft.com/office/powerpoint/2010/main" val="53783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9D51C6D-A440-71F4-45C3-86809652E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gradFill>
            <a:gsLst>
              <a:gs pos="20000">
                <a:schemeClr val="accent1">
                  <a:lumMod val="60000"/>
                  <a:lumOff val="40000"/>
                  <a:alpha val="0"/>
                </a:schemeClr>
              </a:gs>
              <a:gs pos="9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99FA5DBC-93F5-A63F-41A3-8C0F26EE5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1" y="125160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C3C467-AAF9-5714-6727-865552F46D0B}"/>
              </a:ext>
            </a:extLst>
          </p:cNvPr>
          <p:cNvSpPr>
            <a:spLocks noGrp="1"/>
          </p:cNvSpPr>
          <p:nvPr>
            <p:ph type="title"/>
          </p:nvPr>
        </p:nvSpPr>
        <p:spPr>
          <a:xfrm>
            <a:off x="1207828" y="2286000"/>
            <a:ext cx="3643951" cy="2286000"/>
          </a:xfrm>
        </p:spPr>
        <p:txBody>
          <a:bodyPr anchor="ctr">
            <a:normAutofit/>
          </a:bodyPr>
          <a:lstStyle/>
          <a:p>
            <a:pPr algn="ctr"/>
            <a:r>
              <a:rPr lang="en-US" dirty="0"/>
              <a:t>Agenda</a:t>
            </a:r>
            <a:endParaRPr lang="en-US"/>
          </a:p>
        </p:txBody>
      </p:sp>
      <p:graphicFrame>
        <p:nvGraphicFramePr>
          <p:cNvPr id="5" name="Content Placeholder 2">
            <a:extLst>
              <a:ext uri="{FF2B5EF4-FFF2-40B4-BE49-F238E27FC236}">
                <a16:creationId xmlns:a16="http://schemas.microsoft.com/office/drawing/2014/main" id="{F05AF4E4-B5C2-8C1A-5D90-B8B068C3F54D}"/>
              </a:ext>
            </a:extLst>
          </p:cNvPr>
          <p:cNvGraphicFramePr>
            <a:graphicFrameLocks noGrp="1"/>
          </p:cNvGraphicFramePr>
          <p:nvPr>
            <p:ph idx="1"/>
            <p:extLst>
              <p:ext uri="{D42A27DB-BD31-4B8C-83A1-F6EECF244321}">
                <p14:modId xmlns:p14="http://schemas.microsoft.com/office/powerpoint/2010/main" val="4281094216"/>
              </p:ext>
            </p:extLst>
          </p:nvPr>
        </p:nvGraphicFramePr>
        <p:xfrm>
          <a:off x="7048500" y="886352"/>
          <a:ext cx="4092594" cy="50881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6961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F0CD1C23-CD29-A4B1-61A5-892F4D793FB8}"/>
              </a:ext>
            </a:extLst>
          </p:cNvPr>
          <p:cNvPicPr>
            <a:picLocks noChangeAspect="1"/>
          </p:cNvPicPr>
          <p:nvPr/>
        </p:nvPicPr>
        <p:blipFill rotWithShape="1">
          <a:blip r:embed="rId2"/>
          <a:srcRect l="21628" r="11706"/>
          <a:stretch/>
        </p:blipFill>
        <p:spPr>
          <a:xfrm>
            <a:off x="1" y="10"/>
            <a:ext cx="6096000" cy="6857990"/>
          </a:xfrm>
          <a:prstGeom prst="rect">
            <a:avLst/>
          </a:prstGeom>
        </p:spPr>
      </p:pic>
      <p:sp>
        <p:nvSpPr>
          <p:cNvPr id="11" name="Rectangle 10">
            <a:extLst>
              <a:ext uri="{FF2B5EF4-FFF2-40B4-BE49-F238E27FC236}">
                <a16:creationId xmlns:a16="http://schemas.microsoft.com/office/drawing/2014/main" id="{35D03616-DDAC-8A04-EAA4-4B785713F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74117"/>
            <a:ext cx="6096001" cy="3689633"/>
          </a:xfrm>
          <a:prstGeom prst="rect">
            <a:avLst/>
          </a:prstGeom>
          <a:gradFill>
            <a:gsLst>
              <a:gs pos="57000">
                <a:schemeClr val="accent1">
                  <a:lumMod val="60000"/>
                  <a:lumOff val="40000"/>
                  <a:alpha val="91000"/>
                </a:schemeClr>
              </a:gs>
              <a:gs pos="2000">
                <a:schemeClr val="accent1">
                  <a:lumMod val="60000"/>
                  <a:lumOff val="40000"/>
                  <a:alpha val="0"/>
                </a:schemeClr>
              </a:gs>
              <a:gs pos="10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239A69-4903-A360-B4C7-536AACFD4745}"/>
              </a:ext>
            </a:extLst>
          </p:cNvPr>
          <p:cNvSpPr>
            <a:spLocks noGrp="1"/>
          </p:cNvSpPr>
          <p:nvPr>
            <p:ph type="title"/>
          </p:nvPr>
        </p:nvSpPr>
        <p:spPr>
          <a:xfrm>
            <a:off x="762000" y="3429000"/>
            <a:ext cx="4533153" cy="2332318"/>
          </a:xfrm>
        </p:spPr>
        <p:txBody>
          <a:bodyPr anchor="b">
            <a:normAutofit/>
          </a:bodyPr>
          <a:lstStyle/>
          <a:p>
            <a:pPr algn="ctr"/>
            <a:r>
              <a:rPr lang="en-IN" b="1" i="0" u="none" strike="noStrike" dirty="0">
                <a:effectLst/>
              </a:rPr>
              <a:t> Introduction to ER-Diagrams</a:t>
            </a:r>
            <a:br>
              <a:rPr lang="en-IN" b="1" i="0" u="none" strike="noStrike" dirty="0">
                <a:effectLst/>
              </a:rPr>
            </a:br>
            <a:endParaRPr lang="en-US" dirty="0"/>
          </a:p>
        </p:txBody>
      </p:sp>
      <p:sp>
        <p:nvSpPr>
          <p:cNvPr id="3" name="Content Placeholder 2">
            <a:extLst>
              <a:ext uri="{FF2B5EF4-FFF2-40B4-BE49-F238E27FC236}">
                <a16:creationId xmlns:a16="http://schemas.microsoft.com/office/drawing/2014/main" id="{E3B71D58-4772-A3B5-367E-8F787785C3F1}"/>
              </a:ext>
            </a:extLst>
          </p:cNvPr>
          <p:cNvSpPr>
            <a:spLocks noGrp="1"/>
          </p:cNvSpPr>
          <p:nvPr>
            <p:ph idx="1"/>
          </p:nvPr>
        </p:nvSpPr>
        <p:spPr>
          <a:xfrm>
            <a:off x="7029448" y="762000"/>
            <a:ext cx="4219149" cy="5334000"/>
          </a:xfrm>
        </p:spPr>
        <p:txBody>
          <a:bodyPr anchor="ctr">
            <a:normAutofit/>
          </a:bodyPr>
          <a:lstStyle/>
          <a:p>
            <a:pPr>
              <a:lnSpc>
                <a:spcPct val="110000"/>
              </a:lnSpc>
            </a:pPr>
            <a:endParaRPr lang="en-IN" sz="15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endParaRPr>
          </a:p>
          <a:p>
            <a:pPr>
              <a:lnSpc>
                <a:spcPct val="110000"/>
              </a:lnSpc>
            </a:pPr>
            <a:r>
              <a:rPr lang="en-IN" sz="15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An ER (Entity-Relationship) diagram is a visual representation of the entities, attributes, and relationships within a database system. It is a modelling technique used to design databases and describe the logical structure of data.</a:t>
            </a:r>
          </a:p>
          <a:p>
            <a:pPr>
              <a:lnSpc>
                <a:spcPct val="110000"/>
              </a:lnSpc>
            </a:pPr>
            <a:r>
              <a:rPr lang="en-IN" sz="1500" b="1" dirty="0">
                <a:effectLst/>
                <a:latin typeface="Helvetica Neue" panose="02000503000000020004" pitchFamily="2" charset="0"/>
                <a:ea typeface="Helvetica Neue" panose="02000503000000020004" pitchFamily="2" charset="0"/>
                <a:cs typeface="Helvetica Neue" panose="02000503000000020004" pitchFamily="2" charset="0"/>
              </a:rPr>
              <a:t>Entity </a:t>
            </a:r>
          </a:p>
          <a:p>
            <a:pPr>
              <a:lnSpc>
                <a:spcPct val="110000"/>
              </a:lnSpc>
            </a:pPr>
            <a:r>
              <a:rPr lang="en-IN" sz="1500" dirty="0">
                <a:effectLst/>
                <a:latin typeface="Helvetica Neue" panose="02000503000000020004" pitchFamily="2" charset="0"/>
                <a:ea typeface="Helvetica Neue" panose="02000503000000020004" pitchFamily="2" charset="0"/>
                <a:cs typeface="Helvetica Neue" panose="02000503000000020004" pitchFamily="2" charset="0"/>
              </a:rPr>
              <a:t> Things in the real world (</a:t>
            </a:r>
            <a:r>
              <a:rPr lang="en-IN" sz="15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Employee</a:t>
            </a:r>
            <a:r>
              <a:rPr lang="en-IN" sz="1500" dirty="0">
                <a:effectLst/>
                <a:latin typeface="Helvetica Neue" panose="02000503000000020004" pitchFamily="2" charset="0"/>
                <a:ea typeface="Helvetica Neue" panose="02000503000000020004" pitchFamily="2" charset="0"/>
                <a:cs typeface="Helvetica Neue" panose="02000503000000020004" pitchFamily="2" charset="0"/>
              </a:rPr>
              <a:t>)</a:t>
            </a:r>
          </a:p>
          <a:p>
            <a:pPr>
              <a:lnSpc>
                <a:spcPct val="110000"/>
              </a:lnSpc>
            </a:pPr>
            <a:r>
              <a:rPr lang="en-IN" sz="1500" b="1" dirty="0">
                <a:effectLst/>
                <a:latin typeface="Helvetica Neue" panose="02000503000000020004" pitchFamily="2" charset="0"/>
                <a:ea typeface="Helvetica Neue" panose="02000503000000020004" pitchFamily="2" charset="0"/>
                <a:cs typeface="Helvetica Neue" panose="02000503000000020004" pitchFamily="2" charset="0"/>
              </a:rPr>
              <a:t>Attribute </a:t>
            </a:r>
          </a:p>
          <a:p>
            <a:pPr marL="0" indent="0">
              <a:lnSpc>
                <a:spcPct val="110000"/>
              </a:lnSpc>
              <a:buNone/>
            </a:pPr>
            <a:r>
              <a:rPr lang="en-IN" sz="1500" dirty="0">
                <a:effectLst/>
                <a:latin typeface="Helvetica Neue" panose="02000503000000020004" pitchFamily="2" charset="0"/>
                <a:ea typeface="Helvetica Neue" panose="02000503000000020004" pitchFamily="2" charset="0"/>
                <a:cs typeface="Helvetica Neue" panose="02000503000000020004" pitchFamily="2" charset="0"/>
              </a:rPr>
              <a:t>• Property of an entity</a:t>
            </a:r>
            <a:br>
              <a:rPr lang="en-IN" sz="1500" dirty="0">
                <a:effectLst/>
                <a:latin typeface="Helvetica Neue" panose="02000503000000020004" pitchFamily="2" charset="0"/>
                <a:ea typeface="Helvetica Neue" panose="02000503000000020004" pitchFamily="2" charset="0"/>
                <a:cs typeface="Helvetica Neue" panose="02000503000000020004" pitchFamily="2" charset="0"/>
              </a:rPr>
            </a:br>
            <a:r>
              <a:rPr lang="en-IN" sz="1500" dirty="0">
                <a:effectLst/>
                <a:latin typeface="Helvetica Neue" panose="02000503000000020004" pitchFamily="2" charset="0"/>
                <a:ea typeface="Helvetica Neue" panose="02000503000000020004" pitchFamily="2" charset="0"/>
                <a:cs typeface="Helvetica Neue" panose="02000503000000020004" pitchFamily="2" charset="0"/>
              </a:rPr>
              <a:t>• Most of what we store in the database (</a:t>
            </a:r>
            <a:r>
              <a:rPr lang="en-IN" sz="15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Name, Age, Position, Salary)</a:t>
            </a:r>
            <a:endParaRPr lang="en-IN" sz="1500" dirty="0">
              <a:effectLst/>
              <a:latin typeface="Helvetica Neue" panose="02000503000000020004" pitchFamily="2" charset="0"/>
              <a:ea typeface="Helvetica Neue" panose="02000503000000020004" pitchFamily="2" charset="0"/>
              <a:cs typeface="Helvetica Neue" panose="02000503000000020004" pitchFamily="2" charset="0"/>
            </a:endParaRPr>
          </a:p>
          <a:p>
            <a:pPr>
              <a:lnSpc>
                <a:spcPct val="110000"/>
              </a:lnSpc>
            </a:pPr>
            <a:r>
              <a:rPr lang="en-IN" sz="1500" b="1" dirty="0">
                <a:effectLst/>
                <a:latin typeface="Helvetica Neue" panose="02000503000000020004" pitchFamily="2" charset="0"/>
                <a:ea typeface="Helvetica Neue" panose="02000503000000020004" pitchFamily="2" charset="0"/>
                <a:cs typeface="Helvetica Neue" panose="02000503000000020004" pitchFamily="2" charset="0"/>
              </a:rPr>
              <a:t>Relationship </a:t>
            </a:r>
          </a:p>
          <a:p>
            <a:pPr>
              <a:lnSpc>
                <a:spcPct val="110000"/>
              </a:lnSpc>
            </a:pPr>
            <a:r>
              <a:rPr lang="en-IN" sz="1500" dirty="0">
                <a:effectLst/>
                <a:latin typeface="Helvetica Neue" panose="02000503000000020004" pitchFamily="2" charset="0"/>
                <a:ea typeface="Helvetica Neue" panose="02000503000000020004" pitchFamily="2" charset="0"/>
                <a:cs typeface="Helvetica Neue" panose="02000503000000020004" pitchFamily="2" charset="0"/>
              </a:rPr>
              <a:t> Association between sets of entities with possibly with attribute(s) (</a:t>
            </a:r>
            <a:r>
              <a:rPr lang="en-IN" sz="15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Employee to Product)</a:t>
            </a:r>
            <a:endParaRPr lang="en-IN" sz="1500" dirty="0">
              <a:effectLst/>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10000"/>
              </a:lnSpc>
              <a:buNone/>
            </a:pPr>
            <a:endParaRPr lang="en-US" sz="15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970014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35FF12-D7E3-8510-296B-1E6B3A15E78F}"/>
              </a:ext>
            </a:extLst>
          </p:cNvPr>
          <p:cNvSpPr>
            <a:spLocks noGrp="1"/>
          </p:cNvSpPr>
          <p:nvPr>
            <p:ph type="title"/>
          </p:nvPr>
        </p:nvSpPr>
        <p:spPr>
          <a:xfrm>
            <a:off x="952500" y="723900"/>
            <a:ext cx="4417522" cy="1181100"/>
          </a:xfrm>
        </p:spPr>
        <p:txBody>
          <a:bodyPr>
            <a:normAutofit/>
          </a:bodyPr>
          <a:lstStyle/>
          <a:p>
            <a:pPr>
              <a:lnSpc>
                <a:spcPct val="110000"/>
              </a:lnSpc>
            </a:pPr>
            <a:r>
              <a:rPr lang="en-IN" sz="2200" b="1" i="0" u="none" strike="noStrike">
                <a:effectLst/>
              </a:rPr>
              <a:t>Shapes and their de</a:t>
            </a:r>
            <a:r>
              <a:rPr lang="en-IN" sz="2200" b="1"/>
              <a:t>scription </a:t>
            </a:r>
            <a:br>
              <a:rPr lang="en-IN" sz="2200" b="1"/>
            </a:br>
            <a:endParaRPr lang="en-US" sz="2200"/>
          </a:p>
        </p:txBody>
      </p:sp>
      <p:sp>
        <p:nvSpPr>
          <p:cNvPr id="14" name="Rectangle 13">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879F7F-4D3F-F0AF-BF2C-9EECCECE8C9A}"/>
              </a:ext>
            </a:extLst>
          </p:cNvPr>
          <p:cNvSpPr>
            <a:spLocks noGrp="1"/>
          </p:cNvSpPr>
          <p:nvPr>
            <p:ph idx="1"/>
          </p:nvPr>
        </p:nvSpPr>
        <p:spPr>
          <a:xfrm>
            <a:off x="952500" y="2285997"/>
            <a:ext cx="4191000" cy="3890965"/>
          </a:xfrm>
        </p:spPr>
        <p:txBody>
          <a:bodyPr>
            <a:normAutofit/>
          </a:bodyPr>
          <a:lstStyle/>
          <a:p>
            <a:pPr fontAlgn="base">
              <a:lnSpc>
                <a:spcPct val="110000"/>
              </a:lnSpc>
              <a:buFont typeface="Arial" panose="020B0604020202020204" pitchFamily="34" charset="0"/>
              <a:buChar char="•"/>
            </a:pPr>
            <a:r>
              <a:rPr lang="en-IN" sz="1400" b="1" i="0" u="none" strike="noStrike" dirty="0">
                <a:effectLst/>
                <a:latin typeface="Nunito" pitchFamily="2" charset="77"/>
              </a:rPr>
              <a:t>Rectangles: </a:t>
            </a:r>
            <a:r>
              <a:rPr lang="en-IN" sz="1400" b="0" i="0" u="none" strike="noStrike" dirty="0">
                <a:effectLst/>
                <a:latin typeface="Nunito" pitchFamily="2" charset="77"/>
              </a:rPr>
              <a:t>Rectangles represent Entities in the ER Model.</a:t>
            </a:r>
          </a:p>
          <a:p>
            <a:pPr fontAlgn="base">
              <a:lnSpc>
                <a:spcPct val="110000"/>
              </a:lnSpc>
              <a:buFont typeface="Arial" panose="020B0604020202020204" pitchFamily="34" charset="0"/>
              <a:buChar char="•"/>
            </a:pPr>
            <a:r>
              <a:rPr lang="en-IN" sz="1400" b="1" i="0" u="none" strike="noStrike" dirty="0">
                <a:effectLst/>
                <a:latin typeface="Nunito" pitchFamily="2" charset="77"/>
              </a:rPr>
              <a:t>Ellipses: </a:t>
            </a:r>
            <a:r>
              <a:rPr lang="en-IN" sz="1400" b="0" i="0" u="none" strike="noStrike" dirty="0">
                <a:effectLst/>
                <a:latin typeface="Nunito" pitchFamily="2" charset="77"/>
              </a:rPr>
              <a:t>Ellipses represent Attributes in the ER Model.</a:t>
            </a:r>
          </a:p>
          <a:p>
            <a:pPr fontAlgn="base">
              <a:lnSpc>
                <a:spcPct val="110000"/>
              </a:lnSpc>
              <a:buFont typeface="Arial" panose="020B0604020202020204" pitchFamily="34" charset="0"/>
              <a:buChar char="•"/>
            </a:pPr>
            <a:r>
              <a:rPr lang="en-IN" sz="1400" b="1" i="0" u="none" strike="noStrike" dirty="0">
                <a:effectLst/>
                <a:latin typeface="Nunito" pitchFamily="2" charset="77"/>
              </a:rPr>
              <a:t>Diamond: </a:t>
            </a:r>
            <a:r>
              <a:rPr lang="en-IN" sz="1400" b="0" i="0" u="none" strike="noStrike" dirty="0">
                <a:effectLst/>
                <a:latin typeface="Nunito" pitchFamily="2" charset="77"/>
              </a:rPr>
              <a:t>Diamonds represent Relationships among Entities.</a:t>
            </a:r>
          </a:p>
          <a:p>
            <a:pPr fontAlgn="base">
              <a:lnSpc>
                <a:spcPct val="110000"/>
              </a:lnSpc>
              <a:buFont typeface="Arial" panose="020B0604020202020204" pitchFamily="34" charset="0"/>
              <a:buChar char="•"/>
            </a:pPr>
            <a:r>
              <a:rPr lang="en-IN" sz="1400" b="1" i="0" u="none" strike="noStrike" dirty="0">
                <a:effectLst/>
                <a:latin typeface="Nunito" pitchFamily="2" charset="77"/>
              </a:rPr>
              <a:t>Lines: </a:t>
            </a:r>
            <a:r>
              <a:rPr lang="en-IN" sz="1400" b="0" i="0" u="none" strike="noStrike" dirty="0">
                <a:effectLst/>
                <a:latin typeface="Nunito" pitchFamily="2" charset="77"/>
              </a:rPr>
              <a:t>Lines represent attributes to entities and entity sets with other relationship types.</a:t>
            </a:r>
          </a:p>
          <a:p>
            <a:pPr fontAlgn="base">
              <a:lnSpc>
                <a:spcPct val="110000"/>
              </a:lnSpc>
              <a:buFont typeface="Arial" panose="020B0604020202020204" pitchFamily="34" charset="0"/>
              <a:buChar char="•"/>
            </a:pPr>
            <a:r>
              <a:rPr lang="en-IN" sz="1400" b="1" i="0" u="none" strike="noStrike" dirty="0">
                <a:effectLst/>
                <a:latin typeface="Nunito" pitchFamily="2" charset="77"/>
              </a:rPr>
              <a:t>Double Ellipse: </a:t>
            </a:r>
            <a:r>
              <a:rPr lang="en-IN" sz="1400" b="0" i="0" u="none" strike="noStrike" dirty="0">
                <a:effectLst/>
                <a:latin typeface="Nunito" pitchFamily="2" charset="77"/>
              </a:rPr>
              <a:t>Double Ellipses represent </a:t>
            </a:r>
            <a:r>
              <a:rPr lang="en-IN" sz="1400" b="0" i="0" u="sng" strike="noStrike" dirty="0">
                <a:effectLst/>
                <a:latin typeface="Nunito" pitchFamily="2" charset="77"/>
                <a:hlinkClick r:id="rId2"/>
              </a:rPr>
              <a:t>Multi-Valued Attributes</a:t>
            </a:r>
            <a:r>
              <a:rPr lang="en-IN" sz="1400" b="0" i="0" u="none" strike="noStrike" dirty="0">
                <a:effectLst/>
                <a:latin typeface="Nunito" pitchFamily="2" charset="77"/>
              </a:rPr>
              <a:t>.</a:t>
            </a:r>
          </a:p>
          <a:p>
            <a:pPr fontAlgn="base">
              <a:lnSpc>
                <a:spcPct val="110000"/>
              </a:lnSpc>
              <a:buFont typeface="Arial" panose="020B0604020202020204" pitchFamily="34" charset="0"/>
              <a:buChar char="•"/>
            </a:pPr>
            <a:r>
              <a:rPr lang="en-IN" sz="1400" b="1" i="0" u="none" strike="noStrike" dirty="0">
                <a:effectLst/>
                <a:latin typeface="Nunito" pitchFamily="2" charset="77"/>
              </a:rPr>
              <a:t>Double Rectangle: </a:t>
            </a:r>
            <a:r>
              <a:rPr lang="en-IN" sz="1400" b="0" i="0" u="none" strike="noStrike" dirty="0">
                <a:effectLst/>
                <a:latin typeface="Nunito" pitchFamily="2" charset="77"/>
              </a:rPr>
              <a:t>Double Rectangle represents a Weak Entity.</a:t>
            </a:r>
          </a:p>
          <a:p>
            <a:pPr marL="0" indent="0">
              <a:lnSpc>
                <a:spcPct val="110000"/>
              </a:lnSpc>
              <a:buNone/>
            </a:pPr>
            <a:endParaRPr lang="en-US" sz="1400" dirty="0"/>
          </a:p>
        </p:txBody>
      </p:sp>
      <p:pic>
        <p:nvPicPr>
          <p:cNvPr id="7" name="Picture 6" descr="A chart with symbols and symbols&#10;&#10;Description automatically generated">
            <a:extLst>
              <a:ext uri="{FF2B5EF4-FFF2-40B4-BE49-F238E27FC236}">
                <a16:creationId xmlns:a16="http://schemas.microsoft.com/office/drawing/2014/main" id="{50D5A90B-6BE3-181F-6826-FF9DB2A3B54E}"/>
              </a:ext>
            </a:extLst>
          </p:cNvPr>
          <p:cNvPicPr>
            <a:picLocks noChangeAspect="1"/>
          </p:cNvPicPr>
          <p:nvPr/>
        </p:nvPicPr>
        <p:blipFill>
          <a:blip r:embed="rId3"/>
          <a:stretch>
            <a:fillRect/>
          </a:stretch>
        </p:blipFill>
        <p:spPr>
          <a:xfrm>
            <a:off x="6322521" y="2134157"/>
            <a:ext cx="4916979" cy="2704338"/>
          </a:xfrm>
          <a:prstGeom prst="rect">
            <a:avLst/>
          </a:prstGeom>
        </p:spPr>
      </p:pic>
    </p:spTree>
    <p:extLst>
      <p:ext uri="{BB962C8B-B14F-4D97-AF65-F5344CB8AC3E}">
        <p14:creationId xmlns:p14="http://schemas.microsoft.com/office/powerpoint/2010/main" val="1144014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F04C4E-563E-4497-03E2-84FCBC5B3E2F}"/>
              </a:ext>
            </a:extLst>
          </p:cNvPr>
          <p:cNvSpPr>
            <a:spLocks noGrp="1"/>
          </p:cNvSpPr>
          <p:nvPr>
            <p:ph type="title"/>
          </p:nvPr>
        </p:nvSpPr>
        <p:spPr>
          <a:xfrm>
            <a:off x="952500" y="723900"/>
            <a:ext cx="4417522" cy="1181100"/>
          </a:xfrm>
        </p:spPr>
        <p:txBody>
          <a:bodyPr>
            <a:normAutofit/>
          </a:bodyPr>
          <a:lstStyle/>
          <a:p>
            <a:pPr>
              <a:lnSpc>
                <a:spcPct val="110000"/>
              </a:lnSpc>
            </a:pPr>
            <a:r>
              <a:rPr lang="en-IN" sz="2400" b="1" i="0" u="none" strike="noStrike">
                <a:effectLst/>
              </a:rPr>
              <a:t>Problem state</a:t>
            </a:r>
            <a:r>
              <a:rPr lang="en-IN" sz="2400" b="1"/>
              <a:t>ment 1</a:t>
            </a:r>
            <a:br>
              <a:rPr lang="en-IN" sz="2400" b="1"/>
            </a:br>
            <a:endParaRPr lang="en-US" sz="2400"/>
          </a:p>
        </p:txBody>
      </p:sp>
      <p:sp>
        <p:nvSpPr>
          <p:cNvPr id="12" name="Rectangle 11">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73F325-795C-C163-06C8-60E97D440F6A}"/>
              </a:ext>
            </a:extLst>
          </p:cNvPr>
          <p:cNvSpPr>
            <a:spLocks noGrp="1"/>
          </p:cNvSpPr>
          <p:nvPr>
            <p:ph idx="1"/>
          </p:nvPr>
        </p:nvSpPr>
        <p:spPr>
          <a:xfrm>
            <a:off x="952500" y="2285997"/>
            <a:ext cx="4191000" cy="3890965"/>
          </a:xfrm>
        </p:spPr>
        <p:txBody>
          <a:bodyPr>
            <a:normAutofit/>
          </a:bodyPr>
          <a:lstStyle/>
          <a:p>
            <a:pPr>
              <a:lnSpc>
                <a:spcPct val="110000"/>
              </a:lnSpc>
              <a:buFont typeface="Arial" panose="020B0604020202020204" pitchFamily="34" charset="0"/>
              <a:buChar char="•"/>
            </a:pPr>
            <a:r>
              <a:rPr lang="en-IN" sz="1500">
                <a:effectLst/>
                <a:latin typeface="HelveticaNeue" panose="02000503000000020004" pitchFamily="2" charset="0"/>
              </a:rPr>
              <a:t>The database keeps track of three types of persons: employees, alumni, and students. A person can belong to one, two, or all three of these types. Each person has a name, SSN, sex, address, and birth date. </a:t>
            </a:r>
            <a:endParaRPr lang="en-IN" sz="1500">
              <a:effectLst/>
              <a:latin typeface="ArialMT"/>
            </a:endParaRPr>
          </a:p>
          <a:p>
            <a:pPr>
              <a:lnSpc>
                <a:spcPct val="110000"/>
              </a:lnSpc>
              <a:buFont typeface="Arial" panose="020B0604020202020204" pitchFamily="34" charset="0"/>
              <a:buChar char="•"/>
            </a:pPr>
            <a:r>
              <a:rPr lang="en-IN" sz="1500">
                <a:effectLst/>
                <a:latin typeface="HelveticaNeue" panose="02000503000000020004" pitchFamily="2" charset="0"/>
              </a:rPr>
              <a:t>Every employee has a salary, and there are three types of employees: faculty, staff, and student assistants. Each employee belongs to exactly one of these types. For each alumnus, a record of the degree or degrees that he or she earned at the university is kept, including the name of the degree, the year granted, and the major department. Each student has a major department. </a:t>
            </a:r>
            <a:endParaRPr lang="en-IN" sz="1500">
              <a:effectLst/>
              <a:latin typeface="ArialMT"/>
            </a:endParaRPr>
          </a:p>
          <a:p>
            <a:pPr>
              <a:lnSpc>
                <a:spcPct val="110000"/>
              </a:lnSpc>
            </a:pPr>
            <a:endParaRPr lang="en-US" sz="1500"/>
          </a:p>
        </p:txBody>
      </p:sp>
      <p:pic>
        <p:nvPicPr>
          <p:cNvPr id="5" name="Picture 4" descr="A diagram of a student organization&#10;&#10;Description automatically generated">
            <a:extLst>
              <a:ext uri="{FF2B5EF4-FFF2-40B4-BE49-F238E27FC236}">
                <a16:creationId xmlns:a16="http://schemas.microsoft.com/office/drawing/2014/main" id="{8239B358-EBC9-2C31-1057-74860F76CEEB}"/>
              </a:ext>
            </a:extLst>
          </p:cNvPr>
          <p:cNvPicPr>
            <a:picLocks noChangeAspect="1"/>
          </p:cNvPicPr>
          <p:nvPr/>
        </p:nvPicPr>
        <p:blipFill>
          <a:blip r:embed="rId2"/>
          <a:stretch>
            <a:fillRect/>
          </a:stretch>
        </p:blipFill>
        <p:spPr>
          <a:xfrm>
            <a:off x="6322521" y="1604448"/>
            <a:ext cx="4708521" cy="3649103"/>
          </a:xfrm>
          <a:prstGeom prst="rect">
            <a:avLst/>
          </a:prstGeom>
        </p:spPr>
      </p:pic>
    </p:spTree>
    <p:extLst>
      <p:ext uri="{BB962C8B-B14F-4D97-AF65-F5344CB8AC3E}">
        <p14:creationId xmlns:p14="http://schemas.microsoft.com/office/powerpoint/2010/main" val="3362414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E8C91B-FC02-D443-BEE8-30D0F5093A0F}"/>
              </a:ext>
            </a:extLst>
          </p:cNvPr>
          <p:cNvSpPr>
            <a:spLocks noGrp="1"/>
          </p:cNvSpPr>
          <p:nvPr>
            <p:ph type="title"/>
          </p:nvPr>
        </p:nvSpPr>
        <p:spPr>
          <a:xfrm>
            <a:off x="952500" y="723900"/>
            <a:ext cx="4417522" cy="1181100"/>
          </a:xfrm>
        </p:spPr>
        <p:txBody>
          <a:bodyPr>
            <a:normAutofit/>
          </a:bodyPr>
          <a:lstStyle/>
          <a:p>
            <a:r>
              <a:rPr lang="en-IN" b="1" i="0" u="none" strike="noStrike">
                <a:effectLst/>
              </a:rPr>
              <a:t>Problem state</a:t>
            </a:r>
            <a:r>
              <a:rPr lang="en-IN" b="1"/>
              <a:t>ment 2</a:t>
            </a:r>
            <a:endParaRPr lang="en-US" dirty="0"/>
          </a:p>
        </p:txBody>
      </p:sp>
      <p:sp>
        <p:nvSpPr>
          <p:cNvPr id="11" name="Rectangle 10">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897859-24CB-5D6C-55D1-B645C9454C7B}"/>
              </a:ext>
            </a:extLst>
          </p:cNvPr>
          <p:cNvSpPr>
            <a:spLocks noGrp="1"/>
          </p:cNvSpPr>
          <p:nvPr>
            <p:ph idx="1"/>
          </p:nvPr>
        </p:nvSpPr>
        <p:spPr>
          <a:xfrm>
            <a:off x="952500" y="2285997"/>
            <a:ext cx="4191000" cy="3890965"/>
          </a:xfrm>
        </p:spPr>
        <p:txBody>
          <a:bodyPr>
            <a:normAutofit/>
          </a:bodyPr>
          <a:lstStyle/>
          <a:p>
            <a:r>
              <a:rPr lang="en-IN" dirty="0">
                <a:effectLst/>
                <a:latin typeface="HelveticaNeue" panose="02000503000000020004" pitchFamily="2" charset="0"/>
              </a:rPr>
              <a:t>Each faculty has a rank, whereas each staff member has a staff position. Student assistants are classified further as either research assistants or teaching assistants, and the percent of time that they work is recorded in the database. Research assistants have their research project stored, whereas teaching assistants have the current course they work on. </a:t>
            </a:r>
            <a:endParaRPr lang="en-IN" dirty="0">
              <a:effectLst/>
              <a:latin typeface="ArialMT"/>
            </a:endParaRPr>
          </a:p>
          <a:p>
            <a:endParaRPr lang="en-US" dirty="0"/>
          </a:p>
        </p:txBody>
      </p:sp>
      <p:pic>
        <p:nvPicPr>
          <p:cNvPr id="4" name="Picture 3" descr="A diagram of a student organization&#10;&#10;Description automatically generated">
            <a:extLst>
              <a:ext uri="{FF2B5EF4-FFF2-40B4-BE49-F238E27FC236}">
                <a16:creationId xmlns:a16="http://schemas.microsoft.com/office/drawing/2014/main" id="{6DFF5872-C7D4-686C-AD8A-1105BC7C4004}"/>
              </a:ext>
            </a:extLst>
          </p:cNvPr>
          <p:cNvPicPr>
            <a:picLocks noChangeAspect="1"/>
          </p:cNvPicPr>
          <p:nvPr/>
        </p:nvPicPr>
        <p:blipFill>
          <a:blip r:embed="rId2"/>
          <a:stretch>
            <a:fillRect/>
          </a:stretch>
        </p:blipFill>
        <p:spPr>
          <a:xfrm>
            <a:off x="6322521" y="1604448"/>
            <a:ext cx="4708521" cy="3649103"/>
          </a:xfrm>
          <a:prstGeom prst="rect">
            <a:avLst/>
          </a:prstGeom>
        </p:spPr>
      </p:pic>
    </p:spTree>
    <p:extLst>
      <p:ext uri="{BB962C8B-B14F-4D97-AF65-F5344CB8AC3E}">
        <p14:creationId xmlns:p14="http://schemas.microsoft.com/office/powerpoint/2010/main" val="3252629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DF434-8C62-A348-E257-5CD76C3CF508}"/>
              </a:ext>
            </a:extLst>
          </p:cNvPr>
          <p:cNvSpPr>
            <a:spLocks noGrp="1"/>
          </p:cNvSpPr>
          <p:nvPr>
            <p:ph type="title"/>
          </p:nvPr>
        </p:nvSpPr>
        <p:spPr>
          <a:xfrm>
            <a:off x="952500" y="723900"/>
            <a:ext cx="4417522" cy="1181100"/>
          </a:xfrm>
        </p:spPr>
        <p:txBody>
          <a:bodyPr>
            <a:normAutofit/>
          </a:bodyPr>
          <a:lstStyle/>
          <a:p>
            <a:pPr>
              <a:lnSpc>
                <a:spcPct val="110000"/>
              </a:lnSpc>
            </a:pPr>
            <a:r>
              <a:rPr lang="en-IN" sz="2400" b="1" i="0" u="none" strike="noStrike">
                <a:effectLst/>
              </a:rPr>
              <a:t>Problem state</a:t>
            </a:r>
            <a:r>
              <a:rPr lang="en-IN" sz="2400" b="1"/>
              <a:t>ment 3</a:t>
            </a:r>
            <a:br>
              <a:rPr lang="en-IN" sz="2400" b="1"/>
            </a:br>
            <a:endParaRPr lang="en-US" sz="2400"/>
          </a:p>
        </p:txBody>
      </p:sp>
      <p:sp>
        <p:nvSpPr>
          <p:cNvPr id="11" name="Rectangle 10">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B83506-4A32-9A94-255E-FE7AE74D86F8}"/>
              </a:ext>
            </a:extLst>
          </p:cNvPr>
          <p:cNvSpPr>
            <a:spLocks noGrp="1"/>
          </p:cNvSpPr>
          <p:nvPr>
            <p:ph idx="1"/>
          </p:nvPr>
        </p:nvSpPr>
        <p:spPr>
          <a:xfrm>
            <a:off x="952500" y="2285997"/>
            <a:ext cx="4191000" cy="3890965"/>
          </a:xfrm>
        </p:spPr>
        <p:txBody>
          <a:bodyPr>
            <a:normAutofit/>
          </a:bodyPr>
          <a:lstStyle/>
          <a:p>
            <a:r>
              <a:rPr lang="en-IN" dirty="0">
                <a:effectLst/>
                <a:latin typeface="HelveticaNeue" panose="02000503000000020004" pitchFamily="2" charset="0"/>
              </a:rPr>
              <a:t>Students are further classified as either graduate or undergraduate, with the specific attributes of degree program (M.S., Ph.D., M.B.A., and so on) for graduate students and class (freshman, sophomore, and so on) for under-graduates. </a:t>
            </a:r>
            <a:endParaRPr lang="en-IN" dirty="0">
              <a:effectLst/>
              <a:latin typeface="ArialMT"/>
            </a:endParaRPr>
          </a:p>
        </p:txBody>
      </p:sp>
      <p:pic>
        <p:nvPicPr>
          <p:cNvPr id="4" name="Picture 3" descr="A diagram of a student organization&#10;&#10;Description automatically generated">
            <a:extLst>
              <a:ext uri="{FF2B5EF4-FFF2-40B4-BE49-F238E27FC236}">
                <a16:creationId xmlns:a16="http://schemas.microsoft.com/office/drawing/2014/main" id="{1B086771-6889-4E56-A517-0BA13264D03B}"/>
              </a:ext>
            </a:extLst>
          </p:cNvPr>
          <p:cNvPicPr>
            <a:picLocks noChangeAspect="1"/>
          </p:cNvPicPr>
          <p:nvPr/>
        </p:nvPicPr>
        <p:blipFill>
          <a:blip r:embed="rId2"/>
          <a:stretch>
            <a:fillRect/>
          </a:stretch>
        </p:blipFill>
        <p:spPr>
          <a:xfrm>
            <a:off x="6322521" y="1604448"/>
            <a:ext cx="4708521" cy="3649103"/>
          </a:xfrm>
          <a:prstGeom prst="rect">
            <a:avLst/>
          </a:prstGeom>
        </p:spPr>
      </p:pic>
    </p:spTree>
    <p:extLst>
      <p:ext uri="{BB962C8B-B14F-4D97-AF65-F5344CB8AC3E}">
        <p14:creationId xmlns:p14="http://schemas.microsoft.com/office/powerpoint/2010/main" val="1402562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756BF-6C39-9536-9786-F14209DC4838}"/>
              </a:ext>
            </a:extLst>
          </p:cNvPr>
          <p:cNvSpPr>
            <a:spLocks noGrp="1"/>
          </p:cNvSpPr>
          <p:nvPr>
            <p:ph type="title"/>
          </p:nvPr>
        </p:nvSpPr>
        <p:spPr/>
        <p:txBody>
          <a:bodyPr/>
          <a:lstStyle/>
          <a:p>
            <a:r>
              <a:rPr lang="en-US" dirty="0"/>
              <a:t> </a:t>
            </a:r>
          </a:p>
        </p:txBody>
      </p:sp>
      <p:pic>
        <p:nvPicPr>
          <p:cNvPr id="4" name="Content Placeholder 3" descr="A diagram of a student organization&#10;&#10;Description automatically generated">
            <a:extLst>
              <a:ext uri="{FF2B5EF4-FFF2-40B4-BE49-F238E27FC236}">
                <a16:creationId xmlns:a16="http://schemas.microsoft.com/office/drawing/2014/main" id="{E3265CED-534F-28E5-13B4-D1EC127FE8C8}"/>
              </a:ext>
            </a:extLst>
          </p:cNvPr>
          <p:cNvPicPr>
            <a:picLocks noGrp="1" noChangeAspect="1"/>
          </p:cNvPicPr>
          <p:nvPr>
            <p:ph idx="1"/>
          </p:nvPr>
        </p:nvPicPr>
        <p:blipFill>
          <a:blip r:embed="rId2"/>
          <a:stretch>
            <a:fillRect/>
          </a:stretch>
        </p:blipFill>
        <p:spPr>
          <a:xfrm>
            <a:off x="1981067" y="0"/>
            <a:ext cx="8229865" cy="6375981"/>
          </a:xfrm>
          <a:prstGeom prst="rect">
            <a:avLst/>
          </a:prstGeom>
        </p:spPr>
      </p:pic>
    </p:spTree>
    <p:extLst>
      <p:ext uri="{BB962C8B-B14F-4D97-AF65-F5344CB8AC3E}">
        <p14:creationId xmlns:p14="http://schemas.microsoft.com/office/powerpoint/2010/main" val="3177037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E3149B-943F-3370-B575-75224D1A3654}"/>
              </a:ext>
            </a:extLst>
          </p:cNvPr>
          <p:cNvSpPr>
            <a:spLocks noGrp="1"/>
          </p:cNvSpPr>
          <p:nvPr>
            <p:ph type="title"/>
          </p:nvPr>
        </p:nvSpPr>
        <p:spPr>
          <a:xfrm>
            <a:off x="952500" y="812042"/>
            <a:ext cx="4264686" cy="1092958"/>
          </a:xfrm>
        </p:spPr>
        <p:txBody>
          <a:bodyPr>
            <a:normAutofit/>
          </a:bodyPr>
          <a:lstStyle/>
          <a:p>
            <a:r>
              <a:rPr lang="en-IN" b="1" i="0" u="none" strike="noStrike">
                <a:effectLst/>
              </a:rPr>
              <a:t>Conclusion</a:t>
            </a:r>
            <a:endParaRPr lang="en-US" dirty="0"/>
          </a:p>
        </p:txBody>
      </p:sp>
      <p:sp>
        <p:nvSpPr>
          <p:cNvPr id="14" name="Rectangle 13">
            <a:extLst>
              <a:ext uri="{FF2B5EF4-FFF2-40B4-BE49-F238E27FC236}">
                <a16:creationId xmlns:a16="http://schemas.microsoft.com/office/drawing/2014/main" id="{17A4D85E-F98A-F670-16C3-7B2B0DA3A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17781"/>
            <a:ext cx="6096000" cy="364021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2EA4DFA1-33EE-D92F-6004-030D600A754D}"/>
              </a:ext>
            </a:extLst>
          </p:cNvPr>
          <p:cNvSpPr>
            <a:spLocks noGrp="1"/>
          </p:cNvSpPr>
          <p:nvPr>
            <p:ph idx="1"/>
          </p:nvPr>
        </p:nvSpPr>
        <p:spPr>
          <a:xfrm>
            <a:off x="952500" y="2285997"/>
            <a:ext cx="4191000" cy="3890965"/>
          </a:xfrm>
        </p:spPr>
        <p:txBody>
          <a:bodyPr>
            <a:normAutofit lnSpcReduction="10000"/>
          </a:bodyPr>
          <a:lstStyle/>
          <a:p>
            <a:pPr>
              <a:lnSpc>
                <a:spcPct val="110000"/>
              </a:lnSpc>
              <a:buFont typeface="+mj-lt"/>
              <a:buAutoNum type="arabicPeriod"/>
            </a:pPr>
            <a:r>
              <a:rPr lang="en-IN" sz="15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Flexibility: The database can easily handle information for people with different roles (like students, employees, alumni) even if they fit into more than one category.</a:t>
            </a:r>
          </a:p>
          <a:p>
            <a:pPr>
              <a:lnSpc>
                <a:spcPct val="110000"/>
              </a:lnSpc>
              <a:buFont typeface="+mj-lt"/>
              <a:buAutoNum type="arabicPeriod"/>
            </a:pPr>
            <a:endParaRPr lang="en-IN" sz="15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endParaRPr>
          </a:p>
          <a:p>
            <a:pPr>
              <a:lnSpc>
                <a:spcPct val="110000"/>
              </a:lnSpc>
              <a:buFont typeface="+mj-lt"/>
              <a:buAutoNum type="arabicPeriod"/>
            </a:pPr>
            <a:r>
              <a:rPr lang="en-IN" sz="15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Depth of Information: The database collects a lot of detailed information, helping the school make smart decisions based on comprehensive data.</a:t>
            </a:r>
          </a:p>
          <a:p>
            <a:pPr>
              <a:lnSpc>
                <a:spcPct val="110000"/>
              </a:lnSpc>
              <a:buFont typeface="+mj-lt"/>
              <a:buAutoNum type="arabicPeriod"/>
            </a:pPr>
            <a:endParaRPr lang="en-IN" sz="15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endParaRPr>
          </a:p>
          <a:p>
            <a:pPr>
              <a:lnSpc>
                <a:spcPct val="110000"/>
              </a:lnSpc>
              <a:buFont typeface="+mj-lt"/>
              <a:buAutoNum type="arabicPeriod"/>
            </a:pPr>
            <a:r>
              <a:rPr lang="en-IN" sz="15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Management: The database organizes information in a clear way, making it easier for the school to manage resources and oversee operations effectively.</a:t>
            </a:r>
          </a:p>
        </p:txBody>
      </p:sp>
      <p:pic>
        <p:nvPicPr>
          <p:cNvPr id="16" name="Picture 15" descr="Light bulb on yellow background with sketched light beams and cord">
            <a:extLst>
              <a:ext uri="{FF2B5EF4-FFF2-40B4-BE49-F238E27FC236}">
                <a16:creationId xmlns:a16="http://schemas.microsoft.com/office/drawing/2014/main" id="{D04D228A-6FFF-BC44-C5D6-3FEA0B7AF7F3}"/>
              </a:ext>
            </a:extLst>
          </p:cNvPr>
          <p:cNvPicPr>
            <a:picLocks noChangeAspect="1"/>
          </p:cNvPicPr>
          <p:nvPr/>
        </p:nvPicPr>
        <p:blipFill rotWithShape="1">
          <a:blip r:embed="rId2"/>
          <a:srcRect l="44796" r="538"/>
          <a:stretch/>
        </p:blipFill>
        <p:spPr>
          <a:xfrm>
            <a:off x="6096000" y="10"/>
            <a:ext cx="6095999" cy="6857990"/>
          </a:xfrm>
          <a:prstGeom prst="rect">
            <a:avLst/>
          </a:prstGeom>
        </p:spPr>
      </p:pic>
    </p:spTree>
    <p:extLst>
      <p:ext uri="{BB962C8B-B14F-4D97-AF65-F5344CB8AC3E}">
        <p14:creationId xmlns:p14="http://schemas.microsoft.com/office/powerpoint/2010/main" val="3624421562"/>
      </p:ext>
    </p:extLst>
  </p:cSld>
  <p:clrMapOvr>
    <a:masterClrMapping/>
  </p:clrMapOvr>
</p:sld>
</file>

<file path=ppt/theme/theme1.xml><?xml version="1.0" encoding="utf-8"?>
<a:theme xmlns:a="http://schemas.openxmlformats.org/drawingml/2006/main" name="Afterglow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68</TotalTime>
  <Words>557</Words>
  <Application>Microsoft Macintosh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ArialMT</vt:lpstr>
      <vt:lpstr>Helvetica Neue</vt:lpstr>
      <vt:lpstr>HelveticaNeue</vt:lpstr>
      <vt:lpstr>Nunito</vt:lpstr>
      <vt:lpstr>Trade Gothic Next Cond</vt:lpstr>
      <vt:lpstr>Trade Gothic Next Light</vt:lpstr>
      <vt:lpstr>AfterglowVTI</vt:lpstr>
      <vt:lpstr>Futurense Technologies Group #2  </vt:lpstr>
      <vt:lpstr>Agenda</vt:lpstr>
      <vt:lpstr> Introduction to ER-Diagrams </vt:lpstr>
      <vt:lpstr>Shapes and their description  </vt:lpstr>
      <vt:lpstr>Problem statement 1 </vt:lpstr>
      <vt:lpstr>Problem statement 2</vt:lpstr>
      <vt:lpstr>Problem statement 3 </vt:lpstr>
      <vt:lpstr>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Futurense Technologies Group #2  </dc:title>
  <dc:creator>PAWAN VIGNESHWAR EXPORTS</dc:creator>
  <cp:lastModifiedBy>PAWAN VIGNESHWAR EXPORTS</cp:lastModifiedBy>
  <cp:revision>3</cp:revision>
  <dcterms:created xsi:type="dcterms:W3CDTF">2024-02-19T09:07:16Z</dcterms:created>
  <dcterms:modified xsi:type="dcterms:W3CDTF">2024-02-19T10:15:54Z</dcterms:modified>
</cp:coreProperties>
</file>