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20C4FCE-0BF5-426D-BBDD-EFE0B40172D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B9691B3-C058-491F-B1E6-E7AEF1214BF3}" type="datetimeFigureOut">
              <a:rPr lang="en-IN" smtClean="0"/>
              <a:t>15-07-2018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88.204.202.98/2/paypal.ca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onstantia" pitchFamily="18" charset="0"/>
              </a:rPr>
              <a:t>URL Features</a:t>
            </a:r>
            <a:endParaRPr lang="en-IN" dirty="0">
              <a:latin typeface="Constant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Constantia" pitchFamily="18" charset="0"/>
              </a:rPr>
              <a:t>Classification of websites based on URL Features</a:t>
            </a:r>
          </a:p>
          <a:p>
            <a:endParaRPr lang="en-IN" sz="3200" dirty="0">
              <a:solidFill>
                <a:schemeClr val="tx1"/>
              </a:solidFill>
              <a:latin typeface="Constantia" pitchFamily="18" charset="0"/>
            </a:endParaRPr>
          </a:p>
          <a:p>
            <a:endParaRPr lang="en-IN" sz="32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0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Age of </a:t>
            </a:r>
            <a:r>
              <a:rPr lang="en-US" b="1" dirty="0" smtClean="0"/>
              <a:t>Domain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This feature can be extracted from WHOIS database (</a:t>
                </a:r>
                <a:r>
                  <a:rPr lang="en-AU" dirty="0" err="1"/>
                  <a:t>Whois</a:t>
                </a:r>
                <a:r>
                  <a:rPr lang="en-AU" dirty="0"/>
                  <a:t> 2005). </a:t>
                </a:r>
                <a:endParaRPr lang="en-AU" dirty="0" smtClean="0"/>
              </a:p>
              <a:p>
                <a:r>
                  <a:rPr lang="en-AU" dirty="0" smtClean="0"/>
                  <a:t>Rule</a:t>
                </a:r>
                <a:r>
                  <a:rPr lang="en-AU" dirty="0"/>
                  <a:t>: </a:t>
                </a:r>
                <a:endParaRPr lang="en-AU" dirty="0" smtClean="0"/>
              </a:p>
              <a:p>
                <a:pPr marL="114300" indent="0">
                  <a:buNone/>
                </a:pPr>
                <a:r>
                  <a:rPr lang="en-AU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eqArr>
                          <m:eqArrPr>
                            <m:ctrlPr>
                              <a:rPr lang="en-IN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Age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Of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Domain</m:t>
                            </m:r>
                            <m:r>
                              <a:rPr lang="en-AU"/>
                              <m:t>≥6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months</m:t>
                            </m:r>
                            <m:r>
                              <a:rPr lang="en-AU"/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Legitimate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Otherwise</m:t>
                            </m:r>
                            <m:r>
                              <a:rPr lang="en-AU"/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Phishing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44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46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the IP Address</a:t>
            </a:r>
            <a:r>
              <a:rPr lang="en-IN" sz="46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46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URL</a:t>
            </a:r>
            <a:endParaRPr lang="en-IN" sz="4600" b="1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980" y="1916832"/>
                <a:ext cx="7620000" cy="18288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AU" sz="2400" i="1" u="sng" dirty="0" smtClean="0"/>
                  <a:t>Rule</a:t>
                </a:r>
                <a:r>
                  <a:rPr lang="en-AU" sz="2400" dirty="0"/>
                  <a:t>: </a:t>
                </a:r>
                <a:r>
                  <a:rPr lang="en-AU" sz="2400" dirty="0" smtClean="0"/>
                  <a:t>IF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4800" i="1"/>
                        </m:ctrlPr>
                      </m:dPr>
                      <m:e>
                        <m:eqArr>
                          <m:eqArrPr>
                            <m:ctrlPr>
                              <a:rPr lang="en-IN" sz="4800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If</m:t>
                            </m:r>
                            <m:r>
                              <a:rPr lang="en-US" sz="2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The</m:t>
                            </m:r>
                            <m:r>
                              <a:rPr lang="en-US" sz="2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Domain</m:t>
                            </m:r>
                            <m:r>
                              <a:rPr lang="en-US" sz="2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Part</m:t>
                            </m:r>
                            <m:r>
                              <a:rPr lang="en-US" sz="2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has</m:t>
                            </m:r>
                            <m:r>
                              <a:rPr lang="en-US" sz="2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an</m:t>
                            </m:r>
                            <m:r>
                              <a:rPr lang="en-US" sz="2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IP</m:t>
                            </m:r>
                            <m:r>
                              <a:rPr lang="en-US" sz="240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/>
                              <m:t>Address</m:t>
                            </m:r>
                            <m:r>
                              <a:rPr lang="en-AU" sz="2400"/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AU" sz="2400"/>
                              <m:t>Phishing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 sz="2400"/>
                              <m:t>Otherwise</m:t>
                            </m:r>
                            <m:r>
                              <a:rPr lang="en-AU" sz="2400"/>
                              <m:t>→ </m:t>
                            </m:r>
                            <m:r>
                              <m:rPr>
                                <m:sty m:val="p"/>
                              </m:rPr>
                              <a:rPr lang="en-AU" sz="2400"/>
                              <m:t>Legitimate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980" y="1916832"/>
                <a:ext cx="7620000" cy="1828800"/>
              </a:xfrm>
              <a:blipFill rotWithShape="1"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7584" y="414908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</a:t>
            </a:r>
            <a:r>
              <a:rPr lang="en-AU" sz="2400" dirty="0" smtClean="0"/>
              <a:t>he IP address may even be transformed into hexadecimal code as shown in the following link “</a:t>
            </a:r>
            <a:r>
              <a:rPr lang="en-AU" sz="2400" dirty="0" smtClean="0">
                <a:hlinkClick r:id="rId3"/>
              </a:rPr>
              <a:t>http://0x58.0xCC.0xCA.0x62/2/paypal.ca/index.html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06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620000" cy="1143000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46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Long URL to Hide the Suspicious Part</a:t>
            </a:r>
            <a:endParaRPr lang="en-IN" sz="4600" b="1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7620000" cy="4800600"/>
              </a:xfrm>
            </p:spPr>
            <p:txBody>
              <a:bodyPr>
                <a:noAutofit/>
              </a:bodyPr>
              <a:lstStyle/>
              <a:p>
                <a:r>
                  <a:rPr lang="en-AU" sz="3200" i="1" dirty="0" smtClean="0"/>
                  <a:t>Rule:</a:t>
                </a:r>
                <a:r>
                  <a:rPr lang="en-AU" sz="2400" i="1" dirty="0"/>
                  <a:t> </a:t>
                </a:r>
                <a:r>
                  <a:rPr lang="en-AU" sz="2800" i="1" dirty="0"/>
                  <a:t>IF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800" i="1"/>
                        </m:ctrlPr>
                      </m:dPr>
                      <m:e>
                        <m:eqArr>
                          <m:eqArrPr>
                            <m:ctrlPr>
                              <a:rPr lang="en-IN" sz="2800" i="1"/>
                            </m:ctrlPr>
                          </m:eqArrPr>
                          <m:e>
                            <m:r>
                              <a:rPr lang="en-AU" sz="2800" i="1"/>
                              <m:t>𝑈𝑅𝐿</m:t>
                            </m:r>
                            <m:r>
                              <a:rPr lang="en-AU" sz="2800" i="1"/>
                              <m:t> </m:t>
                            </m:r>
                            <m:r>
                              <a:rPr lang="en-AU" sz="2800" i="1"/>
                              <m:t>𝑙𝑒𝑛𝑔𝑡h</m:t>
                            </m:r>
                            <m:r>
                              <a:rPr lang="en-AU" sz="2800" i="1"/>
                              <m:t>&lt;54 → </m:t>
                            </m:r>
                            <m:r>
                              <a:rPr lang="en-AU" sz="2800" i="1"/>
                              <m:t>𝑓𝑒𝑎𝑡𝑢𝑟𝑒</m:t>
                            </m:r>
                            <m:r>
                              <a:rPr lang="en-AU" sz="2800" i="1"/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AU" sz="2800"/>
                              <m:t>Legitimate</m:t>
                            </m:r>
                          </m:e>
                          <m:e>
                            <m:r>
                              <a:rPr lang="en-AU" sz="2800" i="1"/>
                              <m:t> </m:t>
                            </m:r>
                            <m:r>
                              <a:rPr lang="en-AU" sz="2800" i="1"/>
                              <m:t>𝑈𝑅𝐿</m:t>
                            </m:r>
                            <m:r>
                              <a:rPr lang="en-AU" sz="2800" i="1"/>
                              <m:t> </m:t>
                            </m:r>
                            <m:r>
                              <a:rPr lang="en-AU" sz="2800" i="1"/>
                              <m:t>𝑙𝑒𝑛𝑔𝑡h</m:t>
                            </m:r>
                            <m:r>
                              <a:rPr lang="en-AU" sz="2800" i="1"/>
                              <m:t>≥54 </m:t>
                            </m:r>
                            <m:r>
                              <a:rPr lang="en-AU" sz="2800" i="1"/>
                              <m:t>𝑎𝑛𝑑</m:t>
                            </m:r>
                            <m:r>
                              <a:rPr lang="en-AU" sz="2800" i="1"/>
                              <m:t> ≤75 =</m:t>
                            </m:r>
                            <m:r>
                              <a:rPr lang="en-AU" sz="2800" i="1"/>
                              <m:t>𝑆𝑢𝑠𝑝𝑖𝑐𝑖𝑜𝑢𝑠</m:t>
                            </m:r>
                            <m:r>
                              <a:rPr lang="en-AU" sz="2800" i="1"/>
                              <m:t> </m:t>
                            </m:r>
                          </m:e>
                          <m:e>
                            <m:r>
                              <a:rPr lang="en-AU" sz="2800" i="1"/>
                              <m:t>𝑜𝑡h𝑒𝑟𝑤𝑖𝑠𝑒</m:t>
                            </m:r>
                            <m:r>
                              <a:rPr lang="en-AU" sz="2800" i="1"/>
                              <m:t>→ </m:t>
                            </m:r>
                            <m:r>
                              <a:rPr lang="en-AU" sz="2800" i="1"/>
                              <m:t>𝑓𝑒𝑎𝑡𝑢𝑟𝑒</m:t>
                            </m:r>
                            <m:r>
                              <a:rPr lang="en-AU" sz="2800" i="1"/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AU" sz="2800"/>
                              <m:t>Phishing</m:t>
                            </m:r>
                          </m:e>
                        </m:eqArr>
                      </m:e>
                    </m:d>
                  </m:oMath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7620000" cy="4800600"/>
              </a:xfrm>
              <a:blipFill rotWithShape="1">
                <a:blip r:embed="rId2"/>
                <a:stretch>
                  <a:fillRect l="-320" t="-1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35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143000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46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Domain Registration Length</a:t>
            </a:r>
            <a:endParaRPr lang="en-IN" sz="4600" b="1" kern="12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Based on the fact that a phishing website lives for a short period of time, we believe that trustworthy domains are regularly paid for several years in advance. </a:t>
                </a:r>
                <a:endParaRPr lang="en-AU" dirty="0" smtClean="0"/>
              </a:p>
              <a:p>
                <a:r>
                  <a:rPr lang="en-AU" dirty="0" smtClean="0"/>
                  <a:t>Rule</a:t>
                </a:r>
                <a:r>
                  <a:rPr lang="en-AU" dirty="0"/>
                  <a:t>: </a:t>
                </a:r>
                <a:endParaRPr lang="en-AU" dirty="0" smtClean="0"/>
              </a:p>
              <a:p>
                <a:pPr marL="114300" indent="0">
                  <a:buNone/>
                </a:pPr>
                <a:r>
                  <a:rPr lang="en-AU" dirty="0" smtClean="0"/>
                  <a:t>IF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eqArr>
                          <m:eqArrPr>
                            <m:ctrlPr>
                              <a:rPr lang="en-IN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Domains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Expires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on</m:t>
                            </m:r>
                            <m:r>
                              <a:rPr lang="en-AU"/>
                              <m:t>≤ 1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years</m:t>
                            </m:r>
                            <m:r>
                              <a:rPr lang="en-AU"/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Phishing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Otherwise</m:t>
                            </m:r>
                            <m:r>
                              <a:rPr lang="en-AU"/>
                              <m:t>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Legitimate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Request </a:t>
            </a:r>
            <a:r>
              <a:rPr lang="en-US" b="1" dirty="0" smtClean="0"/>
              <a:t>URL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Request URL examines whether the external objects contained within a webpage such as images, videos and sounds are loaded from another domain. </a:t>
                </a:r>
                <a:endParaRPr lang="en-AU" dirty="0" smtClean="0"/>
              </a:p>
              <a:p>
                <a:r>
                  <a:rPr lang="en-AU" dirty="0" smtClean="0"/>
                  <a:t>In </a:t>
                </a:r>
                <a:r>
                  <a:rPr lang="en-AU" dirty="0"/>
                  <a:t>legitimate webpages, the webpage address and most of objects embedded within the webpage are sharing the same domain. </a:t>
                </a:r>
                <a:endParaRPr lang="en-IN" dirty="0"/>
              </a:p>
              <a:p>
                <a:r>
                  <a:rPr lang="en-AU" dirty="0"/>
                  <a:t>Rule: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eqArr>
                          <m:eqArrPr>
                            <m:ctrlPr>
                              <a:rPr lang="en-IN" i="1"/>
                            </m:ctrlPr>
                          </m:eqArrPr>
                          <m:e>
                            <m:r>
                              <a:rPr lang="en-AU"/>
                              <m:t>%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of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Request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URL</m:t>
                            </m:r>
                            <m:r>
                              <a:rPr lang="en-AU"/>
                              <m:t> &lt;22%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Legitimate</m:t>
                            </m:r>
                            <m:r>
                              <a:rPr lang="en-AU"/>
                              <m:t> </m:t>
                            </m:r>
                          </m:e>
                          <m:e>
                            <m:r>
                              <a:rPr lang="en-AU"/>
                              <m:t>%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of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Request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URL</m:t>
                            </m:r>
                            <m:r>
                              <a:rPr lang="en-AU"/>
                              <m:t>≥22%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and</m:t>
                            </m:r>
                            <m:r>
                              <a:rPr lang="en-AU"/>
                              <m:t> 61%→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Suspicious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Otherwise</m:t>
                            </m:r>
                            <m:r>
                              <a:rPr lang="en-AU"/>
                              <m:t>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feature</m:t>
                            </m:r>
                            <m:r>
                              <a:rPr lang="en-AU"/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Phishing</m:t>
                            </m:r>
                            <m:r>
                              <a:rPr lang="en-AU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6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URL of </a:t>
            </a:r>
            <a:r>
              <a:rPr lang="en-US" b="1" dirty="0" smtClean="0"/>
              <a:t>Anchor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AU" dirty="0" smtClean="0"/>
                  <a:t>If </a:t>
                </a:r>
                <a:r>
                  <a:rPr lang="en-AU" dirty="0"/>
                  <a:t>the &lt;a&gt; tags and the website have different domain names. This is similar to request URL feature. </a:t>
                </a:r>
                <a:endParaRPr lang="en-IN" dirty="0"/>
              </a:p>
              <a:p>
                <a:pPr lvl="0"/>
                <a:r>
                  <a:rPr lang="en-AU" dirty="0"/>
                  <a:t>If the anchor does not link to any webpage, e.g.:</a:t>
                </a:r>
                <a:endParaRPr lang="en-IN" dirty="0"/>
              </a:p>
              <a:p>
                <a:pPr marL="114300" lvl="0" indent="0">
                  <a:buNone/>
                </a:pPr>
                <a:r>
                  <a:rPr lang="en-AU" dirty="0"/>
                  <a:t>&lt;a </a:t>
                </a:r>
                <a:r>
                  <a:rPr lang="en-AU" dirty="0" err="1"/>
                  <a:t>href</a:t>
                </a:r>
                <a:r>
                  <a:rPr lang="en-AU" dirty="0"/>
                  <a:t>=“#”&gt;</a:t>
                </a:r>
                <a:endParaRPr lang="en-IN" dirty="0"/>
              </a:p>
              <a:p>
                <a:pPr marL="114300" lvl="0" indent="0">
                  <a:buNone/>
                </a:pPr>
                <a:r>
                  <a:rPr lang="en-AU" dirty="0"/>
                  <a:t>&lt;a </a:t>
                </a:r>
                <a:r>
                  <a:rPr lang="en-AU" dirty="0" err="1"/>
                  <a:t>href</a:t>
                </a:r>
                <a:r>
                  <a:rPr lang="en-AU" dirty="0"/>
                  <a:t>=“#content”&gt;</a:t>
                </a:r>
                <a:endParaRPr lang="en-IN" dirty="0"/>
              </a:p>
              <a:p>
                <a:pPr marL="114300" lvl="0" indent="0">
                  <a:buNone/>
                </a:pPr>
                <a:r>
                  <a:rPr lang="en-AU" dirty="0"/>
                  <a:t>&lt;a </a:t>
                </a:r>
                <a:r>
                  <a:rPr lang="en-AU" dirty="0" err="1"/>
                  <a:t>href</a:t>
                </a:r>
                <a:r>
                  <a:rPr lang="en-AU" dirty="0"/>
                  <a:t>=“#skip”&gt;</a:t>
                </a:r>
                <a:endParaRPr lang="en-IN" dirty="0"/>
              </a:p>
              <a:p>
                <a:pPr marL="114300" lvl="0" indent="0">
                  <a:buNone/>
                </a:pPr>
                <a:r>
                  <a:rPr lang="en-AU" dirty="0"/>
                  <a:t>&lt;a </a:t>
                </a:r>
                <a:r>
                  <a:rPr lang="en-AU" dirty="0" err="1"/>
                  <a:t>href</a:t>
                </a:r>
                <a:r>
                  <a:rPr lang="en-AU" dirty="0"/>
                  <a:t>=“JavaScript ::void(0)”&gt;</a:t>
                </a:r>
                <a:endParaRPr lang="en-IN" dirty="0"/>
              </a:p>
              <a:p>
                <a:r>
                  <a:rPr lang="en-AU" i="1" u="sng" dirty="0"/>
                  <a:t>Rule</a:t>
                </a:r>
                <a:r>
                  <a:rPr lang="en-AU" dirty="0"/>
                  <a:t>:  IF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eqArr>
                          <m:eqArrPr>
                            <m:ctrlPr>
                              <a:rPr lang="en-IN" i="1"/>
                            </m:ctrlPr>
                          </m:eqArrPr>
                          <m:e>
                            <m:r>
                              <a:rPr lang="en-US"/>
                              <m:t>%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of</m:t>
                            </m:r>
                            <m:r>
                              <a:rPr lang="en-US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URL</m:t>
                            </m:r>
                            <m:r>
                              <a:rPr lang="en-US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Of</m:t>
                            </m:r>
                            <m:r>
                              <a:rPr lang="en-US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Anchor</m:t>
                            </m:r>
                            <m:r>
                              <a:rPr lang="en-US"/>
                              <m:t> </m:t>
                            </m:r>
                            <m:r>
                              <a:rPr lang="en-US" i="1"/>
                              <m:t>&lt;31%  → </m:t>
                            </m:r>
                            <m:r>
                              <a:rPr lang="en-US" i="1"/>
                              <m:t>𝐿𝑒𝑔𝑖𝑡𝑖𝑚𝑎𝑡𝑒</m:t>
                            </m:r>
                          </m:e>
                          <m:e>
                            <m:r>
                              <a:rPr lang="en-US"/>
                              <m:t>%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of</m:t>
                            </m:r>
                            <m:r>
                              <a:rPr lang="en-US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URL</m:t>
                            </m:r>
                            <m:r>
                              <a:rPr lang="en-US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Of</m:t>
                            </m:r>
                            <m:r>
                              <a:rPr lang="en-US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Anchor</m:t>
                            </m:r>
                            <m:r>
                              <a:rPr lang="en-US"/>
                              <m:t> ≥31%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And</m:t>
                            </m:r>
                            <m:r>
                              <a:rPr lang="en-US"/>
                              <m:t>≤67% →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Suspicious</m:t>
                            </m:r>
                            <m: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Otherwise</m:t>
                            </m:r>
                            <m:r>
                              <a:rPr lang="en-US"/>
                              <m:t>→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Phishing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7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Server Form Handler (SFH</a:t>
            </a:r>
            <a:r>
              <a:rPr lang="en-US" b="1" dirty="0" smtClean="0"/>
              <a:t>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057400"/>
                <a:ext cx="7620000" cy="4800600"/>
              </a:xfrm>
            </p:spPr>
            <p:txBody>
              <a:bodyPr/>
              <a:lstStyle/>
              <a:p>
                <a:r>
                  <a:rPr lang="en-AU" dirty="0" smtClean="0"/>
                  <a:t>Rule:</a:t>
                </a:r>
              </a:p>
              <a:p>
                <a:pPr marL="114300" indent="0">
                  <a:buNone/>
                </a:pPr>
                <a:r>
                  <a:rPr lang="en-AU" dirty="0" smtClean="0"/>
                  <a:t> </a:t>
                </a:r>
                <a:r>
                  <a:rPr lang="en-AU" dirty="0"/>
                  <a:t>IF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eqArr>
                          <m:eqArrPr>
                            <m:ctrlPr>
                              <a:rPr lang="en-IN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SFH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is</m:t>
                            </m:r>
                            <m:r>
                              <a:rPr lang="en-AU"/>
                              <m:t> "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about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: 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blank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"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Or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Is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Empty</m:t>
                            </m:r>
                            <m:r>
                              <a:rPr lang="en-AU"/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Phishing</m:t>
                            </m:r>
                          </m:e>
                          <m:e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SFH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Refers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To</m:t>
                            </m:r>
                            <m:r>
                              <m:rPr>
                                <m:nor/>
                              </m:rP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A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Different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Domain</m:t>
                            </m:r>
                            <m:r>
                              <a:rPr lang="en-AU"/>
                              <m:t>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Suspicious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Otherwise</m:t>
                            </m:r>
                            <m:r>
                              <a:rPr lang="en-AU"/>
                              <m:t> 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Legitimate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057400"/>
                <a:ext cx="76200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5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pPr lvl="0"/>
            <a:r>
              <a:rPr lang="en-US" b="1" dirty="0"/>
              <a:t>Using Pop-up </a:t>
            </a:r>
            <a:r>
              <a:rPr lang="en-US" b="1" dirty="0" smtClean="0"/>
              <a:t>Window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276872"/>
                <a:ext cx="7620000" cy="4800600"/>
              </a:xfrm>
            </p:spPr>
            <p:txBody>
              <a:bodyPr/>
              <a:lstStyle/>
              <a:p>
                <a:r>
                  <a:rPr lang="en-AU" dirty="0" smtClean="0"/>
                  <a:t>Rule</a:t>
                </a:r>
                <a:r>
                  <a:rPr lang="en-AU" dirty="0"/>
                  <a:t>: </a:t>
                </a:r>
                <a:endParaRPr lang="en-AU" dirty="0" smtClean="0"/>
              </a:p>
              <a:p>
                <a:pPr marL="114300" indent="0">
                  <a:buNone/>
                </a:pPr>
                <a:r>
                  <a:rPr lang="en-AU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eqArr>
                          <m:eqArrPr>
                            <m:ctrlPr>
                              <a:rPr lang="en-IN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Popoup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Window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Contains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Text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Fields</m:t>
                            </m:r>
                            <m:r>
                              <a:rPr lang="en-AU"/>
                              <m:t>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Phishing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Otherwise</m:t>
                            </m:r>
                            <m:r>
                              <a:rPr lang="en-AU"/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Legitimate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276872"/>
                <a:ext cx="76200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20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pPr lvl="0"/>
            <a:r>
              <a:rPr lang="en-US" b="1" dirty="0"/>
              <a:t>Website Traffic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057400"/>
                <a:ext cx="7620000" cy="4800600"/>
              </a:xfrm>
            </p:spPr>
            <p:txBody>
              <a:bodyPr/>
              <a:lstStyle/>
              <a:p>
                <a:r>
                  <a:rPr lang="en-AU" dirty="0" smtClean="0"/>
                  <a:t>Rule</a:t>
                </a:r>
                <a:r>
                  <a:rPr lang="en-AU" dirty="0"/>
                  <a:t>: </a:t>
                </a:r>
                <a:endParaRPr lang="en-AU" dirty="0" smtClean="0"/>
              </a:p>
              <a:p>
                <a:pPr marL="114300" indent="0">
                  <a:buNone/>
                </a:pPr>
                <a:r>
                  <a:rPr lang="en-AU" dirty="0" smtClean="0"/>
                  <a:t>IF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/>
                        </m:ctrlPr>
                      </m:dPr>
                      <m:e>
                        <m:eqArr>
                          <m:eqArrPr>
                            <m:ctrlPr>
                              <a:rPr lang="en-IN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Website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Rank</m:t>
                            </m:r>
                            <m:r>
                              <a:rPr lang="en-AU"/>
                              <m:t>&lt;100,000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Legitimate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Website</m:t>
                            </m:r>
                            <m:r>
                              <a:rPr lang="en-AU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Rank</m:t>
                            </m:r>
                            <m:r>
                              <a:rPr lang="en-AU"/>
                              <m:t>&gt;100,000 →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Suspicious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AU"/>
                              <m:t>Otherwise</m:t>
                            </m:r>
                            <m:r>
                              <a:rPr lang="en-AU"/>
                              <m:t> → </m:t>
                            </m:r>
                            <m:r>
                              <m:rPr>
                                <m:sty m:val="p"/>
                              </m:rPr>
                              <a:rPr lang="en-AU"/>
                              <m:t>Phish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057400"/>
                <a:ext cx="76200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5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742</TotalTime>
  <Words>421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URL Features</vt:lpstr>
      <vt:lpstr>Using the IP Address in URL</vt:lpstr>
      <vt:lpstr>Long URL to Hide the Suspicious Part</vt:lpstr>
      <vt:lpstr>Domain Registration Length</vt:lpstr>
      <vt:lpstr>Request URL</vt:lpstr>
      <vt:lpstr>URL of Anchor</vt:lpstr>
      <vt:lpstr>Server Form Handler (SFH)</vt:lpstr>
      <vt:lpstr>Using Pop-up Window</vt:lpstr>
      <vt:lpstr>Website Traffic </vt:lpstr>
      <vt:lpstr>Age of Domain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PRASHANSA KULSHRESTHA</dc:creator>
  <cp:lastModifiedBy>PRASHANSA KULSHRESTHA</cp:lastModifiedBy>
  <cp:revision>17</cp:revision>
  <dcterms:created xsi:type="dcterms:W3CDTF">2018-07-14T19:09:57Z</dcterms:created>
  <dcterms:modified xsi:type="dcterms:W3CDTF">2018-07-15T07:32:45Z</dcterms:modified>
</cp:coreProperties>
</file>