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81" r:id="rId5"/>
    <p:sldId id="305" r:id="rId6"/>
    <p:sldId id="258" r:id="rId7"/>
    <p:sldId id="287" r:id="rId8"/>
    <p:sldId id="289" r:id="rId9"/>
    <p:sldId id="280" r:id="rId10"/>
    <p:sldId id="288" r:id="rId11"/>
    <p:sldId id="290" r:id="rId12"/>
    <p:sldId id="282" r:id="rId13"/>
    <p:sldId id="283" r:id="rId14"/>
    <p:sldId id="284" r:id="rId15"/>
    <p:sldId id="285" r:id="rId16"/>
    <p:sldId id="297" r:id="rId17"/>
    <p:sldId id="286" r:id="rId18"/>
    <p:sldId id="291" r:id="rId19"/>
    <p:sldId id="292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1" name="Shape 92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4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1pPr>
    <a:lvl2pPr marL="742950" indent="-285750" algn="l" rtl="0" eaLnBrk="0" fontAlgn="base" hangingPunct="0">
      <a:spcBef>
        <a:spcPts val="4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2pPr>
    <a:lvl3pPr marL="1143000" indent="-228600" algn="l" rtl="0" eaLnBrk="0" fontAlgn="base" hangingPunct="0">
      <a:spcBef>
        <a:spcPts val="4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3pPr>
    <a:lvl4pPr marL="1600200" indent="-228600" algn="l" rtl="0" eaLnBrk="0" fontAlgn="base" hangingPunct="0">
      <a:spcBef>
        <a:spcPts val="4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4pPr>
    <a:lvl5pPr marL="2057400" indent="-228600" algn="l" rtl="0" eaLnBrk="0" fontAlgn="base" hangingPunct="0">
      <a:spcBef>
        <a:spcPts val="4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fontAlgn="ba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t>Title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fontAlgn="ba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vert="horz" wrap="square" lIns="91439" tIns="45720" rIns="91439" bIns="45720" numCol="1" anchor="t" anchorCtr="0" compatLnSpc="1">
            <a:no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ctr" anchorCtr="0"/>
          <a:p>
            <a:pPr lvl="0"/>
            <a:r>
              <a:rPr lang="en-US" altLang="en-US" dirty="0"/>
              <a:t>Title Text</a:t>
            </a:r>
            <a:endParaRPr lang="en-US" altLang="en-US" dirty="0"/>
          </a:p>
        </p:txBody>
      </p:sp>
      <p:sp>
        <p:nvSpPr>
          <p:cNvPr id="1027" name="Body Level One…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/>
          <a:p>
            <a:pPr lvl="0"/>
            <a:r>
              <a:rPr lang="en-US" altLang="en-US" dirty="0"/>
              <a:t>Body Level One</a:t>
            </a:r>
            <a:endParaRPr lang="en-US" altLang="en-US" dirty="0"/>
          </a:p>
          <a:p>
            <a:pPr lvl="1"/>
            <a:r>
              <a:rPr lang="en-US" altLang="en-US" dirty="0"/>
              <a:t>Body Level Two</a:t>
            </a:r>
            <a:endParaRPr lang="en-US" altLang="en-US" dirty="0"/>
          </a:p>
          <a:p>
            <a:pPr lvl="2"/>
            <a:r>
              <a:rPr lang="en-US" altLang="en-US" dirty="0"/>
              <a:t>Body Level Three</a:t>
            </a:r>
            <a:endParaRPr lang="en-US" altLang="en-US" dirty="0"/>
          </a:p>
          <a:p>
            <a:pPr lvl="3"/>
            <a:r>
              <a:rPr lang="en-US" altLang="en-US" dirty="0"/>
              <a:t>Body Level Four</a:t>
            </a:r>
            <a:endParaRPr lang="en-US" altLang="en-US" dirty="0"/>
          </a:p>
          <a:p>
            <a:pPr lvl="4"/>
            <a:r>
              <a:rPr lang="en-US" altLang="en-US" dirty="0"/>
              <a:t>Body Level Five</a:t>
            </a:r>
            <a:endParaRPr lang="en-US" altLang="en-US" dirty="0"/>
          </a:p>
        </p:txBody>
      </p:sp>
      <p:sp>
        <p:nvSpPr>
          <p:cNvPr id="1028" name="Slide Number"/>
          <p:cNvSpPr txBox="1">
            <a:spLocks noGrp="1" noChangeArrowheads="1"/>
          </p:cNvSpPr>
          <p:nvPr>
            <p:ph type="sldNum" sz="quarter" idx="2"/>
          </p:nvPr>
        </p:nvSpPr>
        <p:spPr bwMode="auto">
          <a:xfrm>
            <a:off x="11095038" y="6415088"/>
            <a:ext cx="258763" cy="247650"/>
          </a:xfrm>
          <a:prstGeom prst="rect">
            <a:avLst/>
          </a:prstGeom>
          <a:noFill/>
          <a:ln>
            <a:noFill/>
          </a:ln>
        </p:spPr>
        <p:txBody>
          <a:bodyPr vert="horz" wrap="non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723900" indent="-2667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2pPr>
      <a:lvl3pPr marL="1233805" indent="-319405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3pPr>
      <a:lvl4pPr marL="17272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4pPr>
      <a:lvl5pPr marL="21844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3"/>
          <p:cNvSpPr/>
          <p:nvPr/>
        </p:nvSpPr>
        <p:spPr>
          <a:xfrm>
            <a:off x="0" y="0"/>
            <a:ext cx="12192000" cy="103505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b="1" dirty="0">
              <a:solidFill>
                <a:srgbClr val="F4B183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4" name="Rectangle 4"/>
          <p:cNvSpPr/>
          <p:nvPr/>
        </p:nvSpPr>
        <p:spPr>
          <a:xfrm>
            <a:off x="36513" y="6492875"/>
            <a:ext cx="12155487" cy="365125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dirty="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3075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800725" cy="10191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076" name="TextBox 6"/>
          <p:cNvSpPr txBox="1"/>
          <p:nvPr/>
        </p:nvSpPr>
        <p:spPr>
          <a:xfrm>
            <a:off x="5516563" y="14288"/>
            <a:ext cx="6592887" cy="706437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>
            <a:spAutoFit/>
          </a:bodyPr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DEPARTMENT OF CSE-AIML (CSM) – IV-II Sem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     FINAL PROJECT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3077" name="Date Placeholder 7"/>
          <p:cNvSpPr txBox="1"/>
          <p:nvPr/>
        </p:nvSpPr>
        <p:spPr>
          <a:xfrm>
            <a:off x="173038" y="6034088"/>
            <a:ext cx="2651125" cy="28575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ctr" anchorCtr="0">
            <a:spAutoFit/>
          </a:bodyPr>
          <a:p>
            <a:pPr hangingPunct="0"/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8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998325" y="6532563"/>
            <a:ext cx="193675" cy="285750"/>
          </a:xfrm>
          <a:ln w="12700"/>
        </p:spPr>
        <p:txBody>
          <a:bodyPr wrap="none" lIns="45719" tIns="45720" rIns="45719" bIns="45720" anchor="ctr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sym typeface="Calibri" panose="020F050202020403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lvl="0" algn="r" hangingPunct="0"/>
            <a:fld id="{9A0DB2DC-4C9A-4742-B13C-FB6460FD3503}" type="slidenum"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9" name="Title 10"/>
          <p:cNvSpPr>
            <a:spLocks noGrp="1"/>
          </p:cNvSpPr>
          <p:nvPr>
            <p:ph type="title" hasCustomPrompt="1"/>
          </p:nvPr>
        </p:nvSpPr>
        <p:spPr>
          <a:xfrm>
            <a:off x="174625" y="2197100"/>
            <a:ext cx="10496550" cy="1847850"/>
          </a:xfrm>
        </p:spPr>
        <p:txBody>
          <a:bodyPr vert="horz" wrap="square" lIns="45719" tIns="45720" rIns="45719" bIns="45720" anchor="b" anchorCtr="0"/>
          <a:p>
            <a:pPr algn="l" defTabSz="557530" eaLnBrk="1" hangingPunct="1"/>
            <a:b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  <a:t>                                                                        </a:t>
            </a:r>
            <a:b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  <a:t>Project Title :</a:t>
            </a:r>
            <a:b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1200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r>
              <a:rPr lang="en-US" altLang="en-US" sz="2800">
                <a:solidFill>
                  <a:schemeClr val="accent2"/>
                </a:solidFill>
              </a:rPr>
              <a:t>AI-Enhanced Career Guidance System </a:t>
            </a:r>
            <a:br>
              <a:rPr lang="en-US" altLang="en-US" sz="2800">
                <a:solidFill>
                  <a:schemeClr val="accent2"/>
                </a:solidFill>
              </a:rPr>
            </a:br>
            <a:r>
              <a:rPr lang="en-US" altLang="en-US" sz="2800">
                <a:solidFill>
                  <a:schemeClr val="accent2"/>
                </a:solidFill>
              </a:rPr>
              <a:t>for Personalized Career Pathways</a:t>
            </a:r>
            <a:br>
              <a:rPr lang="en-US" altLang="en-US" sz="1900" dirty="0">
                <a:solidFill>
                  <a:srgbClr val="C55A11"/>
                </a:solidFill>
                <a:latin typeface="Times New Roman" panose="02020603050405020304" pitchFamily="18" charset="0"/>
                <a:ea typeface="Calibri Light" panose="020F0302020204030204"/>
                <a:cs typeface="Calibri Light" panose="020F0302020204030204"/>
                <a:sym typeface="Times New Roman" panose="02020603050405020304" pitchFamily="18" charset="0"/>
              </a:rPr>
            </a:br>
            <a:endParaRPr lang="en-US" altLang="en-US" sz="1900" dirty="0">
              <a:solidFill>
                <a:srgbClr val="C55A1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alibri Light" panose="020F0302020204030204"/>
              <a:sym typeface="Times New Roman" panose="02020603050405020304" pitchFamily="18" charset="0"/>
            </a:endParaRPr>
          </a:p>
        </p:txBody>
      </p:sp>
      <p:sp>
        <p:nvSpPr>
          <p:cNvPr id="3080" name="Title 10"/>
          <p:cNvSpPr txBox="1"/>
          <p:nvPr/>
        </p:nvSpPr>
        <p:spPr>
          <a:xfrm>
            <a:off x="6838950" y="3717925"/>
            <a:ext cx="5159375" cy="238125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b" anchorCtr="0"/>
          <a:p>
            <a:pPr defTabSz="812800" hangingPunct="0">
              <a:lnSpc>
                <a:spcPct val="81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Times New Roman" panose="02020603050405020304" pitchFamily="18" charset="0"/>
              </a:rPr>
              <a:t>TEAM MEMBERS:  IV– II :: CSM-B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Calibri Light" panose="020F0302020204030204" pitchFamily="34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Calibri Light" panose="020F0302020204030204" pitchFamily="34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Calibri Light" panose="020F0302020204030204" pitchFamily="34" charset="0"/>
              </a:rPr>
              <a:t>1. </a:t>
            </a: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Times New Roman" panose="02020603050405020304" pitchFamily="18" charset="0"/>
              </a:rPr>
              <a:t>21BQ1A4278</a:t>
            </a: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Calibri Light" panose="020F0302020204030204" pitchFamily="34" charset="0"/>
              </a:rPr>
              <a:t>	- K. BHAVYA SRI SAI	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Calibri Light" panose="020F0302020204030204" pitchFamily="34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Calibri Light" panose="020F0302020204030204" pitchFamily="34" charset="0"/>
              </a:rPr>
              <a:t>	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Calibri Light" panose="020F0302020204030204" pitchFamily="34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Calibri Light" panose="020F0302020204030204" pitchFamily="34" charset="0"/>
              </a:rPr>
              <a:t>2.</a:t>
            </a: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Times New Roman" panose="02020603050405020304" pitchFamily="18" charset="0"/>
              </a:rPr>
              <a:t> 21BQ1A42B1- M. NAVYA MADHURI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Times New Roman" panose="02020603050405020304" pitchFamily="18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Times New Roman" panose="02020603050405020304" pitchFamily="18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Times New Roman" panose="02020603050405020304" pitchFamily="18" charset="0"/>
              </a:rPr>
              <a:t>3. 22BQ5A4209- K. PHANI KIRAN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Times New Roman" panose="02020603050405020304" pitchFamily="18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Times New Roman" panose="02020603050405020304" pitchFamily="18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Times New Roman" panose="02020603050405020304" pitchFamily="18" charset="0"/>
              </a:rPr>
              <a:t>4. 21BQ1A42A8- M. BABY KAVYA SRI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Times New Roman" panose="02020603050405020304" pitchFamily="18" charset="0"/>
            </a:endParaRPr>
          </a:p>
        </p:txBody>
      </p:sp>
      <p:sp>
        <p:nvSpPr>
          <p:cNvPr id="3081" name="Title 10"/>
          <p:cNvSpPr txBox="1"/>
          <p:nvPr/>
        </p:nvSpPr>
        <p:spPr>
          <a:xfrm>
            <a:off x="173038" y="1460500"/>
            <a:ext cx="2174875" cy="473075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b" anchorCtr="0"/>
          <a:p>
            <a:pPr hangingPunct="0">
              <a:lnSpc>
                <a:spcPct val="81000"/>
              </a:lnSpc>
            </a:pPr>
            <a:r>
              <a:rPr lang="en-US" altLang="en-US" sz="2900" dirty="0">
                <a:solidFill>
                  <a:srgbClr val="0070C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Batch :</a:t>
            </a:r>
            <a:r>
              <a:rPr lang="en-US" altLang="en-US" sz="2900" dirty="0">
                <a:latin typeface="Calibri Light" panose="020F0302020204030204" pitchFamily="34" charset="0"/>
                <a:sym typeface="Calibri Light" panose="020F0302020204030204" pitchFamily="34" charset="0"/>
              </a:rPr>
              <a:t>1</a:t>
            </a:r>
            <a:endParaRPr lang="en-US" altLang="en-US" sz="2900" dirty="0">
              <a:latin typeface="Calibri Light" panose="020F0302020204030204" pitchFamily="34" charset="0"/>
              <a:ea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082" name="Title 10"/>
          <p:cNvSpPr txBox="1"/>
          <p:nvPr/>
        </p:nvSpPr>
        <p:spPr>
          <a:xfrm>
            <a:off x="263525" y="4668838"/>
            <a:ext cx="2235200" cy="1430337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b" anchorCtr="0"/>
          <a:p>
            <a:pPr hangingPunct="0">
              <a:lnSpc>
                <a:spcPct val="90000"/>
              </a:lnSpc>
            </a:pPr>
            <a:r>
              <a:rPr lang="en-US" altLang="en-US" sz="2000" dirty="0">
                <a:solidFill>
                  <a:srgbClr val="843C0B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Project Guide:</a:t>
            </a:r>
            <a:endParaRPr lang="en-US" altLang="en-US" sz="2000" dirty="0">
              <a:solidFill>
                <a:srgbClr val="843C0B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2000" dirty="0">
                <a:solidFill>
                  <a:srgbClr val="843C0B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K. BALAKRISHNA,</a:t>
            </a:r>
            <a:endParaRPr lang="en-US" altLang="en-US" sz="2000" dirty="0">
              <a:solidFill>
                <a:srgbClr val="843C0B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2000" dirty="0">
                <a:solidFill>
                  <a:srgbClr val="843C0B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Assistant Professor,</a:t>
            </a:r>
            <a:endParaRPr lang="en-US" altLang="en-US" sz="2000" dirty="0">
              <a:solidFill>
                <a:srgbClr val="843C0B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2000" dirty="0">
                <a:solidFill>
                  <a:srgbClr val="843C0B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Department of CSM,</a:t>
            </a:r>
            <a:endParaRPr lang="en-US" altLang="en-US" sz="2000" dirty="0">
              <a:solidFill>
                <a:srgbClr val="843C0B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2000" dirty="0">
                <a:solidFill>
                  <a:srgbClr val="843C0B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VVIT</a:t>
            </a:r>
            <a:endParaRPr lang="en-US" altLang="en-US" sz="2000" dirty="0">
              <a:solidFill>
                <a:srgbClr val="843C0B"/>
              </a:solidFill>
              <a:latin typeface="Calibri Light" panose="020F0302020204030204" pitchFamily="34" charset="0"/>
              <a:ea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471805"/>
            <a:ext cx="9725660" cy="61906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790" y="424815"/>
            <a:ext cx="10322560" cy="60731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461645"/>
            <a:ext cx="10718800" cy="58470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945515" y="374650"/>
            <a:ext cx="10236835" cy="61093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" y="279400"/>
            <a:ext cx="10847070" cy="62985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154305"/>
            <a:ext cx="11420475" cy="64109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304165"/>
            <a:ext cx="10982325" cy="63042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260350"/>
            <a:ext cx="10944225" cy="6295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366395"/>
            <a:ext cx="10982325" cy="6231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3050"/>
            <a:ext cx="10896600" cy="62268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3"/>
          <p:cNvSpPr/>
          <p:nvPr/>
        </p:nvSpPr>
        <p:spPr>
          <a:xfrm>
            <a:off x="0" y="0"/>
            <a:ext cx="12192000" cy="103505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b="1" dirty="0">
              <a:solidFill>
                <a:srgbClr val="F4B183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8" name="Rectangle 4"/>
          <p:cNvSpPr/>
          <p:nvPr/>
        </p:nvSpPr>
        <p:spPr>
          <a:xfrm>
            <a:off x="36513" y="6492875"/>
            <a:ext cx="12155487" cy="365125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dirty="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4099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800725" cy="10191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0" name="TextBox 6"/>
          <p:cNvSpPr txBox="1"/>
          <p:nvPr/>
        </p:nvSpPr>
        <p:spPr>
          <a:xfrm>
            <a:off x="5516563" y="14288"/>
            <a:ext cx="6592887" cy="706755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>
            <a:spAutoFit/>
          </a:bodyPr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DEPARTMENT OF CSE-AIML (CSM) – IV-II Sem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  <a:p>
            <a:pPr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		     FINAL PROJECT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4101" name="Date Placeholder 7"/>
          <p:cNvSpPr txBox="1"/>
          <p:nvPr/>
        </p:nvSpPr>
        <p:spPr>
          <a:xfrm>
            <a:off x="46038" y="6532563"/>
            <a:ext cx="2651125" cy="28575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ctr" anchorCtr="0">
            <a:spAutoFit/>
          </a:bodyPr>
          <a:p>
            <a:pPr hangingPunct="0"/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102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998325" y="6532563"/>
            <a:ext cx="193675" cy="285750"/>
          </a:xfrm>
          <a:ln w="12700"/>
        </p:spPr>
        <p:txBody>
          <a:bodyPr wrap="none" lIns="45719" tIns="45720" rIns="45719" bIns="45720" anchor="ctr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sym typeface="Calibri" panose="020F050202020403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lvl="0" algn="r" hangingPunct="0"/>
            <a:fld id="{9A0DB2DC-4C9A-4742-B13C-FB6460FD3503}" type="slidenum"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105" name="Title 10"/>
          <p:cNvSpPr txBox="1"/>
          <p:nvPr/>
        </p:nvSpPr>
        <p:spPr>
          <a:xfrm>
            <a:off x="219075" y="1397000"/>
            <a:ext cx="11540490" cy="6742430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rIns="45719" anchor="b" anchorCtr="0">
            <a:noAutofit/>
          </a:bodyPr>
          <a:p>
            <a:pPr hangingPunct="0">
              <a:lnSpc>
                <a:spcPct val="90000"/>
              </a:lnSpc>
            </a:pPr>
            <a:r>
              <a:rPr lang="en-US" altLang="en-US" sz="2000" b="1" dirty="0">
                <a:solidFill>
                  <a:srgbClr val="C55A11"/>
                </a:solidFill>
                <a:cs typeface="Calibri" panose="020F0502020204030204" pitchFamily="34" charset="0"/>
                <a:sym typeface="Calibri Light" panose="020F0302020204030204" pitchFamily="34" charset="0"/>
              </a:rPr>
              <a:t>                Abstract:</a:t>
            </a:r>
            <a:endParaRPr lang="en-US" altLang="en-US" sz="2000" b="1" dirty="0">
              <a:solidFill>
                <a:srgbClr val="C55A11"/>
              </a:solidFill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solidFill>
                <a:srgbClr val="C55A11"/>
              </a:solidFill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Career guidance is a critical component of educational and professional development, yet many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individuals struggle to find the right career path that aligns with their skills, interests, and long-term goals.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Traditional career counseling methods often lack personalization and may not fully account for an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individual’s unique profile, including their aptitude, aspirations, abilities, and past experiences. We provide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a novel AI-Enhanced Career Guidance System designed to provide personalized career pathways for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students. Leveraging advanced machine learning algorithms, the system analyzes a wide array of data,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including academic performance, skills assessment, personality traits, and market trends. By integrating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natural language processing and predictive analytics, the system delivers tailored recommendations that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empower students to make informed decisions about their future careers. The system has broad applications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across various sectors, including educational institutions, career counseling centers, corporate HR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departments, government workforce programs, online career platforms, and personal development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tools.Key features include AI-driven aptitude assessment, analysis of aspirations and interests, ability and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experience mapping, and identification of future progression opportunities. The system highlights skill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gaps and suggests targeted learning opportunities, ensuring that recommendations remain relevant in a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rapidly evolving job market.This research contributes to the field of smart education by providing an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innovative solution that bridges the gap between education and the workforce, ultimately fostering a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generation of well-prepared professionals. Through this AI-driven approach, we aim to develop an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intuitive, user-friendly interface that makes the career guidance process accessible and engaging for users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at all levels, from students exploring initial career options to professionals considering a change or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advancement.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br>
              <a:rPr lang="en-US" altLang="en-US" sz="1600" dirty="0">
                <a:solidFill>
                  <a:srgbClr val="C55A11"/>
                </a:solidFill>
                <a:cs typeface="Calibri" panose="020F0502020204030204" pitchFamily="34" charset="0"/>
                <a:sym typeface="Calibri Light" panose="020F0302020204030204" pitchFamily="34" charset="0"/>
              </a:rPr>
            </a:br>
            <a:br>
              <a:rPr lang="en-US" altLang="en-US" sz="1600" dirty="0">
                <a:solidFill>
                  <a:srgbClr val="C55A11"/>
                </a:solidFill>
                <a:cs typeface="Calibri" panose="020F0502020204030204" pitchFamily="34" charset="0"/>
                <a:sym typeface="Calibri Light" panose="020F0302020204030204" pitchFamily="34" charset="0"/>
              </a:rPr>
            </a:br>
            <a:r>
              <a:rPr lang="en-US" altLang="en-US" sz="1600" dirty="0">
                <a:solidFill>
                  <a:srgbClr val="C55A11"/>
                </a:solidFill>
                <a:cs typeface="Calibri" panose="020F0502020204030204" pitchFamily="34" charset="0"/>
                <a:sym typeface="Calibri Light" panose="020F0302020204030204" pitchFamily="34" charset="0"/>
              </a:rPr>
              <a:t> </a:t>
            </a:r>
            <a:endParaRPr lang="en-US" altLang="en-US" sz="1600" dirty="0">
              <a:solidFill>
                <a:srgbClr val="C55A1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73990"/>
            <a:ext cx="10896600" cy="64471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258445"/>
            <a:ext cx="11706225" cy="62871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524000" y="1280795"/>
            <a:ext cx="9144000" cy="5169535"/>
          </a:xfrm>
        </p:spPr>
        <p:txBody>
          <a:bodyPr/>
          <a:p>
            <a:pPr algn="l"/>
            <a:r>
              <a:rPr lang="en-US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cs"/>
              </a:rPr>
              <a:t>Project Features</a:t>
            </a:r>
            <a:endParaRPr lang="en-US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cs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AI-Driven Aptitude Assessment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Personalized Career Pathway Recommendations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Skill and Experience Mapping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 Interest and Aspiration Analysis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Gap Identification and Skill Development Suggestions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Natural Language Processing (NLP) Interface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 Predictive Analytics for Career Progression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 User-Friendly Dashboard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 Feedback and Iteration Mechanism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Community and Networking Opportunities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099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800725" cy="10191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097" name="Rectangle 3"/>
          <p:cNvSpPr/>
          <p:nvPr/>
        </p:nvSpPr>
        <p:spPr>
          <a:xfrm>
            <a:off x="6096000" y="0"/>
            <a:ext cx="6096000" cy="90043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b="1" dirty="0">
              <a:solidFill>
                <a:srgbClr val="F4B183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100" name="TextBox 6"/>
          <p:cNvSpPr txBox="1"/>
          <p:nvPr/>
        </p:nvSpPr>
        <p:spPr>
          <a:xfrm>
            <a:off x="5516563" y="14288"/>
            <a:ext cx="6592887" cy="706755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>
            <a:spAutoFit/>
          </a:bodyPr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DEPARTMENT OF CSE-AIML (CSM) – IV-II Sem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  <a:p>
            <a:pPr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		     FINAL PROJECT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3074" name="Rectangle 4"/>
          <p:cNvSpPr/>
          <p:nvPr/>
        </p:nvSpPr>
        <p:spPr>
          <a:xfrm>
            <a:off x="36513" y="6492875"/>
            <a:ext cx="12155487" cy="365125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dirty="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917575" y="1102995"/>
            <a:ext cx="9683115" cy="5031740"/>
          </a:xfrm>
        </p:spPr>
        <p:txBody>
          <a:bodyPr/>
          <a:p>
            <a:pPr algn="l"/>
            <a:r>
              <a:rPr lang="en-US" b="1">
                <a:solidFill>
                  <a:schemeClr val="accent2"/>
                </a:solidFill>
              </a:rPr>
              <a:t>OBJECTIVES</a:t>
            </a:r>
            <a:endParaRPr lang="en-US" b="1">
              <a:solidFill>
                <a:schemeClr val="accent2"/>
              </a:solidFill>
            </a:endParaRPr>
          </a:p>
          <a:p>
            <a:pPr algn="l"/>
            <a:r>
              <a:rPr lang="en-US" altLang="en-US" sz="1600" u="sng"/>
              <a:t>Limitations of Existing Systems:</a:t>
            </a:r>
            <a:endParaRPr lang="en-US" altLang="en-US" sz="1600" u="sng"/>
          </a:p>
          <a:p>
            <a:pPr algn="l"/>
            <a:r>
              <a:rPr lang="en-US" altLang="en-US" sz="1600"/>
              <a:t>Limited Personalization: Most systems provide generic recommendations without deeply understanding individual traits, preferences, or aspirations.</a:t>
            </a:r>
            <a:endParaRPr lang="en-US" altLang="en-US" sz="1600"/>
          </a:p>
          <a:p>
            <a:pPr algn="l"/>
            <a:r>
              <a:rPr lang="en-US" altLang="en-US" sz="1600"/>
              <a:t>Lack of Real-Time Insights: Systems often fail to provide up-to-date job market trends and demands.</a:t>
            </a:r>
            <a:endParaRPr lang="en-US" altLang="en-US" sz="1600"/>
          </a:p>
          <a:p>
            <a:pPr algn="l"/>
            <a:r>
              <a:rPr lang="en-US" altLang="en-US" sz="1600"/>
              <a:t>Static User Experience:Engagement is typically limited to static questionnaires and predefined workflows, which may not be engaging for diverse users.</a:t>
            </a:r>
            <a:endParaRPr lang="en-US" altLang="en-US" sz="1600"/>
          </a:p>
          <a:p>
            <a:pPr algn="l"/>
            <a:endParaRPr lang="en-US" altLang="en-US" sz="1600"/>
          </a:p>
          <a:p>
            <a:pPr algn="l"/>
            <a:r>
              <a:rPr lang="en-US" altLang="en-US" sz="1600" u="sng"/>
              <a:t>Improvements in the Proposed System:</a:t>
            </a:r>
            <a:endParaRPr lang="en-US" altLang="en-US" sz="1600" u="sng"/>
          </a:p>
          <a:p>
            <a:pPr algn="l"/>
            <a:r>
              <a:rPr lang="en-US" altLang="en-US" sz="1600"/>
              <a:t>Advanced Personalization: Use AI and ML models to offer highly personalized career recommendations by analyzing user profiles, interests, skills, and aspirations in depth.</a:t>
            </a:r>
            <a:endParaRPr lang="en-US" altLang="en-US" sz="1600"/>
          </a:p>
          <a:p>
            <a:pPr algn="l"/>
            <a:r>
              <a:rPr lang="en-US" altLang="en-US" sz="1600"/>
              <a:t>Real-Time Data Integration: Incorporate real-time labor market trends, job availability, and emerging industry demands into the recommendation process.</a:t>
            </a:r>
            <a:endParaRPr lang="en-US" altLang="en-US" sz="1600"/>
          </a:p>
          <a:p>
            <a:pPr algn="l"/>
            <a:r>
              <a:rPr lang="en-US" altLang="en-US" sz="1600"/>
              <a:t>I</a:t>
            </a:r>
            <a:r>
              <a:rPr lang="en-US" altLang="en-US" sz="1600"/>
              <a:t>nteractive AI Features: Provide conversational AI (chatbots) and virtual career counselors for a more interactive and engaging experience.</a:t>
            </a:r>
            <a:endParaRPr lang="en-US" altLang="en-US" sz="1600"/>
          </a:p>
          <a:p>
            <a:pPr algn="l"/>
            <a:r>
              <a:rPr lang="en-US" altLang="en-US" sz="1600"/>
              <a:t>Accessibility: Optimize the system for mobile and web platforms, ensuring access for remote and underserved communities.</a:t>
            </a:r>
            <a:endParaRPr lang="en-US" altLang="en-US" sz="1600"/>
          </a:p>
        </p:txBody>
      </p:sp>
      <p:pic>
        <p:nvPicPr>
          <p:cNvPr id="5123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800725" cy="10191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121" name="Rectangle 3"/>
          <p:cNvSpPr/>
          <p:nvPr/>
        </p:nvSpPr>
        <p:spPr>
          <a:xfrm>
            <a:off x="6096635" y="0"/>
            <a:ext cx="6095365" cy="103505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b="1" dirty="0">
              <a:solidFill>
                <a:srgbClr val="F4B183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4" name="TextBox 6"/>
          <p:cNvSpPr txBox="1"/>
          <p:nvPr/>
        </p:nvSpPr>
        <p:spPr>
          <a:xfrm>
            <a:off x="5516563" y="14288"/>
            <a:ext cx="6592887" cy="706755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>
            <a:spAutoFit/>
          </a:bodyPr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DEPARTMENT OF CSE-AIML (CSM) – IV-II Sem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  <a:p>
            <a:pPr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	          FINAL PROJECT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3"/>
          <p:cNvSpPr/>
          <p:nvPr/>
        </p:nvSpPr>
        <p:spPr>
          <a:xfrm>
            <a:off x="0" y="0"/>
            <a:ext cx="12192000" cy="103505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b="1" dirty="0">
              <a:solidFill>
                <a:srgbClr val="F4B183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2" name="Rectangle 4"/>
          <p:cNvSpPr/>
          <p:nvPr/>
        </p:nvSpPr>
        <p:spPr>
          <a:xfrm>
            <a:off x="36513" y="6492875"/>
            <a:ext cx="12155487" cy="365125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dirty="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5123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800725" cy="10191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124" name="TextBox 6"/>
          <p:cNvSpPr txBox="1"/>
          <p:nvPr/>
        </p:nvSpPr>
        <p:spPr>
          <a:xfrm>
            <a:off x="5516563" y="14288"/>
            <a:ext cx="6592887" cy="706755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>
            <a:spAutoFit/>
          </a:bodyPr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DEPARTMENT OF CSE-AIML (CSM) – IV-II Sem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  <a:p>
            <a:pPr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	          FINAL PROJECT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5125" name="Date Placeholder 7"/>
          <p:cNvSpPr txBox="1"/>
          <p:nvPr/>
        </p:nvSpPr>
        <p:spPr>
          <a:xfrm>
            <a:off x="46038" y="6532563"/>
            <a:ext cx="2651125" cy="28575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ctr" anchorCtr="0">
            <a:spAutoFit/>
          </a:bodyPr>
          <a:p>
            <a:pPr hangingPunct="0"/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6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998325" y="6532563"/>
            <a:ext cx="193675" cy="285750"/>
          </a:xfrm>
          <a:ln w="12700"/>
        </p:spPr>
        <p:txBody>
          <a:bodyPr wrap="none" lIns="45719" tIns="45720" rIns="45719" bIns="45720" anchor="ctr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sym typeface="Calibri" panose="020F050202020403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lvl="0" algn="r" hangingPunct="0"/>
            <a:fld id="{9A0DB2DC-4C9A-4742-B13C-FB6460FD3503}" type="slidenum"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5" name="Title 10"/>
          <p:cNvSpPr txBox="1"/>
          <p:nvPr/>
        </p:nvSpPr>
        <p:spPr>
          <a:xfrm>
            <a:off x="400050" y="1584325"/>
            <a:ext cx="5400675" cy="4627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 fontScale="77500" lnSpcReduction="20000"/>
          </a:bodyPr>
          <a:lstStyle>
            <a:lvl1pPr defTabSz="53022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defTabSz="53022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defTabSz="53022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defTabSz="53022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defTabSz="53022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457200" indent="1828800" defTabSz="530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914400" indent="1828800" defTabSz="530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371600" indent="1828800" defTabSz="530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1828800" indent="1828800" defTabSz="530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Project Tools Required</a:t>
            </a: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300" b="1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. Frameworks 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: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Python(3.8+)</a:t>
            </a: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. Front end: 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HTML, CSS, JavaScript</a:t>
            </a: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. Backend: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 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Python</a:t>
            </a: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. Business logic/models: ML,DL</a:t>
            </a: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. Hardware specifications: 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Mini capacities for execution of the</a:t>
            </a: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 proposed system</a:t>
            </a:r>
            <a:endParaRPr kumimoji="0" lang="en-US" altLang="en-US" sz="2065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sng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</a:b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129" name="Title 10"/>
          <p:cNvSpPr txBox="1"/>
          <p:nvPr/>
        </p:nvSpPr>
        <p:spPr>
          <a:xfrm>
            <a:off x="6096000" y="3147695"/>
            <a:ext cx="5695950" cy="236982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b" anchorCtr="0"/>
          <a:p>
            <a:pPr hangingPunct="0">
              <a:lnSpc>
                <a:spcPct val="90000"/>
              </a:lnSpc>
            </a:pPr>
            <a:r>
              <a:rPr lang="en-US" altLang="en-US" sz="1600" b="1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Operating System:</a:t>
            </a:r>
            <a:r>
              <a:rPr lang="en-US" altLang="en-US" sz="1600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 Windows 10x or Higher Versions</a:t>
            </a: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1600" b="1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RAM:</a:t>
            </a:r>
            <a:r>
              <a:rPr lang="en-US" altLang="en-US" sz="1600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 Minimum 4 GB</a:t>
            </a: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1600" b="1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HDD (Storage): </a:t>
            </a:r>
            <a:r>
              <a:rPr lang="en-US" altLang="en-US" sz="1600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Minimum 1 TB</a:t>
            </a: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1600" b="1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Graphics Card:</a:t>
            </a:r>
            <a:r>
              <a:rPr lang="en-US" altLang="en-US" sz="1600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 Minimum 1 GB</a:t>
            </a: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1600" b="1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Network Bandwidth:</a:t>
            </a:r>
            <a:r>
              <a:rPr lang="en-US" altLang="en-US" sz="1600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 512 kbps (required for cloud computing or AWS-based deployment)</a:t>
            </a: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2095" y="0"/>
            <a:ext cx="7106920" cy="68586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79070"/>
            <a:ext cx="11049000" cy="6456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870" y="264795"/>
            <a:ext cx="11204575" cy="66490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635"/>
            <a:ext cx="1676400" cy="6857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4545</Words>
  <Application>WPS Presentation</Application>
  <PresentationFormat>Widescreen</PresentationFormat>
  <Paragraphs>135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Calibri</vt:lpstr>
      <vt:lpstr>Calibri Light</vt:lpstr>
      <vt:lpstr>Calibri Light</vt:lpstr>
      <vt:lpstr>Arial</vt:lpstr>
      <vt:lpstr>Times New Roman</vt:lpstr>
      <vt:lpstr>Times New Roman</vt:lpstr>
      <vt:lpstr>Wingdings</vt:lpstr>
      <vt:lpstr>Microsoft YaHei</vt:lpstr>
      <vt:lpstr>Arial Unicode MS</vt:lpstr>
      <vt:lpstr>Office Theme</vt:lpstr>
      <vt:lpstr>                                                                            Project Title :  AI-Enhanced Career Guidance System  for Personalized Career Pathways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: Automated notes maker from audio recordings</dc:title>
  <dc:creator>lenovo1</dc:creator>
  <cp:lastModifiedBy>Bhavyasri Kasukurthi</cp:lastModifiedBy>
  <cp:revision>10</cp:revision>
  <dcterms:created xsi:type="dcterms:W3CDTF">2024-10-07T06:07:00Z</dcterms:created>
  <dcterms:modified xsi:type="dcterms:W3CDTF">2024-12-18T05:11:09Z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F10A50145DA74B429DA798B05F2811AC_12</vt:lpwstr>
  </property>
  <property fmtid="{D5CDD505-2E9C-101B-9397-08002B2CF9AE}" pid="3" name="KSOProductBuildVer">
    <vt:lpwstr>1033-12.2.0.19307</vt:lpwstr>
  </property>
</Properties>
</file>