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81" r:id="rId5"/>
    <p:sldId id="258" r:id="rId6"/>
    <p:sldId id="287" r:id="rId7"/>
    <p:sldId id="289" r:id="rId8"/>
    <p:sldId id="280" r:id="rId9"/>
    <p:sldId id="288" r:id="rId10"/>
    <p:sldId id="290" r:id="rId11"/>
    <p:sldId id="282" r:id="rId12"/>
    <p:sldId id="283" r:id="rId13"/>
    <p:sldId id="284" r:id="rId14"/>
    <p:sldId id="285" r:id="rId15"/>
    <p:sldId id="297" r:id="rId16"/>
    <p:sldId id="286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Shape 9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rtl="0" eaLnBrk="0" fontAlgn="base" hangingPunct="0">
      <a:spcBef>
        <a:spcPts val="4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fontAlgn="ba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t>Title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fontAlgn="ba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vert="horz" wrap="square" lIns="91439" tIns="45720" rIns="91439" bIns="45720" numCol="1" anchor="t" anchorCtr="0" compatLnSpc="1"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fontAlgn="base"/>
            <a:r>
              <a:t>Body Level One</a:t>
            </a:r>
          </a:p>
          <a:p>
            <a:pPr lvl="1" fontAlgn="base"/>
            <a:r>
              <a:t>Body Level Two</a:t>
            </a:r>
          </a:p>
          <a:p>
            <a:pPr lvl="2" fontAlgn="base"/>
            <a:r>
              <a:t>Body Level Three</a:t>
            </a:r>
          </a:p>
          <a:p>
            <a:pPr lvl="3" fontAlgn="base"/>
            <a:r>
              <a:t>Body Level Four</a:t>
            </a:r>
          </a:p>
          <a:p>
            <a:pPr lvl="4" fontAlgn="base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/>
          <a:p>
            <a:pPr lvl="0"/>
            <a:r>
              <a:rPr lang="en-US" altLang="en-US" dirty="0"/>
              <a:t>Title Text</a:t>
            </a:r>
            <a:endParaRPr lang="en-US" altLang="en-US" dirty="0"/>
          </a:p>
        </p:txBody>
      </p:sp>
      <p:sp>
        <p:nvSpPr>
          <p:cNvPr id="1027" name="Body Level One…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/>
          <a:p>
            <a:pPr lvl="0"/>
            <a:r>
              <a:rPr lang="en-US" altLang="en-US" dirty="0"/>
              <a:t>Body Level One</a:t>
            </a:r>
            <a:endParaRPr lang="en-US" altLang="en-US" dirty="0"/>
          </a:p>
          <a:p>
            <a:pPr lvl="1"/>
            <a:r>
              <a:rPr lang="en-US" altLang="en-US" dirty="0"/>
              <a:t>Body Level Two</a:t>
            </a:r>
            <a:endParaRPr lang="en-US" altLang="en-US" dirty="0"/>
          </a:p>
          <a:p>
            <a:pPr lvl="2"/>
            <a:r>
              <a:rPr lang="en-US" altLang="en-US" dirty="0"/>
              <a:t>Body Level Three</a:t>
            </a:r>
            <a:endParaRPr lang="en-US" altLang="en-US" dirty="0"/>
          </a:p>
          <a:p>
            <a:pPr lvl="3"/>
            <a:r>
              <a:rPr lang="en-US" altLang="en-US" dirty="0"/>
              <a:t>Body Level Four</a:t>
            </a:r>
            <a:endParaRPr lang="en-US" altLang="en-US" dirty="0"/>
          </a:p>
          <a:p>
            <a:pPr lvl="4"/>
            <a:r>
              <a:rPr lang="en-US" altLang="en-US" dirty="0"/>
              <a:t>Body Level Five</a:t>
            </a:r>
            <a:endParaRPr lang="en-US" altLang="en-US" dirty="0"/>
          </a:p>
        </p:txBody>
      </p:sp>
      <p:sp>
        <p:nvSpPr>
          <p:cNvPr id="1028" name="Slide Number"/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1095038" y="6415088"/>
            <a:ext cx="258763" cy="24765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/>
            <a:fld id="{9A0DB2DC-4C9A-4742-B13C-FB6460FD3503}" type="slidenum">
              <a:rPr lang="en-US" altLang="en-US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marL="1233805" indent="-31940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4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075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6" name="TextBox 6"/>
          <p:cNvSpPr txBox="1"/>
          <p:nvPr/>
        </p:nvSpPr>
        <p:spPr>
          <a:xfrm>
            <a:off x="5516563" y="14288"/>
            <a:ext cx="6592887" cy="706437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077" name="Date Placeholder 7"/>
          <p:cNvSpPr txBox="1"/>
          <p:nvPr/>
        </p:nvSpPr>
        <p:spPr>
          <a:xfrm>
            <a:off x="173038" y="6034088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9" name="Title 10"/>
          <p:cNvSpPr>
            <a:spLocks noGrp="1"/>
          </p:cNvSpPr>
          <p:nvPr>
            <p:ph type="title" hasCustomPrompt="1"/>
          </p:nvPr>
        </p:nvSpPr>
        <p:spPr>
          <a:xfrm>
            <a:off x="174625" y="2197100"/>
            <a:ext cx="10496550" cy="1847850"/>
          </a:xfrm>
        </p:spPr>
        <p:txBody>
          <a:bodyPr vert="horz" wrap="square" lIns="45719" tIns="45720" rIns="45719" bIns="45720" anchor="b" anchorCtr="0"/>
          <a:p>
            <a:pPr algn="l" defTabSz="557530" eaLnBrk="1" hangingPunct="1"/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                                                                       </a:t>
            </a: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Project Title :</a:t>
            </a:r>
            <a:br>
              <a:rPr lang="en-US" altLang="en-US" sz="40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1200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5400" b="1" dirty="0">
                <a:solidFill>
                  <a:srgbClr val="C55A11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CAREER VISION</a:t>
            </a:r>
            <a:br>
              <a:rPr lang="en-US" altLang="en-US" sz="1900" dirty="0">
                <a:solidFill>
                  <a:srgbClr val="C55A11"/>
                </a:solidFill>
                <a:latin typeface="Times New Roman" panose="02020603050405020304" pitchFamily="18" charset="0"/>
                <a:ea typeface="Calibri Light" panose="020F0302020204030204"/>
                <a:cs typeface="Calibri Light" panose="020F0302020204030204"/>
                <a:sym typeface="Times New Roman" panose="02020603050405020304" pitchFamily="18" charset="0"/>
              </a:rPr>
            </a:br>
            <a:br>
              <a:rPr lang="en-US" altLang="en-US" sz="1900" dirty="0">
                <a:solidFill>
                  <a:srgbClr val="C55A11"/>
                </a:solidFill>
                <a:latin typeface="Times New Roman" panose="02020603050405020304" pitchFamily="18" charset="0"/>
                <a:ea typeface="Calibri Light" panose="020F0302020204030204"/>
                <a:cs typeface="Calibri Light" panose="020F0302020204030204"/>
                <a:sym typeface="Times New Roman" panose="02020603050405020304" pitchFamily="18" charset="0"/>
              </a:rPr>
            </a:br>
            <a:endParaRPr lang="en-US" altLang="en-US" sz="1900" dirty="0">
              <a:solidFill>
                <a:srgbClr val="C55A1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alibri Light" panose="020F0302020204030204"/>
              <a:sym typeface="Times New Roman" panose="02020603050405020304" pitchFamily="18" charset="0"/>
            </a:endParaRPr>
          </a:p>
        </p:txBody>
      </p:sp>
      <p:sp>
        <p:nvSpPr>
          <p:cNvPr id="3080" name="Title 10"/>
          <p:cNvSpPr txBox="1"/>
          <p:nvPr/>
        </p:nvSpPr>
        <p:spPr>
          <a:xfrm>
            <a:off x="6838950" y="3717925"/>
            <a:ext cx="5159375" cy="23812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defTabSz="812800" hangingPunct="0">
              <a:lnSpc>
                <a:spcPct val="81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TEAM MEMBERS:  IV– II :: CSM-B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1. 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21BQ1A4278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		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	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Calibri Light" panose="020F0302020204030204" pitchFamily="34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Calibri Light" panose="020F0302020204030204" pitchFamily="34" charset="0"/>
              </a:rPr>
              <a:t>2.</a:t>
            </a: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 21BQ1A42B1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3. 22BQ5A4209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  <a:p>
            <a:pPr marL="355600" indent="-355600" defTabSz="812800" hangingPunct="0">
              <a:lnSpc>
                <a:spcPct val="81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+mj-lt"/>
                <a:sym typeface="Times New Roman" panose="02020603050405020304" pitchFamily="18" charset="0"/>
              </a:rPr>
              <a:t>4. 21BQ1A42A8</a:t>
            </a:r>
            <a:endParaRPr lang="en-US" altLang="en-US" sz="2000" dirty="0">
              <a:solidFill>
                <a:srgbClr val="002060"/>
              </a:solidFill>
              <a:latin typeface="+mj-lt"/>
              <a:cs typeface="+mj-lt"/>
              <a:sym typeface="Times New Roman" panose="02020603050405020304" pitchFamily="18" charset="0"/>
            </a:endParaRPr>
          </a:p>
        </p:txBody>
      </p:sp>
      <p:sp>
        <p:nvSpPr>
          <p:cNvPr id="3081" name="Title 10"/>
          <p:cNvSpPr txBox="1"/>
          <p:nvPr/>
        </p:nvSpPr>
        <p:spPr>
          <a:xfrm>
            <a:off x="173038" y="1460500"/>
            <a:ext cx="2174875" cy="47307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81000"/>
              </a:lnSpc>
            </a:pPr>
            <a:r>
              <a:rPr lang="en-US" altLang="en-US" sz="2900" dirty="0">
                <a:solidFill>
                  <a:srgbClr val="0070C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Batch :</a:t>
            </a:r>
            <a:r>
              <a:rPr lang="en-US" altLang="en-US" sz="2900" dirty="0"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en-US" altLang="en-US" sz="2900" dirty="0"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082" name="Title 10"/>
          <p:cNvSpPr txBox="1"/>
          <p:nvPr/>
        </p:nvSpPr>
        <p:spPr>
          <a:xfrm>
            <a:off x="263525" y="4668838"/>
            <a:ext cx="2235200" cy="1430337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Project Guide: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K.BALA KRISHNA,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Assistant Professor,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Department of CSM,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2000" dirty="0">
                <a:solidFill>
                  <a:srgbClr val="843C0B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VVIT</a:t>
            </a:r>
            <a:endParaRPr lang="en-US" altLang="en-US" sz="2000" dirty="0">
              <a:solidFill>
                <a:srgbClr val="843C0B"/>
              </a:solidFill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424815"/>
            <a:ext cx="10322560" cy="60731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461645"/>
            <a:ext cx="10718800" cy="5847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45515" y="374650"/>
            <a:ext cx="10236835" cy="6109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279400"/>
            <a:ext cx="10847070" cy="6298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54305"/>
            <a:ext cx="11420475" cy="6410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304165"/>
            <a:ext cx="10982325" cy="6304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260350"/>
            <a:ext cx="10944225" cy="6295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366395"/>
            <a:ext cx="10982325" cy="6231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3050"/>
            <a:ext cx="10896600" cy="6226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73990"/>
            <a:ext cx="10896600" cy="6447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8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09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00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	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4101" name="Date Placeholder 7"/>
          <p:cNvSpPr txBox="1"/>
          <p:nvPr/>
        </p:nvSpPr>
        <p:spPr>
          <a:xfrm>
            <a:off x="46038" y="6532563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2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4" name="Title 10"/>
          <p:cNvSpPr txBox="1"/>
          <p:nvPr/>
        </p:nvSpPr>
        <p:spPr>
          <a:xfrm>
            <a:off x="46038" y="1050925"/>
            <a:ext cx="1347787" cy="41910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81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Batch : 1</a:t>
            </a:r>
            <a:endParaRPr lang="en-US" altLang="en-US" sz="2400" dirty="0">
              <a:solidFill>
                <a:srgbClr val="0070C0"/>
              </a:solidFill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4105" name="Title 10"/>
          <p:cNvSpPr txBox="1"/>
          <p:nvPr/>
        </p:nvSpPr>
        <p:spPr>
          <a:xfrm>
            <a:off x="219075" y="1609725"/>
            <a:ext cx="11540490" cy="6742430"/>
          </a:xfrm>
          <a:prstGeom prst="rect">
            <a:avLst/>
          </a:prstGeom>
          <a:noFill/>
          <a:ln w="12700">
            <a:noFill/>
          </a:ln>
        </p:spPr>
        <p:txBody>
          <a:bodyPr wrap="square" lIns="45719" rIns="45719" anchor="b" anchorCtr="0">
            <a:noAutofit/>
          </a:bodyPr>
          <a:p>
            <a:pPr hangingPunct="0">
              <a:lnSpc>
                <a:spcPct val="90000"/>
              </a:lnSpc>
            </a:pPr>
            <a:r>
              <a:rPr lang="en-US" altLang="en-US" sz="2000" b="1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  <a:t>Project Description:</a:t>
            </a:r>
            <a:endParaRPr lang="en-US" altLang="en-US" sz="2000" b="1" dirty="0">
              <a:solidFill>
                <a:srgbClr val="C55A11"/>
              </a:solidFill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rgbClr val="C55A11"/>
              </a:solidFill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solidFill>
                  <a:srgbClr val="262626"/>
                </a:solidFill>
                <a:cs typeface="Calibri" panose="020F0502020204030204" pitchFamily="34" charset="0"/>
                <a:sym typeface="Times New Roman" panose="02020603050405020304" pitchFamily="18" charset="0"/>
              </a:rPr>
              <a:t>Develop an AI-powered career guidance system that provides personalized career pathways for students and professionals. </a:t>
            </a:r>
            <a:endParaRPr lang="en-US" altLang="en-US" sz="1600" dirty="0">
              <a:solidFill>
                <a:srgbClr val="262626"/>
              </a:solidFill>
              <a:cs typeface="Calibri" panose="020F0502020204030204" pitchFamily="34" charset="0"/>
              <a:sym typeface="Times New Roman" panose="02020603050405020304" pitchFamily="18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solidFill>
                  <a:srgbClr val="262626"/>
                </a:solidFill>
                <a:cs typeface="Calibri" panose="020F0502020204030204" pitchFamily="34" charset="0"/>
                <a:sym typeface="Times New Roman" panose="02020603050405020304" pitchFamily="18" charset="0"/>
              </a:rPr>
              <a:t>The system should consider an individual’s aptitude, aspirations, abilities, and work experience to recommend tailored career options and future progression opportunities.</a:t>
            </a:r>
            <a:endParaRPr lang="en-US" altLang="en-US" sz="1600" dirty="0">
              <a:solidFill>
                <a:srgbClr val="262626"/>
              </a:solidFill>
              <a:cs typeface="Calibri" panose="020F0502020204030204" pitchFamily="34" charset="0"/>
              <a:sym typeface="Times New Roman" panose="02020603050405020304" pitchFamily="18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Times New Roman" panose="02020603050405020304" pitchFamily="18" charset="0"/>
              </a:rPr>
              <a:t>Background: Career guidance is a critical component of educational and professional development, yet many individuals struggle to find the right career path that aligns with their skills, interests, and long-term goals.</a:t>
            </a:r>
            <a:endParaRPr lang="en-US" altLang="en-US" sz="1600" dirty="0">
              <a:cs typeface="Calibri" panose="020F0502020204030204" pitchFamily="34" charset="0"/>
              <a:sym typeface="Times New Roman" panose="02020603050405020304" pitchFamily="18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Times New Roman" panose="02020603050405020304" pitchFamily="18" charset="0"/>
              </a:rPr>
              <a:t>Traditional career counseling methods often lack personalization and may not fully account for an individual’s unique profile, including their aptitude, aspirations, abilities, and past experiences.</a:t>
            </a:r>
            <a:endParaRPr lang="en-US" altLang="en-US" sz="1600" dirty="0">
              <a:cs typeface="Calibri" panose="020F0502020204030204" pitchFamily="34" charset="0"/>
              <a:sym typeface="Times New Roman" panose="02020603050405020304" pitchFamily="18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Times New Roman" panose="02020603050405020304" pitchFamily="18" charset="0"/>
              </a:rPr>
              <a:t>This hackathon challenge invites participants to create an AI-enhanced career guidance system that leverages data to provide personalized, dynamic, and future-oriented career recommendations for students and professionals. </a:t>
            </a:r>
            <a:endParaRPr lang="en-US" altLang="en-US" sz="1600" dirty="0">
              <a:cs typeface="Calibri" panose="020F0502020204030204" pitchFamily="34" charset="0"/>
              <a:sym typeface="Times New Roman" panose="02020603050405020304" pitchFamily="18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Times New Roman" panose="02020603050405020304" pitchFamily="18" charset="0"/>
              </a:rPr>
              <a:t>Aptitude Assessment: The system should include AI-driven tools to assess an individual’s natural aptitudes and strengths, identifying the areas where they are most likely to succeed and find satisfaction in their work. </a:t>
            </a:r>
            <a:endParaRPr lang="en-US" altLang="en-US" sz="1600" dirty="0">
              <a:cs typeface="Calibri" panose="020F0502020204030204" pitchFamily="34" charset="0"/>
              <a:sym typeface="Times New Roman" panose="02020603050405020304" pitchFamily="18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Aspirations and Interests: Incorporate methods to capture and analyze the user’s career aspirations, interests, and values, ensuring that the recommendations align with their long-term goals and passions.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Ability and Experience Mapping: The system should evaluate the user’s current abilities, skills, and experiences, mapping these against potential career paths to identify where they stand and what further development might be needed.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Future Progression and Skill Gaps: Use predictive analytics to identify potential future career progression opportunities based on industry trends and individual growth potential.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algn="just" hangingPunct="0">
              <a:lnSpc>
                <a:spcPct val="90000"/>
              </a:lnSpc>
              <a:buChar char="➢"/>
            </a:pPr>
            <a:r>
              <a:rPr lang="en-US" altLang="en-US" sz="1600" dirty="0">
                <a:cs typeface="Calibri" panose="020F0502020204030204" pitchFamily="34" charset="0"/>
                <a:sym typeface="Calibri Light" panose="020F0302020204030204" pitchFamily="34" charset="0"/>
              </a:rPr>
              <a:t>User-Friendly Interface: Develop an intuitive, user-friendly interface that makes the career guidance process accessible and engaging for users at all levels, from students exploring initial career options to professionals considering a change or advancement. </a:t>
            </a: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  <a:buChar char="➢"/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b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</a:br>
            <a:b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</a:br>
            <a:r>
              <a:rPr lang="en-US" altLang="en-US" sz="1600" dirty="0">
                <a:solidFill>
                  <a:srgbClr val="C55A11"/>
                </a:solidFill>
                <a:cs typeface="Calibri" panose="020F0502020204030204" pitchFamily="34" charset="0"/>
                <a:sym typeface="Calibri Light" panose="020F0302020204030204" pitchFamily="34" charset="0"/>
              </a:rPr>
              <a:t> </a:t>
            </a:r>
            <a:endParaRPr lang="en-US" altLang="en-US" sz="1600" dirty="0">
              <a:solidFill>
                <a:srgbClr val="C55A1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258445"/>
            <a:ext cx="11706225" cy="6287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524000" y="1280795"/>
            <a:ext cx="9144000" cy="5169535"/>
          </a:xfrm>
        </p:spPr>
        <p:txBody>
          <a:bodyPr/>
          <a:p>
            <a:r>
              <a:rPr lang="en-US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cs"/>
              </a:rPr>
              <a:t>Project Features</a:t>
            </a:r>
            <a:endParaRPr lang="en-US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cs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AI-Driven Aptitude Assessment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Personalized Career Pathway Recommendations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Skill and Experience Mapping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Interest and Aspiration Analysis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Gap Identification and Skill Development Suggestions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Natural Language Processing (NLP) Interface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Predictive Analytics for Career Progression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User-Friendly Dashboard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 Feedback and Iteration Mechanism</a:t>
            </a:r>
            <a:endParaRPr lang="en-US" altLang="en-US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en-US"/>
              <a:t>Community and Networking Opportunities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099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097" name="Rectangle 3"/>
          <p:cNvSpPr/>
          <p:nvPr/>
        </p:nvSpPr>
        <p:spPr>
          <a:xfrm>
            <a:off x="6096000" y="0"/>
            <a:ext cx="6096000" cy="90043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0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	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074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104" name="Title 10"/>
          <p:cNvSpPr txBox="1"/>
          <p:nvPr/>
        </p:nvSpPr>
        <p:spPr>
          <a:xfrm>
            <a:off x="725488" y="1050925"/>
            <a:ext cx="1347787" cy="41910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81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Batch : 1</a:t>
            </a:r>
            <a:endParaRPr lang="en-US" altLang="en-US" sz="2400" dirty="0">
              <a:solidFill>
                <a:srgbClr val="0070C0"/>
              </a:solidFill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/>
          <p:nvPr/>
        </p:nvSpPr>
        <p:spPr>
          <a:xfrm>
            <a:off x="0" y="0"/>
            <a:ext cx="12192000" cy="103505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b="1" dirty="0">
              <a:solidFill>
                <a:srgbClr val="F4B183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2" name="Rectangle 4"/>
          <p:cNvSpPr/>
          <p:nvPr/>
        </p:nvSpPr>
        <p:spPr>
          <a:xfrm>
            <a:off x="36513" y="6492875"/>
            <a:ext cx="12155487" cy="365125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5123" name="Picture 5" descr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00725" cy="1019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4" name="TextBox 6"/>
          <p:cNvSpPr txBox="1"/>
          <p:nvPr/>
        </p:nvSpPr>
        <p:spPr>
          <a:xfrm>
            <a:off x="5516563" y="14288"/>
            <a:ext cx="6592887" cy="706755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algn="ctr"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DEPARTMENT OF CSE-AIML (CSM) – IV-II Sem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  <a:p>
            <a:pPr hangingPunct="0">
              <a:buClrTx/>
              <a:buFontTx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sym typeface="Times New Roman" panose="02020603050405020304"/>
              </a:rPr>
              <a:t>	          FINAL PROJECT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5125" name="Date Placeholder 7"/>
          <p:cNvSpPr txBox="1"/>
          <p:nvPr/>
        </p:nvSpPr>
        <p:spPr>
          <a:xfrm>
            <a:off x="46038" y="6532563"/>
            <a:ext cx="2651125" cy="28575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>
            <a:spAutoFit/>
          </a:bodyPr>
          <a:p>
            <a:pPr hangingPunct="0"/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6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998325" y="6532563"/>
            <a:ext cx="193675" cy="285750"/>
          </a:xfrm>
          <a:ln w="12700"/>
        </p:spPr>
        <p:txBody>
          <a:bodyPr wrap="none" lIns="45719" tIns="45720" rIns="45719" bIns="45720" anchor="ctr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sym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lvl="0" algn="r" hangingPunct="0"/>
            <a:fld id="{9A0DB2DC-4C9A-4742-B13C-FB6460FD3503}" type="slidenum"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altLang="en-US" sz="1400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7" name="Title 10"/>
          <p:cNvSpPr txBox="1"/>
          <p:nvPr/>
        </p:nvSpPr>
        <p:spPr>
          <a:xfrm>
            <a:off x="46038" y="1050925"/>
            <a:ext cx="1347787" cy="41910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81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Batch : 1</a:t>
            </a:r>
            <a:endParaRPr lang="en-US" altLang="en-US" sz="2400" dirty="0">
              <a:solidFill>
                <a:srgbClr val="0070C0"/>
              </a:solidFill>
              <a:latin typeface="Calibri Light" panose="020F0302020204030204" pitchFamily="34" charset="0"/>
              <a:ea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5" name="Title 10"/>
          <p:cNvSpPr txBox="1"/>
          <p:nvPr/>
        </p:nvSpPr>
        <p:spPr>
          <a:xfrm>
            <a:off x="400050" y="1584325"/>
            <a:ext cx="5400675" cy="4627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 fontScale="77500" lnSpcReduction="20000"/>
          </a:bodyPr>
          <a:lstStyle>
            <a:lvl1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defTabSz="53022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defTabSz="530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Project Tools Required</a:t>
            </a: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Frameworks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: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Python(3.8+)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Front end: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HTML, CSS, JavaScript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Backend: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Flask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Business logic/models: </a:t>
            </a:r>
            <a:r>
              <a:rPr kumimoji="0" lang="en-US" altLang="en-US" sz="2065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ML,DL</a:t>
            </a:r>
            <a:endParaRPr kumimoji="0" lang="en-US" altLang="en-US" sz="2065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. Hardware specifications: </a:t>
            </a: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Mini capacities for execution of the</a:t>
            </a: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65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65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sym typeface="Times New Roman" panose="02020603050405020304" pitchFamily="18" charset="0"/>
              </a:rPr>
              <a:t> proposed system</a:t>
            </a:r>
            <a:endParaRPr kumimoji="0" lang="en-US" altLang="en-US" sz="2065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ea typeface="+mn-ea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sng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  <a:p>
            <a:pPr marL="0" marR="0" lvl="0" indent="0" algn="l" defTabSz="530225" rtl="0" eaLnBrk="1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</a:br>
            <a:br>
              <a:rPr kumimoji="0" lang="en-US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</a:br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29" name="Title 10"/>
          <p:cNvSpPr txBox="1"/>
          <p:nvPr/>
        </p:nvSpPr>
        <p:spPr>
          <a:xfrm>
            <a:off x="6096000" y="3147695"/>
            <a:ext cx="5695950" cy="236982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b" anchorCtr="0"/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Operating System: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Windows 10x or Higher Versions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RAM: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Minimum 4 GB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HDD (Storage): 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Minimum 1 TB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Graphics Card: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Minimum 1 GB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  <a:p>
            <a:pPr hangingPunct="0">
              <a:lnSpc>
                <a:spcPct val="90000"/>
              </a:lnSpc>
            </a:pPr>
            <a:r>
              <a:rPr lang="en-US" altLang="en-US" sz="1600" b="1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Network Bandwidth:</a:t>
            </a:r>
            <a:r>
              <a:rPr lang="en-US" altLang="en-US" sz="1600" dirty="0">
                <a:solidFill>
                  <a:schemeClr val="tx1"/>
                </a:solidFill>
                <a:ea typeface="Calibri Light" panose="020F0302020204030204" pitchFamily="34" charset="0"/>
                <a:cs typeface="Calibri" panose="020F0502020204030204" pitchFamily="34" charset="0"/>
                <a:sym typeface="Calibri Light" panose="020F0302020204030204" pitchFamily="34" charset="0"/>
              </a:rPr>
              <a:t> 512 kbps (required for cloud computing or AWS-based deployment)</a:t>
            </a:r>
            <a:endParaRPr lang="en-US" altLang="en-US" sz="1600" dirty="0">
              <a:solidFill>
                <a:schemeClr val="tx1"/>
              </a:solidFill>
              <a:ea typeface="Calibri Light" panose="020F0302020204030204" pitchFamily="34" charset="0"/>
              <a:cs typeface="Calibri" panose="020F05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30" name="TextBox 7"/>
          <p:cNvSpPr txBox="1"/>
          <p:nvPr/>
        </p:nvSpPr>
        <p:spPr>
          <a:xfrm>
            <a:off x="3052763" y="1055688"/>
            <a:ext cx="6086475" cy="368300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t" anchorCtr="0">
            <a:spAutoFit/>
          </a:bodyPr>
          <a:p>
            <a:pPr hangingPunct="0"/>
            <a:r>
              <a:rPr lang="en-US" altLang="en-US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Project Title: Career Vision</a:t>
            </a:r>
            <a:endParaRPr lang="en-US" altLang="en-US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095" y="0"/>
            <a:ext cx="7106920" cy="6858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79070"/>
            <a:ext cx="11049000" cy="6456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264795"/>
            <a:ext cx="11204575" cy="66490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635"/>
            <a:ext cx="1676400" cy="6857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471805"/>
            <a:ext cx="9725660" cy="61906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3436</Words>
  <Application>WPS Presentation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Calibri</vt:lpstr>
      <vt:lpstr>Calibri Light</vt:lpstr>
      <vt:lpstr>Calibri Light</vt:lpstr>
      <vt:lpstr>Arial</vt:lpstr>
      <vt:lpstr>Times New Roman</vt:lpstr>
      <vt:lpstr>Times New Roman</vt:lpstr>
      <vt:lpstr>Wingdings</vt:lpstr>
      <vt:lpstr>Microsoft YaHei</vt:lpstr>
      <vt:lpstr>Arial Unicode MS</vt:lpstr>
      <vt:lpstr>Office Theme</vt:lpstr>
      <vt:lpstr>                                                                            Project Title :  CAREER VISION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Automated notes maker from audio recordings</dc:title>
  <dc:creator>lenovo1</dc:creator>
  <cp:lastModifiedBy>Bhavyasri Kasukurthi</cp:lastModifiedBy>
  <cp:revision>8</cp:revision>
  <dcterms:created xsi:type="dcterms:W3CDTF">2024-10-07T06:07:00Z</dcterms:created>
  <dcterms:modified xsi:type="dcterms:W3CDTF">2024-12-17T13:11:16Z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8BFFEE18C600400CA7185F13831D9E11_12</vt:lpwstr>
  </property>
  <property fmtid="{D5CDD505-2E9C-101B-9397-08002B2CF9AE}" pid="3" name="KSOProductBuildVer">
    <vt:lpwstr>1033-12.2.0.19307</vt:lpwstr>
  </property>
</Properties>
</file>