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0" r:id="rId14"/>
    <p:sldId id="268" r:id="rId15"/>
    <p:sldId id="269" r:id="rId16"/>
    <p:sldId id="271" r:id="rId17"/>
    <p:sldId id="272" r:id="rId18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B6D61D-23FF-4364-93EF-BA96C52E39EA}">
  <a:tblStyle styleId="{4CB6D61D-23FF-4364-93EF-BA96C52E39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53275ff64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53275ff64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53275ff64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53275ff64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3275ff6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3275ff6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53275ff64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53275ff64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53275ff64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53275ff64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5573734f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5573734f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53275ff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53275ff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53275ff64_1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53275ff64_1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53275ff6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53275ff6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53275ff6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53275ff6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53275ff6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53275ff6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53275ff6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53275ff6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53275ff64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53275ff64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53275ff64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53275ff64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53275ff64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53275ff64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53275ff64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53275ff64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FudgeMart Corporation Analysis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 Project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767000" y="3404900"/>
            <a:ext cx="1905900" cy="1552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Aditi Pala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Bhavya Shah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Shubh Mody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Yashaswini Kulkarni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1904550" y="155950"/>
            <a:ext cx="5334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FudgeMart Sales Trends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26" y="669600"/>
            <a:ext cx="7655551" cy="43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1904550" y="126600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FudgeFlix - Sales Analysis across Plans</a:t>
            </a:r>
            <a:endParaRPr sz="3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3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700" y="677225"/>
            <a:ext cx="7590599" cy="424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1904550" y="107125"/>
            <a:ext cx="53349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FudgeFlix Sales Trends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76" y="624725"/>
            <a:ext cx="7834450" cy="43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1827375" y="136400"/>
            <a:ext cx="55359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 Trends - FudgeMart and FudgeFlix</a:t>
            </a:r>
            <a:endParaRPr sz="8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3200">
              <a:solidFill>
                <a:schemeClr val="lt1"/>
              </a:solidFill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37" y="675075"/>
            <a:ext cx="7416924" cy="42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1827375" y="136400"/>
            <a:ext cx="5359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FudgeMart - Sales by States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638" y="791900"/>
            <a:ext cx="7438726" cy="41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1827375" y="136400"/>
            <a:ext cx="5359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FudgeFlix - Sales by States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975" y="791900"/>
            <a:ext cx="7460049" cy="417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267675" y="1648925"/>
            <a:ext cx="8520600" cy="3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Fudgemart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strategically focuses on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securing exclusive electronics distribution agreements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/contracts to ensure sole availability through their retail platform, thereby enhancing sales and maintaining high standards of customer service.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Revitalize the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premium plan with time-limited 2-month offers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; enhance basic plan features and marketing to attract a broader premium user base, fortifying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Fudgeflix's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expansion.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Fudgemart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: Implement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targeted marketing in states with lower sales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(WI, AZ, IA, MD, NJ) to boost brand awareness and sales. Customize messaging for local preferences.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Fudgeflix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: Boost subscriptions by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providing exclusive content releases in low-sales region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s(IA,TX,WY,AK,MN). Also, explore region-specific content or promotions for better local engagement.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Carefully curate the housewares product assortment based on market research and customer feedback.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Prioritize houseware items that align with current trends and customer preferences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Craft compelling campaigns from recurring sales dips in the third month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featuring special offers, exclusive content for strategic seasonal initiatives. This is  to effectively counter the decline and uphold strong customer engagement (like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St.Patricks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Day or start of spring)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849450" y="1949400"/>
            <a:ext cx="7445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500"/>
              <a:t>Thank You</a:t>
            </a:r>
            <a:endParaRPr sz="7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33150" y="1593050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44675" y="149900"/>
            <a:ext cx="4285200" cy="485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❖"/>
            </a:pPr>
            <a:r>
              <a:rPr lang="en" sz="1400">
                <a:solidFill>
                  <a:srgbClr val="374151"/>
                </a:solidFill>
                <a:highlight>
                  <a:schemeClr val="lt1"/>
                </a:highlight>
              </a:rPr>
              <a:t>Create a Data Warehouse and Business Intelligence (BW/BI) program for FudgeMart, Inc.</a:t>
            </a:r>
            <a:endParaRPr sz="14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400"/>
              <a:buChar char="❖"/>
            </a:pPr>
            <a:r>
              <a:rPr lang="en" sz="1400">
                <a:solidFill>
                  <a:srgbClr val="374151"/>
                </a:solidFill>
                <a:highlight>
                  <a:schemeClr val="lt1"/>
                </a:highlight>
              </a:rPr>
              <a:t>Two subsidiaries, Fudgemart and FudgeFlix databases are merged to bring diverse data sources together.</a:t>
            </a:r>
            <a:endParaRPr sz="14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400"/>
              <a:buChar char="❖"/>
            </a:pPr>
            <a:r>
              <a:rPr lang="en" sz="1400">
                <a:solidFill>
                  <a:srgbClr val="374151"/>
                </a:solidFill>
                <a:highlight>
                  <a:schemeClr val="lt1"/>
                </a:highlight>
              </a:rPr>
              <a:t>Analyze the Sales business process across the FudgeMart, Inc based on time intervals, product categories etc.</a:t>
            </a:r>
            <a:endParaRPr sz="14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400"/>
              <a:buChar char="❖"/>
            </a:pPr>
            <a:r>
              <a:rPr lang="en" sz="1400">
                <a:solidFill>
                  <a:srgbClr val="374151"/>
                </a:solidFill>
                <a:highlight>
                  <a:schemeClr val="lt1"/>
                </a:highlight>
              </a:rPr>
              <a:t>Identify actionable insights after identifying the business trends which will improve the Sales across both the organizations.</a:t>
            </a:r>
            <a:endParaRPr sz="1400">
              <a:solidFill>
                <a:srgbClr val="37415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FudgeMart and FudgeFlix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79">
                <a:highlight>
                  <a:schemeClr val="lt1"/>
                </a:highlight>
              </a:rPr>
              <a:t>FudgeMart</a:t>
            </a:r>
            <a:endParaRPr sz="3079"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750">
              <a:highlight>
                <a:schemeClr val="lt1"/>
              </a:highlight>
            </a:endParaRPr>
          </a:p>
          <a:p>
            <a:pPr marL="457200" lvl="0" indent="-320222" algn="l" rtl="0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2308">
                <a:solidFill>
                  <a:srgbClr val="374151"/>
                </a:solidFill>
                <a:highlight>
                  <a:schemeClr val="lt1"/>
                </a:highlight>
              </a:rPr>
              <a:t>Fudgemart is a fictitious online retailer akin to industry giants like Amazon and Walmart.</a:t>
            </a:r>
            <a:endParaRPr sz="2308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8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20222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2308">
                <a:solidFill>
                  <a:srgbClr val="374151"/>
                </a:solidFill>
                <a:highlight>
                  <a:schemeClr val="lt1"/>
                </a:highlight>
              </a:rPr>
              <a:t>Its database houses a rich array of customers, products, and vendors.</a:t>
            </a:r>
            <a:endParaRPr sz="2308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8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20222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2308">
                <a:solidFill>
                  <a:srgbClr val="374151"/>
                </a:solidFill>
                <a:highlight>
                  <a:schemeClr val="lt1"/>
                </a:highlight>
              </a:rPr>
              <a:t>Boasts familiar e-commerce business processes, mirroring those of prominent online retailers.</a:t>
            </a:r>
            <a:endParaRPr sz="2308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40866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chemeClr val="lt1"/>
                </a:highlight>
              </a:rPr>
              <a:t>FudgeFlix</a:t>
            </a:r>
            <a:endParaRPr sz="1650"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650">
              <a:highlight>
                <a:schemeClr val="lt1"/>
              </a:highlight>
            </a:endParaRPr>
          </a:p>
          <a:p>
            <a:pPr marL="457200" lvl="0" indent="-314325" algn="l" rtl="0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350"/>
              <a:buChar char="●"/>
            </a:pPr>
            <a:r>
              <a:rPr lang="en" sz="1350">
                <a:solidFill>
                  <a:srgbClr val="374151"/>
                </a:solidFill>
                <a:highlight>
                  <a:schemeClr val="lt1"/>
                </a:highlight>
              </a:rPr>
              <a:t>Fudgeflix, another subsidiary, offers DVD-by-mail and video-on-demand services.</a:t>
            </a:r>
            <a:endParaRPr sz="135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50"/>
              <a:buChar char="●"/>
            </a:pPr>
            <a:r>
              <a:rPr lang="en" sz="1350">
                <a:solidFill>
                  <a:srgbClr val="374151"/>
                </a:solidFill>
                <a:highlight>
                  <a:schemeClr val="lt1"/>
                </a:highlight>
              </a:rPr>
              <a:t>Similar to Amazon Instant Video or Netflix, its database comprises accounts, subscriptions, and video titles.</a:t>
            </a:r>
            <a:endParaRPr sz="135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50"/>
              <a:buChar char="●"/>
            </a:pPr>
            <a:r>
              <a:rPr lang="en" sz="1350">
                <a:solidFill>
                  <a:srgbClr val="374151"/>
                </a:solidFill>
                <a:highlight>
                  <a:schemeClr val="lt1"/>
                </a:highlight>
              </a:rPr>
              <a:t>Features encompass aspects unique to online video streaming services.</a:t>
            </a:r>
            <a:endParaRPr sz="135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64050" y="1584675"/>
            <a:ext cx="8415900" cy="3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❖"/>
            </a:pPr>
            <a:r>
              <a:rPr lang="en" b="1" dirty="0"/>
              <a:t>Top 5 Revenue Generators:</a:t>
            </a:r>
            <a:r>
              <a:rPr lang="en" dirty="0"/>
              <a:t> Discover the top five products that have showcased exceptional sales performance, driving substantial revenue.</a:t>
            </a: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❖"/>
            </a:pPr>
            <a:r>
              <a:rPr lang="en" b="1" dirty="0"/>
              <a:t>Sales Trends Over 4 Years:</a:t>
            </a:r>
            <a:r>
              <a:rPr lang="en" dirty="0"/>
              <a:t> Conduct a comprehensive analysis of sales data spanning four years, spanning across six distinct product categories, unveiling patterns and trends that have emerged over time.</a:t>
            </a: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❖"/>
            </a:pPr>
            <a:r>
              <a:rPr lang="en" b="1" dirty="0"/>
              <a:t>Granular Sales Insights:</a:t>
            </a:r>
            <a:r>
              <a:rPr lang="en" dirty="0"/>
              <a:t> Delve into the intricate sales dynamics by meticulously examining product performances across varied temporal scales – annually, monthly, and quarterly – encompassing both FudgeFlix and FudgeMart offerings.</a:t>
            </a: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❖"/>
            </a:pPr>
            <a:r>
              <a:rPr lang="en" b="1" dirty="0"/>
              <a:t>Apex and Abyss of Sales Across US States:</a:t>
            </a:r>
            <a:r>
              <a:rPr lang="en" dirty="0"/>
              <a:t> Identify the five highest-performing and five lowest-performing US states, unveiling the geographical impact on sales figures.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❖"/>
            </a:pPr>
            <a:r>
              <a:rPr lang="en" b="1" dirty="0"/>
              <a:t>Order Trends over 4 years: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Flow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25" y="1917300"/>
            <a:ext cx="3540600" cy="23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593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br>
              <a:rPr lang="en" dirty="0"/>
            </a:br>
            <a:endParaRPr dirty="0"/>
          </a:p>
        </p:txBody>
      </p:sp>
      <p:sp>
        <p:nvSpPr>
          <p:cNvPr id="92" name="Google Shape;92;p17"/>
          <p:cNvSpPr/>
          <p:nvPr/>
        </p:nvSpPr>
        <p:spPr>
          <a:xfrm>
            <a:off x="1527838" y="1715575"/>
            <a:ext cx="1395300" cy="82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FudgeFlix</a:t>
            </a:r>
            <a:endParaRPr dirty="0"/>
          </a:p>
        </p:txBody>
      </p:sp>
      <p:sp>
        <p:nvSpPr>
          <p:cNvPr id="93" name="Google Shape;93;p17"/>
          <p:cNvSpPr/>
          <p:nvPr/>
        </p:nvSpPr>
        <p:spPr>
          <a:xfrm>
            <a:off x="1527838" y="3240064"/>
            <a:ext cx="1395300" cy="82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FudgeMart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 rot="2183588">
            <a:off x="3314623" y="2261604"/>
            <a:ext cx="663383" cy="18746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 rot="-1930764">
            <a:off x="3270241" y="3326175"/>
            <a:ext cx="659629" cy="1881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152188" y="2312440"/>
            <a:ext cx="916250" cy="1242959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504691" y="2627585"/>
            <a:ext cx="718500" cy="4662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522779" y="2312440"/>
            <a:ext cx="916250" cy="1242959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Data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2472504" y="4299521"/>
            <a:ext cx="45084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Merging Fudgemart and FudgeFlix using ETL to create Sales Data Mart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Sales Data</a:t>
            </a:r>
            <a:endParaRPr/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429263" y="1619250"/>
          <a:ext cx="8285475" cy="1905000"/>
        </p:xfrm>
        <a:graphic>
          <a:graphicData uri="http://schemas.openxmlformats.org/drawingml/2006/table">
            <a:tbl>
              <a:tblPr>
                <a:noFill/>
                <a:tableStyleId>{4CB6D61D-23FF-4364-93EF-BA96C52E39EA}</a:tableStyleId>
              </a:tblPr>
              <a:tblGrid>
                <a:gridCol w="276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Sales Data</a:t>
                      </a:r>
                      <a:endParaRPr sz="12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FudgeMart</a:t>
                      </a:r>
                      <a:endParaRPr sz="12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FudgeFlix</a:t>
                      </a:r>
                      <a:endParaRPr sz="12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Product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Products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Plans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Customer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Customer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Accounts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Date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Order Date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Order Date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Sales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Orders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AccountBilling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 Schema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750" y="1341275"/>
            <a:ext cx="600492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1307825" y="78075"/>
            <a:ext cx="6636900" cy="8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Top 5 Products By Sales - FudgeMart &amp; FudgeFlix</a:t>
            </a:r>
            <a:endParaRPr sz="220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63" y="946575"/>
            <a:ext cx="7022020" cy="395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1171950" y="87850"/>
            <a:ext cx="68001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FudgeMart - Sales Analysis across Categories</a:t>
            </a:r>
            <a:r>
              <a:rPr lang="en" sz="3200"/>
              <a:t> </a:t>
            </a:r>
            <a:endParaRPr sz="32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337" y="695000"/>
            <a:ext cx="7255339" cy="40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587</Words>
  <Application>Microsoft Office PowerPoint</Application>
  <PresentationFormat>On-screen Show (16:9)</PresentationFormat>
  <Paragraphs>76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Merriweather</vt:lpstr>
      <vt:lpstr>Arial</vt:lpstr>
      <vt:lpstr>Roboto</vt:lpstr>
      <vt:lpstr>Paradigm</vt:lpstr>
      <vt:lpstr>FudgeMart Corporation Analysis</vt:lpstr>
      <vt:lpstr>Project Overview</vt:lpstr>
      <vt:lpstr>FudgeMart and FudgeFlix</vt:lpstr>
      <vt:lpstr>Business Questions</vt:lpstr>
      <vt:lpstr>Project Flow</vt:lpstr>
      <vt:lpstr>Mapping Sales Data</vt:lpstr>
      <vt:lpstr>Star Schema</vt:lpstr>
      <vt:lpstr>Top 5 Products By Sales - FudgeMart &amp; FudgeFlix</vt:lpstr>
      <vt:lpstr>FudgeMart - Sales Analysis across Categories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FudgeMart Corporation Analysis</dc:title>
  <dc:creator>Shubh Mody</dc:creator>
  <cp:lastModifiedBy>Shubh Mody</cp:lastModifiedBy>
  <cp:revision>5</cp:revision>
  <dcterms:modified xsi:type="dcterms:W3CDTF">2023-08-18T20:59:24Z</dcterms:modified>
</cp:coreProperties>
</file>