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0eb5715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0eb5715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d8f99f45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d8f99f45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d8f99f45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d8f99f45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d8f99f45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d8f99f45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da755f7c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da755f7c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da755f7c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da755f7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da755f7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da755f7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dd6d45a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dd6d45a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d8f99f45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d8f99f45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d8f99f45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d8f99f45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d8f99f45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d8f99f45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0eb5715f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0eb5715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da74c8b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da74c8b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fb0d6d8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fb0d6d8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fb0d6d8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fb0d6d8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fb0d6d8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fb0d6d8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0eb5715f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0eb5715f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0eb5715f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0eb5715f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bc2059a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bc2059a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0eb5715f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0eb5715f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d8f99f4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d8f99f4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d8f99f4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d8f99f4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d8f99f45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d8f99f4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d8f99f45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d8f99f45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d8f99f45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d8f99f45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eunomia-bpf/bpf-developer-tutorial/blob/735095982d9d0347b3482510ab3babe604e33cdd/src/29-sockops/README_en.m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document/d/17i9B5pxlZCXrampeM46vRFpyK1HZup17bPJ_A5zU50I/edit?usp=sharing" TargetMode="External"/><Relationship Id="rId4" Type="http://schemas.openxmlformats.org/officeDocument/2006/relationships/hyperlink" Target="https://source.chromium.org/chromium/chromium/src/+/HEAD:net/third_party/quiche/src/quiche/quic/core/quic_error_codes.h" TargetMode="External"/><Relationship Id="rId5" Type="http://schemas.openxmlformats.org/officeDocument/2006/relationships/hyperlink" Target="https://source.chromium.org/chromium/chromium/src/+/HEAD:net/third_party/quiche/src/quiche/quic/core/quic_error_codes.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ieeexplore.ieee.org/document/1045335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document/d/1F2YfdDXKpy20WVKJueEf4abn_LVZHhMUMS5gX6Pgjl4/mobilebasic#:~:text=In%20QUIC%2C%20flow%20control%20works%20by%20advertising%20the,may%20only%20write%20another%2050%20bytes%20before%20block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odereview.chromium.org/274525300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ource.chromium.org/chromium/chromium/src/+/main:net/third_party/quiche/src/quiche/quic/core/quic_flow_controller.c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source.chromium.org/chromium/chromium/src/+/main:net/third_party/quiche/src/quiche/quic/core/quic_flags_list.h;l=7;drc=aac75e1d42c143ae268bd6adfdec9191f2cc1c33?q=quic_fla&amp;sq=&amp;ss=chromium%2Fchromium%2Fsr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ource.chromium.org/chromium/chromium/src/+/main:net/third_party/quiche/src/quiche/quic/core/quic_session.c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fossd.anu.edu.au/linux/latest/source/samples/bpf/tcp_iw_kern.c" TargetMode="External"/><Relationship Id="rId4" Type="http://schemas.openxmlformats.org/officeDocument/2006/relationships/hyperlink" Target="https://github.com/bhavya2021245/tcp_ebpf_/tree/ma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l.acm.org/doi/pdf/10.1145/3098822.309884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ource.chromium.org/chromium/chromium/src/+/main:net/quic/quic_session_pool_test.cc;l=7159?q=QUIC_NETWORK_IDLE_TIMEOUT&amp;ss=chromium%2Fchromium%2Fsr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source.chromium.org/chromium/chromium/src/+/main:net/quic/quic_chromium_client_session.cc;l=1763" TargetMode="External"/><Relationship Id="rId4" Type="http://schemas.openxmlformats.org/officeDocument/2006/relationships/hyperlink" Target="https://source.chromium.org/chromium/chromium/src/+/main:net/third_party/quiche/src/quiche/quic/core/frames/quic_connection_close_frame.h;drc=ffa073e3fa09b2be387adb32663a3ca9e93e61e9;l=1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iproyal.net/en-us/blog/what-is-http-header" TargetMode="External"/><Relationship Id="rId4" Type="http://schemas.openxmlformats.org/officeDocument/2006/relationships/hyperlink" Target="https://docs.google.com/document/d/1KuvuHbYNRf-oZ9Zoxjc_zKo038c42eHWsrLO5Kwjgrs/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7i9B5pxlZCXrampeM46vRFpyK1HZup17bPJ_A5zU50I/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org/2020/02/05-web-networks-Network-Quality-Estimation-in-Chrome.pdf" TargetMode="External"/><Relationship Id="rId4" Type="http://schemas.openxmlformats.org/officeDocument/2006/relationships/hyperlink" Target="https://ieeexplore.ieee.org/stamp/stamp.jsp?tp=&amp;arnumber=1045335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200" u="sng">
                <a:solidFill>
                  <a:schemeClr val="hlink"/>
                </a:solidFill>
                <a:hlinkClick r:id="rId3"/>
              </a:rPr>
              <a:t>https://github.com/eunomia-bpf/bpf-developer-tutorial/blob/735095982d9d0347b3482510ab3babe604e33cdd/src/29-sockops/README_en.md</a:t>
            </a:r>
            <a:endParaRPr sz="1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This link will help to understand ebpf in a better way.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3681300" cy="46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61111"/>
              <a:buFont typeface="Arial"/>
              <a:buNone/>
            </a:pPr>
            <a:r>
              <a:rPr lang="en"/>
              <a:t>Read the error code file and found these errors which happens due to poor network conditions</a:t>
            </a:r>
            <a:endParaRPr/>
          </a:p>
          <a:p>
            <a:pPr indent="0" lvl="0" marL="0" rtl="0" algn="l">
              <a:spcBef>
                <a:spcPts val="1200"/>
              </a:spcBef>
              <a:spcAft>
                <a:spcPts val="0"/>
              </a:spcAft>
              <a:buNone/>
            </a:pPr>
            <a:r>
              <a:rPr lang="en" u="sng">
                <a:solidFill>
                  <a:schemeClr val="hlink"/>
                </a:solidFill>
                <a:hlinkClick r:id="rId3"/>
              </a:rPr>
              <a:t>https://docs.google.com/document/d/17i9B5pxlZCXrampeM46vRFpyK1HZup17bPJ_A5zU50I/edit?usp=sharing</a:t>
            </a:r>
            <a:endParaRPr/>
          </a:p>
          <a:p>
            <a:pPr indent="0" lvl="0" marL="0" rtl="0" algn="l">
              <a:spcBef>
                <a:spcPts val="1200"/>
              </a:spcBef>
              <a:spcAft>
                <a:spcPts val="0"/>
              </a:spcAft>
              <a:buClr>
                <a:schemeClr val="dk1"/>
              </a:buClr>
              <a:buSzPct val="61111"/>
              <a:buFont typeface="Arial"/>
              <a:buNone/>
            </a:pPr>
            <a:r>
              <a:rPr lang="en" u="sng">
                <a:solidFill>
                  <a:schemeClr val="hlink"/>
                </a:solidFill>
                <a:hlinkClick r:id="rId4"/>
              </a:rPr>
              <a:t>https://source.chromium.org/chromium/chromium/src/+/HEAD:net/third_party/quiche/src/quiche/quic/core/quic_error_codes.h</a:t>
            </a:r>
            <a:endParaRPr/>
          </a:p>
          <a:p>
            <a:pPr indent="0" lvl="0" marL="0" rtl="0" algn="l">
              <a:spcBef>
                <a:spcPts val="1200"/>
              </a:spcBef>
              <a:spcAft>
                <a:spcPts val="0"/>
              </a:spcAft>
              <a:buNone/>
            </a:pPr>
            <a:r>
              <a:rPr lang="en"/>
              <a:t>Read the network quality estimator code</a:t>
            </a:r>
            <a:endParaRPr/>
          </a:p>
          <a:p>
            <a:pPr indent="0" lvl="0" marL="0" rtl="0" algn="l">
              <a:spcBef>
                <a:spcPts val="1200"/>
              </a:spcBef>
              <a:spcAft>
                <a:spcPts val="0"/>
              </a:spcAft>
              <a:buNone/>
            </a:pPr>
            <a:r>
              <a:rPr lang="en" u="sng">
                <a:solidFill>
                  <a:schemeClr val="hlink"/>
                </a:solidFill>
                <a:hlinkClick r:id="rId5"/>
              </a:rPr>
              <a:t>https://source.chromium.org/chromium/chromium/src/+/HEAD:net/third_party/quiche/src/quiche/quic/core/quic_error_codes.h</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3"/>
          <p:cNvSpPr txBox="1"/>
          <p:nvPr>
            <p:ph idx="1" type="body"/>
          </p:nvPr>
        </p:nvSpPr>
        <p:spPr>
          <a:xfrm>
            <a:off x="311700" y="130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the 8b portion of this paper.</a:t>
            </a:r>
            <a:endParaRPr/>
          </a:p>
          <a:p>
            <a:pPr indent="0" lvl="0" marL="0" rtl="0" algn="l">
              <a:spcBef>
                <a:spcPts val="1200"/>
              </a:spcBef>
              <a:spcAft>
                <a:spcPts val="0"/>
              </a:spcAft>
              <a:buNone/>
            </a:pPr>
            <a:r>
              <a:rPr lang="en" u="sng">
                <a:solidFill>
                  <a:schemeClr val="hlink"/>
                </a:solidFill>
                <a:hlinkClick r:id="rId3"/>
              </a:rPr>
              <a:t>https://ieeexplore.ieee.org/document/10453353</a:t>
            </a:r>
            <a:endParaRPr/>
          </a:p>
          <a:p>
            <a:pPr indent="0" lvl="0" marL="0" rtl="0" algn="l">
              <a:spcBef>
                <a:spcPts val="1200"/>
              </a:spcBef>
              <a:spcAft>
                <a:spcPts val="1200"/>
              </a:spcAft>
              <a:buNone/>
            </a:pPr>
            <a:r>
              <a:rPr lang="en"/>
              <a:t> If the RTT is varying, there will be fewer QUIC retry connection establishment failures which will lead to low medium connection racing(here this means fallback). Otherwise, if QUIC RTT is more than a threshold δ ms, then there will be more QUIC connection establishment retry failures and lead to more connection racing.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IN QUIC</a:t>
            </a:r>
            <a:endParaRPr/>
          </a:p>
        </p:txBody>
      </p:sp>
      <p:sp>
        <p:nvSpPr>
          <p:cNvPr id="121" name="Google Shape;121;p24"/>
          <p:cNvSpPr txBox="1"/>
          <p:nvPr>
            <p:ph idx="1" type="body"/>
          </p:nvPr>
        </p:nvSpPr>
        <p:spPr>
          <a:xfrm>
            <a:off x="311700" y="1152475"/>
            <a:ext cx="8520600" cy="28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https://docs.google.com/document/d/1F2YfdDXKpy20WVKJueEf4abn_LVZHhMUMS5gX6Pgjl4/mobilebasic#:~:text=In%20QUIC%2C%20flow%20control%20works%20by%20advertising%20the,may%20only%20write%20another%2050%20bytes%20before%20blocking.</a:t>
            </a:r>
            <a:endParaRPr/>
          </a:p>
          <a:p>
            <a:pPr indent="0" lvl="0" marL="0" rtl="0" algn="l">
              <a:spcBef>
                <a:spcPts val="120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Minimum Flow Control Send Window:</a:t>
            </a:r>
            <a:endParaRPr sz="1200">
              <a:solidFill>
                <a:schemeClr val="dk1"/>
              </a:solidFill>
              <a:highlight>
                <a:schemeClr val="lt1"/>
              </a:highlight>
              <a:latin typeface="Roboto"/>
              <a:ea typeface="Roboto"/>
              <a:cs typeface="Roboto"/>
              <a:sym typeface="Roboto"/>
            </a:endParaRPr>
          </a:p>
          <a:p>
            <a:pPr indent="-304800" lvl="0" marL="457200" rtl="0" algn="l">
              <a:spcBef>
                <a:spcPts val="12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This value (16 KB) represents the smallest amount of data that can be sent without waiting for an acknowledgment from the receiver.</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AutoNum type="arabicPeriod"/>
            </a:pPr>
            <a:r>
              <a:rPr lang="en" sz="1200">
                <a:solidFill>
                  <a:schemeClr val="dk1"/>
                </a:solidFill>
                <a:highlight>
                  <a:schemeClr val="lt1"/>
                </a:highlight>
                <a:latin typeface="Roboto"/>
                <a:ea typeface="Roboto"/>
                <a:cs typeface="Roboto"/>
                <a:sym typeface="Roboto"/>
              </a:rPr>
              <a:t>Maximum Flow Control Receive Windows:</a:t>
            </a:r>
            <a:endParaRPr sz="1200">
              <a:solidFill>
                <a:schemeClr val="dk1"/>
              </a:solidFill>
              <a:highlight>
                <a:schemeClr val="lt1"/>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These values define the upper limits on how much data the receiver is willing to accept before acknowledging receipt and freeing up space for more data.</a:t>
            </a:r>
            <a:endParaRPr sz="1200">
              <a:solidFill>
                <a:schemeClr val="dk1"/>
              </a:solidFill>
              <a:highlight>
                <a:schemeClr val="lt1"/>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Stream Receive Window Limit (kStreamReceiveWindowLimit): This limit (16 MB) applies to individual data streams within the QUIC connection. It ensures that a single stream does not overwhelm the receiver by sending too much data too quickly.</a:t>
            </a:r>
            <a:endParaRPr sz="1200">
              <a:solidFill>
                <a:schemeClr val="dk1"/>
              </a:solidFill>
              <a:highlight>
                <a:schemeClr val="lt1"/>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Session Receive Window Limit (kSessionReceiveWindowLimit): This limit (24 MB) applies to the entire session, encompassing all streams. It sets an overall cap on the amount of unacknowledged data that can exist within the connection.</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Imagine a QUIC connection where the sender has a CFCW of 15 MB and an SFCW of 6 MB (Chromium's values). This means the sender can send up to 15 MB of data at the connection level and up to 6 MB of data per stream before waiting for acknowledgments.</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Flow Control Windows:</a:t>
            </a:r>
            <a:endParaRPr sz="1200">
              <a:solidFill>
                <a:schemeClr val="dk1"/>
              </a:solidFill>
              <a:highlight>
                <a:schemeClr val="lt1"/>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AutoNum type="alphaLcPeriod"/>
            </a:pPr>
            <a:r>
              <a:rPr lang="en" sz="1200">
                <a:solidFill>
                  <a:schemeClr val="dk1"/>
                </a:solidFill>
                <a:highlight>
                  <a:schemeClr val="lt1"/>
                </a:highlight>
                <a:latin typeface="Roboto"/>
                <a:ea typeface="Roboto"/>
                <a:cs typeface="Roboto"/>
                <a:sym typeface="Roboto"/>
              </a:rPr>
              <a:t>CFCW (Connection Flow Control Window): Chromium sets this to 15 MB (15728640 bytes), which means that, at the connection level, it can send up to 15 MB of data before waiting for acknowledgments.</a:t>
            </a:r>
            <a:endParaRPr sz="1200">
              <a:solidFill>
                <a:schemeClr val="dk1"/>
              </a:solidFill>
              <a:highlight>
                <a:schemeClr val="lt1"/>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AutoNum type="alphaLcPeriod"/>
            </a:pPr>
            <a:r>
              <a:rPr lang="en" sz="1200">
                <a:solidFill>
                  <a:schemeClr val="dk1"/>
                </a:solidFill>
                <a:highlight>
                  <a:schemeClr val="lt1"/>
                </a:highlight>
                <a:latin typeface="Roboto"/>
                <a:ea typeface="Roboto"/>
                <a:cs typeface="Roboto"/>
                <a:sym typeface="Roboto"/>
              </a:rPr>
              <a:t>SFCW (Stream Flow Control Window): Chromium sets this to 6 MB (6291456 bytes), limiting the amount of unacknowledged data per stream to 6 MB.</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188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DISABLED AUTO TUNING</a:t>
            </a:r>
            <a:endParaRPr/>
          </a:p>
          <a:p>
            <a:pPr indent="0" lvl="0" marL="0" rtl="0" algn="l">
              <a:spcBef>
                <a:spcPts val="0"/>
              </a:spcBef>
              <a:spcAft>
                <a:spcPts val="0"/>
              </a:spcAft>
              <a:buNone/>
            </a:pPr>
            <a:r>
              <a:rPr lang="en" sz="1200">
                <a:solidFill>
                  <a:srgbClr val="ECECEC"/>
                </a:solidFill>
                <a:highlight>
                  <a:schemeClr val="accent2"/>
                </a:highlight>
                <a:latin typeface="Roboto"/>
                <a:ea typeface="Roboto"/>
                <a:cs typeface="Roboto"/>
                <a:sym typeface="Roboto"/>
              </a:rPr>
              <a:t>QUIC can not  dynamically adjust the flow control window size based on network conditions, optimizing data transmission</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276225" lvl="0" marL="4572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Auto-tuning aims to optimize the receive window size in QUIC, starting with a small initial window and dynamically growing it as needed.</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 sz="1200">
                <a:solidFill>
                  <a:schemeClr val="dk1"/>
                </a:solidFill>
                <a:highlight>
                  <a:schemeClr val="lt1"/>
                </a:highlight>
                <a:latin typeface="Roboto"/>
                <a:ea typeface="Roboto"/>
                <a:cs typeface="Roboto"/>
                <a:sym typeface="Roboto"/>
              </a:rPr>
              <a:t>Algorithm:</a:t>
            </a:r>
            <a:endParaRPr sz="1200">
              <a:solidFill>
                <a:schemeClr val="dk1"/>
              </a:solidFill>
              <a:highlight>
                <a:schemeClr val="lt1"/>
              </a:highlight>
              <a:latin typeface="Roboto"/>
              <a:ea typeface="Roboto"/>
              <a:cs typeface="Roboto"/>
              <a:sym typeface="Roboto"/>
            </a:endParaRPr>
          </a:p>
          <a:p>
            <a:pPr indent="-276225" lvl="0" marL="457200" rtl="0" algn="l">
              <a:spcBef>
                <a:spcPts val="1500"/>
              </a:spcBef>
              <a:spcAft>
                <a:spcPts val="0"/>
              </a:spcAft>
              <a:buClr>
                <a:schemeClr val="dk1"/>
              </a:buClr>
              <a:buSzPct val="100000"/>
              <a:buFont typeface="Roboto"/>
              <a:buAutoNum type="arabicPeriod"/>
            </a:pPr>
            <a:r>
              <a:rPr lang="en" sz="1200">
                <a:solidFill>
                  <a:schemeClr val="dk1"/>
                </a:solidFill>
                <a:highlight>
                  <a:schemeClr val="lt1"/>
                </a:highlight>
                <a:latin typeface="Roboto"/>
                <a:ea typeface="Roboto"/>
                <a:cs typeface="Roboto"/>
                <a:sym typeface="Roboto"/>
              </a:rPr>
              <a:t>Flow Control Window Update Trigger:</a:t>
            </a:r>
            <a:endParaRPr sz="1200">
              <a:solidFill>
                <a:schemeClr val="dk1"/>
              </a:solidFill>
              <a:highlight>
                <a:schemeClr val="lt1"/>
              </a:highlight>
              <a:latin typeface="Roboto"/>
              <a:ea typeface="Roboto"/>
              <a:cs typeface="Roboto"/>
              <a:sym typeface="Roboto"/>
            </a:endParaRPr>
          </a:p>
          <a:p>
            <a:pPr indent="-27622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A flow control window update is triggered when the available window (max receive window offset minus bytes consumed) is less than half of the maximum window size.</a:t>
            </a:r>
            <a:endParaRPr sz="1200">
              <a:solidFill>
                <a:schemeClr val="dk1"/>
              </a:solidFill>
              <a:highlight>
                <a:schemeClr val="lt1"/>
              </a:highlight>
              <a:latin typeface="Roboto"/>
              <a:ea typeface="Roboto"/>
              <a:cs typeface="Roboto"/>
              <a:sym typeface="Roboto"/>
            </a:endParaRPr>
          </a:p>
          <a:p>
            <a:pPr indent="-276225" lvl="0" marL="457200" rtl="0" algn="l">
              <a:spcBef>
                <a:spcPts val="0"/>
              </a:spcBef>
              <a:spcAft>
                <a:spcPts val="0"/>
              </a:spcAft>
              <a:buClr>
                <a:schemeClr val="dk1"/>
              </a:buClr>
              <a:buSzPct val="100000"/>
              <a:buFont typeface="Roboto"/>
              <a:buAutoNum type="arabicPeriod"/>
            </a:pPr>
            <a:r>
              <a:rPr lang="en" sz="1200">
                <a:solidFill>
                  <a:schemeClr val="dk1"/>
                </a:solidFill>
                <a:highlight>
                  <a:schemeClr val="lt1"/>
                </a:highlight>
                <a:latin typeface="Roboto"/>
                <a:ea typeface="Roboto"/>
                <a:cs typeface="Roboto"/>
                <a:sym typeface="Roboto"/>
              </a:rPr>
              <a:t>Auto-Tuning Logic:</a:t>
            </a:r>
            <a:endParaRPr sz="1200">
              <a:solidFill>
                <a:schemeClr val="dk1"/>
              </a:solidFill>
              <a:highlight>
                <a:schemeClr val="lt1"/>
              </a:highlight>
              <a:latin typeface="Roboto"/>
              <a:ea typeface="Roboto"/>
              <a:cs typeface="Roboto"/>
              <a:sym typeface="Roboto"/>
            </a:endParaRPr>
          </a:p>
          <a:p>
            <a:pPr indent="-27622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Keep track of the time interval between subsequent window updates (since_last_update).</a:t>
            </a:r>
            <a:endParaRPr sz="1200">
              <a:solidFill>
                <a:schemeClr val="dk1"/>
              </a:solidFill>
              <a:highlight>
                <a:schemeClr val="lt1"/>
              </a:highlight>
              <a:latin typeface="Roboto"/>
              <a:ea typeface="Roboto"/>
              <a:cs typeface="Roboto"/>
              <a:sym typeface="Roboto"/>
            </a:endParaRPr>
          </a:p>
          <a:p>
            <a:pPr indent="-27622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If (since_last_update &lt; RTT * trigger factor), then increase the maximum window size by a factor (increase factor), but not exceeding an upper bound.</a:t>
            </a:r>
            <a:endParaRPr sz="1200">
              <a:solidFill>
                <a:schemeClr val="dk1"/>
              </a:solidFill>
              <a:highlight>
                <a:schemeClr val="lt1"/>
              </a:highlight>
              <a:latin typeface="Roboto"/>
              <a:ea typeface="Roboto"/>
              <a:cs typeface="Roboto"/>
              <a:sym typeface="Roboto"/>
            </a:endParaRPr>
          </a:p>
          <a:p>
            <a:pPr indent="-27622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The condition </a:t>
            </a:r>
            <a:r>
              <a:rPr lang="en" sz="1050">
                <a:solidFill>
                  <a:schemeClr val="dk1"/>
                </a:solidFill>
                <a:highlight>
                  <a:schemeClr val="lt1"/>
                </a:highlight>
                <a:latin typeface="Courier New"/>
                <a:ea typeface="Courier New"/>
                <a:cs typeface="Courier New"/>
                <a:sym typeface="Courier New"/>
              </a:rPr>
              <a:t>max window size = MIN(max window size * increase factor, upper bound)</a:t>
            </a:r>
            <a:r>
              <a:rPr lang="en" sz="1200">
                <a:solidFill>
                  <a:schemeClr val="dk1"/>
                </a:solidFill>
                <a:highlight>
                  <a:schemeClr val="lt1"/>
                </a:highlight>
                <a:latin typeface="Roboto"/>
                <a:ea typeface="Roboto"/>
                <a:cs typeface="Roboto"/>
                <a:sym typeface="Roboto"/>
              </a:rPr>
              <a:t> ensures that the window size increase is capped at a reasonable limit defined by the upper bound.</a:t>
            </a:r>
            <a:endParaRPr sz="1200">
              <a:solidFill>
                <a:schemeClr val="dk1"/>
              </a:solidFill>
              <a:highlight>
                <a:schemeClr val="lt1"/>
              </a:highlight>
              <a:latin typeface="Roboto"/>
              <a:ea typeface="Roboto"/>
              <a:cs typeface="Roboto"/>
              <a:sym typeface="Roboto"/>
            </a:endParaRPr>
          </a:p>
          <a:p>
            <a:pPr indent="-276225" lvl="1" marL="914400" rtl="0" algn="l">
              <a:spcBef>
                <a:spcPts val="0"/>
              </a:spcBef>
              <a:spcAft>
                <a:spcPts val="0"/>
              </a:spcAft>
              <a:buClr>
                <a:schemeClr val="dk1"/>
              </a:buClr>
              <a:buSzPct val="100000"/>
              <a:buFont typeface="Roboto"/>
              <a:buChar char="●"/>
            </a:pPr>
            <a:r>
              <a:t/>
            </a:r>
            <a:endParaRPr sz="1200">
              <a:solidFill>
                <a:schemeClr val="dk1"/>
              </a:solidFill>
              <a:highlight>
                <a:schemeClr val="lt1"/>
              </a:highlight>
              <a:latin typeface="Roboto"/>
              <a:ea typeface="Roboto"/>
              <a:cs typeface="Roboto"/>
              <a:sym typeface="Roboto"/>
            </a:endParaRPr>
          </a:p>
          <a:p>
            <a:pPr indent="-27622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The trigger factor is set to 2, and the increase factor is also set to 2.</a:t>
            </a:r>
            <a:endParaRPr sz="1200">
              <a:solidFill>
                <a:schemeClr val="dk1"/>
              </a:solidFill>
              <a:highlight>
                <a:schemeClr val="lt1"/>
              </a:highlight>
              <a:latin typeface="Roboto"/>
              <a:ea typeface="Roboto"/>
              <a:cs typeface="Roboto"/>
              <a:sym typeface="Roboto"/>
            </a:endParaRPr>
          </a:p>
          <a:p>
            <a:pPr indent="-276225" lvl="0" marL="457200" rtl="0" algn="l">
              <a:spcBef>
                <a:spcPts val="0"/>
              </a:spcBef>
              <a:spcAft>
                <a:spcPts val="0"/>
              </a:spcAft>
              <a:buClr>
                <a:schemeClr val="dk1"/>
              </a:buClr>
              <a:buSzPct val="100000"/>
              <a:buFont typeface="Roboto"/>
              <a:buAutoNum type="arabicPeriod"/>
            </a:pPr>
            <a:r>
              <a:rPr lang="en" sz="1200">
                <a:solidFill>
                  <a:schemeClr val="dk1"/>
                </a:solidFill>
                <a:highlight>
                  <a:schemeClr val="lt1"/>
                </a:highlight>
                <a:latin typeface="Roboto"/>
                <a:ea typeface="Roboto"/>
                <a:cs typeface="Roboto"/>
                <a:sym typeface="Roboto"/>
              </a:rPr>
              <a:t>Window Update Action:</a:t>
            </a:r>
            <a:endParaRPr sz="1200">
              <a:solidFill>
                <a:schemeClr val="dk1"/>
              </a:solidFill>
              <a:highlight>
                <a:schemeClr val="lt1"/>
              </a:highlight>
              <a:latin typeface="Roboto"/>
              <a:ea typeface="Roboto"/>
              <a:cs typeface="Roboto"/>
              <a:sym typeface="Roboto"/>
            </a:endParaRPr>
          </a:p>
          <a:p>
            <a:pPr indent="-276225" lvl="1" marL="9144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When a window update occurs, the max_received window offset is increased by the difference between the maximum window size and the available window.</a:t>
            </a:r>
            <a:endParaRPr sz="12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Clr>
                <a:schemeClr val="dk1"/>
              </a:buClr>
              <a:buSzPct val="91666"/>
              <a:buFont typeface="Arial"/>
              <a:buNone/>
            </a:pPr>
            <a:r>
              <a:rPr lang="en" sz="1200">
                <a:solidFill>
                  <a:schemeClr val="dk1"/>
                </a:solidFill>
                <a:highlight>
                  <a:schemeClr val="lt1"/>
                </a:highlight>
                <a:latin typeface="Roboto"/>
                <a:ea typeface="Roboto"/>
                <a:cs typeface="Roboto"/>
                <a:sym typeface="Roboto"/>
              </a:rPr>
              <a:t>Default Values:</a:t>
            </a:r>
            <a:endParaRPr sz="1200">
              <a:solidFill>
                <a:schemeClr val="dk1"/>
              </a:solidFill>
              <a:highlight>
                <a:schemeClr val="lt1"/>
              </a:highlight>
              <a:latin typeface="Roboto"/>
              <a:ea typeface="Roboto"/>
              <a:cs typeface="Roboto"/>
              <a:sym typeface="Roboto"/>
            </a:endParaRPr>
          </a:p>
          <a:p>
            <a:pPr indent="-276225" lvl="0" marL="457200" rtl="0" algn="l">
              <a:spcBef>
                <a:spcPts val="150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Google's servers default to enabling auto-tuning for receive buffers with initial window size settings of CFCW (Connection Flow Control Window) at 48 KB and SFCW (Stream Flow Control Window) at 32 KB.</a:t>
            </a:r>
            <a:endParaRPr sz="1200">
              <a:solidFill>
                <a:schemeClr val="dk1"/>
              </a:solidFill>
              <a:highlight>
                <a:schemeClr val="lt1"/>
              </a:highlight>
              <a:latin typeface="Roboto"/>
              <a:ea typeface="Roboto"/>
              <a:cs typeface="Roboto"/>
              <a:sym typeface="Roboto"/>
            </a:endParaRPr>
          </a:p>
          <a:p>
            <a:pPr indent="-276225" lvl="0" marL="457200" rtl="0" algn="l">
              <a:spcBef>
                <a:spcPts val="0"/>
              </a:spcBef>
              <a:spcAft>
                <a:spcPts val="0"/>
              </a:spcAft>
              <a:buClr>
                <a:schemeClr val="dk1"/>
              </a:buClr>
              <a:buSzPct val="100000"/>
              <a:buFont typeface="Roboto"/>
              <a:buChar char="●"/>
            </a:pPr>
            <a:r>
              <a:rPr lang="en" sz="1200">
                <a:solidFill>
                  <a:schemeClr val="dk1"/>
                </a:solidFill>
                <a:highlight>
                  <a:schemeClr val="lt1"/>
                </a:highlight>
                <a:latin typeface="Roboto"/>
                <a:ea typeface="Roboto"/>
                <a:cs typeface="Roboto"/>
                <a:sym typeface="Roboto"/>
              </a:rPr>
              <a:t>Chromium, on the other hand, defaults to disabling auto-tuning for its receive buffers, meaning it does not dynamically adjust the receive window size based on the algorithm described above.</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VERY IMPORTANT</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https://codereview.chromium.org/2745253006/</a:t>
            </a:r>
            <a:endParaRPr/>
          </a:p>
          <a:p>
            <a:pPr indent="0" lvl="0" marL="0" rtl="0" algn="l">
              <a:spcBef>
                <a:spcPts val="1200"/>
              </a:spcBef>
              <a:spcAft>
                <a:spcPts val="0"/>
              </a:spcAft>
              <a:buNone/>
            </a:pPr>
            <a:r>
              <a:rPr lang="en"/>
              <a:t>This contains the files in which we need to make changes so as to make auto </a:t>
            </a:r>
            <a:r>
              <a:rPr lang="en"/>
              <a:t>tuning</a:t>
            </a:r>
            <a:r>
              <a:rPr lang="en"/>
              <a:t> faster.</a:t>
            </a:r>
            <a:endParaRPr/>
          </a:p>
          <a:p>
            <a:pPr indent="0" lvl="0" marL="0" rtl="0" algn="l">
              <a:spcBef>
                <a:spcPts val="1200"/>
              </a:spcBef>
              <a:spcAft>
                <a:spcPts val="0"/>
              </a:spcAft>
              <a:buNone/>
            </a:pPr>
            <a:r>
              <a:rPr lang="en" sz="1200">
                <a:solidFill>
                  <a:schemeClr val="dk1"/>
                </a:solidFill>
                <a:highlight>
                  <a:schemeClr val="lt1"/>
                </a:highlight>
                <a:latin typeface="Roboto"/>
                <a:ea typeface="Roboto"/>
                <a:cs typeface="Roboto"/>
                <a:sym typeface="Roboto"/>
              </a:rPr>
              <a:t>In QUIC (Quick UDP Internet Connections), flow control is essential for managing data transmission between endpoints efficiently. Autotuning the flow control to increase the window size promptly for the first increase, similar to subsequent increases, can enhance performance. </a:t>
            </a:r>
            <a:endParaRPr sz="1200">
              <a:solidFill>
                <a:schemeClr val="dk1"/>
              </a:solidFill>
              <a:highlight>
                <a:schemeClr val="lt1"/>
              </a:highlight>
              <a:latin typeface="Roboto"/>
              <a:ea typeface="Roboto"/>
              <a:cs typeface="Roboto"/>
              <a:sym typeface="Roboto"/>
            </a:endParaRPr>
          </a:p>
          <a:p>
            <a:pPr indent="-304800" lvl="0" marL="457200" rtl="0" algn="l">
              <a:spcBef>
                <a:spcPts val="1200"/>
              </a:spcBef>
              <a:spcAft>
                <a:spcPts val="0"/>
              </a:spcAft>
              <a:buClr>
                <a:schemeClr val="dk1"/>
              </a:buClr>
              <a:buSzPts val="1200"/>
              <a:buFont typeface="Roboto"/>
              <a:buChar char="●"/>
            </a:pPr>
            <a:r>
              <a:rPr b="1" lang="en" sz="1050">
                <a:solidFill>
                  <a:schemeClr val="dk1"/>
                </a:solidFill>
                <a:highlight>
                  <a:schemeClr val="lt1"/>
                </a:highlight>
                <a:latin typeface="Courier New"/>
                <a:ea typeface="Courier New"/>
                <a:cs typeface="Courier New"/>
                <a:sym typeface="Courier New"/>
              </a:rPr>
              <a:t>prev_window_update_time_</a:t>
            </a:r>
            <a:r>
              <a:rPr b="1" lang="en" sz="1200">
                <a:solidFill>
                  <a:schemeClr val="dk1"/>
                </a:solidFill>
                <a:highlight>
                  <a:schemeClr val="lt1"/>
                </a:highlight>
                <a:latin typeface="Roboto"/>
                <a:ea typeface="Roboto"/>
                <a:cs typeface="Roboto"/>
                <a:sym typeface="Roboto"/>
              </a:rPr>
              <a:t>  </a:t>
            </a:r>
            <a:r>
              <a:rPr lang="en" sz="1200">
                <a:solidFill>
                  <a:schemeClr val="dk1"/>
                </a:solidFill>
                <a:highlight>
                  <a:schemeClr val="lt1"/>
                </a:highlight>
                <a:latin typeface="Roboto"/>
                <a:ea typeface="Roboto"/>
                <a:cs typeface="Roboto"/>
                <a:sym typeface="Roboto"/>
              </a:rPr>
              <a:t>refers to a variable or mechanism that tracks the time of the last window update.</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sz="1200">
              <a:solidFill>
                <a:srgbClr val="ECECEC"/>
              </a:solidFill>
              <a:highlight>
                <a:schemeClr val="accent2"/>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https://source.chromium.org/chromium/chromium/src/+/main:net/third_party/quiche/src/quiche/quic/core/quic_flow_controller.cc</a:t>
            </a:r>
            <a:endParaRPr/>
          </a:p>
        </p:txBody>
      </p:sp>
      <p:sp>
        <p:nvSpPr>
          <p:cNvPr id="151" name="Google Shape;151;p29"/>
          <p:cNvSpPr txBox="1"/>
          <p:nvPr>
            <p:ph idx="1" type="body"/>
          </p:nvPr>
        </p:nvSpPr>
        <p:spPr>
          <a:xfrm>
            <a:off x="378950" y="1930650"/>
            <a:ext cx="8520600" cy="26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CONTROLLER</a:t>
            </a:r>
            <a:endParaRPr/>
          </a:p>
          <a:p>
            <a:pPr indent="0" lvl="0" marL="0" rtl="0" algn="l">
              <a:spcBef>
                <a:spcPts val="1200"/>
              </a:spcBef>
              <a:spcAft>
                <a:spcPts val="0"/>
              </a:spcAft>
              <a:buNone/>
            </a:pPr>
            <a:r>
              <a:rPr lang="en" sz="1200">
                <a:solidFill>
                  <a:schemeClr val="dk1"/>
                </a:solidFill>
                <a:highlight>
                  <a:schemeClr val="lt1"/>
                </a:highlight>
                <a:latin typeface="Roboto"/>
                <a:ea typeface="Roboto"/>
                <a:cs typeface="Roboto"/>
                <a:sym typeface="Roboto"/>
              </a:rPr>
              <a:t>automatically increases the window size if half of the window is used within less than two Round-Trip Times (RTTs)</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rPr lang="en" sz="1200">
                <a:solidFill>
                  <a:schemeClr val="dk1"/>
                </a:solidFill>
                <a:highlight>
                  <a:schemeClr val="lt1"/>
                </a:highlight>
                <a:latin typeface="Roboto"/>
                <a:ea typeface="Roboto"/>
                <a:cs typeface="Roboto"/>
                <a:sym typeface="Roboto"/>
              </a:rPr>
              <a:t>As it imply that the sender could transmit more data without causing congestion</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https://source.chromium.org/chromium/chromium/src/+/main:net/third_party/quiche/src/quiche/quic/core/quic_flags_list.h;l=7;drc=aac75e1d42c143ae268bd6adfdec9191f2cc1c33?q=quic_fla&amp;sq=&amp;ss=chromium%2Fchromium%2Fsrc</a:t>
            </a:r>
            <a:endParaRPr/>
          </a:p>
        </p:txBody>
      </p:sp>
      <p:sp>
        <p:nvSpPr>
          <p:cNvPr id="157" name="Google Shape;157;p30"/>
          <p:cNvSpPr txBox="1"/>
          <p:nvPr>
            <p:ph idx="1" type="body"/>
          </p:nvPr>
        </p:nvSpPr>
        <p:spPr>
          <a:xfrm>
            <a:off x="311700" y="2260350"/>
            <a:ext cx="8520600" cy="23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 FLAG LIST</a:t>
            </a:r>
            <a:endParaRPr/>
          </a:p>
          <a:p>
            <a:pPr indent="0" lvl="0" marL="0" rtl="0" algn="l">
              <a:spcBef>
                <a:spcPts val="1200"/>
              </a:spcBef>
              <a:spcAft>
                <a:spcPts val="0"/>
              </a:spcAft>
              <a:buNone/>
            </a:pPr>
            <a:r>
              <a:rPr lang="en" sz="1550">
                <a:solidFill>
                  <a:schemeClr val="dk1"/>
                </a:solidFill>
                <a:highlight>
                  <a:schemeClr val="lt1"/>
                </a:highlight>
              </a:rPr>
              <a:t>Allow QUIC's flow control autotuning to increase the window as quickly for the first adjustment as in subsequent ones.</a:t>
            </a:r>
            <a:endParaRPr sz="1550">
              <a:solidFill>
                <a:schemeClr val="dk1"/>
              </a:solidFill>
              <a:highlight>
                <a:schemeClr val="lt1"/>
              </a:highlight>
            </a:endParaRPr>
          </a:p>
          <a:p>
            <a:pPr indent="0" lvl="0" marL="0" rtl="0" algn="l">
              <a:spcBef>
                <a:spcPts val="1200"/>
              </a:spcBef>
              <a:spcAft>
                <a:spcPts val="1200"/>
              </a:spcAft>
              <a:buNone/>
            </a:pPr>
            <a:r>
              <a:rPr lang="en" sz="1550">
                <a:solidFill>
                  <a:schemeClr val="dk1"/>
                </a:solidFill>
                <a:highlight>
                  <a:schemeClr val="lt1"/>
                </a:highlight>
              </a:rPr>
              <a:t>FLAGS_quic_reloadable_flag_quic_flow_control_faster_autotune</a:t>
            </a:r>
            <a:endParaRPr sz="1550">
              <a:solidFill>
                <a:schemeClr val="dk1"/>
              </a:solidFill>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https://source.chromium.org/chromium/chromium/src/+/main:net/third_party/quiche/src/quiche/quic/core/quic_session.cc</a:t>
            </a:r>
            <a:endParaRPr/>
          </a:p>
        </p:txBody>
      </p:sp>
      <p:sp>
        <p:nvSpPr>
          <p:cNvPr id="163" name="Google Shape;163;p31"/>
          <p:cNvSpPr txBox="1"/>
          <p:nvPr>
            <p:ph idx="1" type="body"/>
          </p:nvPr>
        </p:nvSpPr>
        <p:spPr>
          <a:xfrm>
            <a:off x="311700" y="2315300"/>
            <a:ext cx="8520600" cy="225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QUIC SESSSION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66150" y="-4910100"/>
            <a:ext cx="9276300" cy="1005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u="sng">
                <a:solidFill>
                  <a:schemeClr val="hlink"/>
                </a:solidFill>
                <a:hlinkClick r:id="rId3"/>
              </a:rPr>
              <a:t>https://fossd.anu.edu.au/linux/latest/source/samples/bpf/tcp_iw_kern.c</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After i read this code and its documentation where all its variables are defined and explained .I made my own code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u="sng">
                <a:solidFill>
                  <a:schemeClr val="hlink"/>
                </a:solidFill>
                <a:hlinkClick r:id="rId4"/>
              </a:rPr>
              <a:t>https://github.com/bhavya2021245/tcp_ebpf_/tree/main</a:t>
            </a:r>
            <a:endParaRPr sz="1600"/>
          </a:p>
          <a:p>
            <a:pPr indent="0" lvl="0" marL="0" rtl="0" algn="l">
              <a:spcBef>
                <a:spcPts val="0"/>
              </a:spcBef>
              <a:spcAft>
                <a:spcPts val="0"/>
              </a:spcAft>
              <a:buClr>
                <a:schemeClr val="dk1"/>
              </a:buClr>
              <a:buSzPts val="1100"/>
              <a:buFont typeface="Arial"/>
              <a:buNone/>
            </a:pPr>
            <a:r>
              <a:rPr lang="en" sz="1600"/>
              <a:t>In this repository it contains the code and also its explanation.</a:t>
            </a:r>
            <a:endParaRPr sz="1600"/>
          </a:p>
          <a:p>
            <a:pPr indent="0" lvl="0" marL="0" rtl="0" algn="l">
              <a:spcBef>
                <a:spcPts val="0"/>
              </a:spcBef>
              <a:spcAft>
                <a:spcPts val="0"/>
              </a:spcAft>
              <a:buNone/>
            </a:pPr>
            <a:r>
              <a:t/>
            </a:r>
            <a:endParaRPr sz="600"/>
          </a:p>
        </p:txBody>
      </p:sp>
      <p:sp>
        <p:nvSpPr>
          <p:cNvPr id="61" name="Google Shape;61;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OFFICIAL QUIC PAPER(READ FLOW CONTROL)</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https://dl.acm.org/doi/pdf/10.1145/3098822.3098842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1 -I GOT FROM THIS BELOW LINK</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hlink"/>
                </a:solidFill>
                <a:hlinkClick r:id="rId3"/>
              </a:rPr>
              <a:t>https://source.chromium.org/chromium/chromium/src/+/main:net/quic/quic_session_pool_test.cc;l=7159?q=QUIC_NETWORK_IDLE_TIMEOUT&amp;ss=chromium%2Fchromium%2Fsrc</a:t>
            </a:r>
            <a:endParaRPr/>
          </a:p>
          <a:p>
            <a:pPr indent="0" lvl="0" marL="0" rtl="0" algn="l">
              <a:spcBef>
                <a:spcPts val="1200"/>
              </a:spcBef>
              <a:spcAft>
                <a:spcPts val="0"/>
              </a:spcAft>
              <a:buNone/>
            </a:pPr>
            <a:r>
              <a:rPr lang="en"/>
              <a:t>Changes i made in http network transaction.cc in BuildRequestHeaders function</a:t>
            </a:r>
            <a:endParaRPr/>
          </a:p>
          <a:p>
            <a:pPr indent="0" lvl="0" marL="0" rtl="0" algn="l">
              <a:lnSpc>
                <a:spcPct val="135714"/>
              </a:lnSpc>
              <a:spcBef>
                <a:spcPts val="1200"/>
              </a:spcBef>
              <a:spcAft>
                <a:spcPts val="0"/>
              </a:spcAft>
              <a:buClr>
                <a:schemeClr val="dk1"/>
              </a:buClr>
              <a:buSzPts val="1100"/>
              <a:buFont typeface="Arial"/>
              <a:buNone/>
            </a:pPr>
            <a:r>
              <a:rPr lang="en" sz="1050">
                <a:solidFill>
                  <a:srgbClr val="4EC9B0"/>
                </a:solidFill>
                <a:highlight>
                  <a:srgbClr val="1F1F1F"/>
                </a:highlight>
                <a:latin typeface="Courier New"/>
                <a:ea typeface="Courier New"/>
                <a:cs typeface="Courier New"/>
                <a:sym typeface="Courier New"/>
              </a:rPr>
              <a:t>quic</a:t>
            </a:r>
            <a:r>
              <a:rPr lang="en" sz="1050">
                <a:solidFill>
                  <a:srgbClr val="CCCCCC"/>
                </a:solidFill>
                <a:highlight>
                  <a:srgbClr val="1F1F1F"/>
                </a:highlight>
                <a:latin typeface="Courier New"/>
                <a:ea typeface="Courier New"/>
                <a:cs typeface="Courier New"/>
                <a:sym typeface="Courier New"/>
              </a:rPr>
              <a:t>::</a:t>
            </a:r>
            <a:r>
              <a:rPr lang="en" sz="1050">
                <a:solidFill>
                  <a:srgbClr val="4EC9B0"/>
                </a:solidFill>
                <a:highlight>
                  <a:srgbClr val="1F1F1F"/>
                </a:highlight>
                <a:latin typeface="Courier New"/>
                <a:ea typeface="Courier New"/>
                <a:cs typeface="Courier New"/>
                <a:sym typeface="Courier New"/>
              </a:rPr>
              <a:t>QuicErrorCode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quic_error</a:t>
            </a:r>
            <a:endParaRPr sz="1050">
              <a:solidFill>
                <a:srgbClr val="9CDCFE"/>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rPr lang="en"/>
              <a:t>Adding this as a parameter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#include</a:t>
            </a:r>
            <a:r>
              <a:rPr lang="en" sz="1050">
                <a:solidFill>
                  <a:srgbClr val="569CD6"/>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"quiche/quic/core/quic_error_codes.h"</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#include</a:t>
            </a:r>
            <a:r>
              <a:rPr lang="en" sz="1050">
                <a:solidFill>
                  <a:srgbClr val="569CD6"/>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"net/nqe/network_quality.h"</a:t>
            </a:r>
            <a:endParaRPr sz="1050">
              <a:solidFill>
                <a:srgbClr val="CE9178"/>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rPr lang="en"/>
              <a:t> Adding these as header files</a:t>
            </a:r>
            <a:endParaRPr/>
          </a:p>
          <a:p>
            <a:pPr indent="0" lvl="0" marL="0" rtl="0" algn="l">
              <a:lnSpc>
                <a:spcPct val="135714"/>
              </a:lnSpc>
              <a:spcBef>
                <a:spcPts val="120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if</a:t>
            </a:r>
            <a:r>
              <a:rPr lang="en" sz="1050">
                <a:solidFill>
                  <a:srgbClr val="CCCCCC"/>
                </a:solidFill>
                <a:highlight>
                  <a:srgbClr val="1F1F1F"/>
                </a:highlight>
                <a:latin typeface="Courier New"/>
                <a:ea typeface="Courier New"/>
                <a:cs typeface="Courier New"/>
                <a:sym typeface="Courier New"/>
              </a:rPr>
              <a:t> (quic_error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quic</a:t>
            </a:r>
            <a:r>
              <a:rPr lang="en" sz="1050">
                <a:solidFill>
                  <a:srgbClr val="CCCCCC"/>
                </a:solidFill>
                <a:highlight>
                  <a:srgbClr val="1F1F1F"/>
                </a:highlight>
                <a:latin typeface="Courier New"/>
                <a:ea typeface="Courier New"/>
                <a:cs typeface="Courier New"/>
                <a:sym typeface="Courier New"/>
              </a:rPr>
              <a:t>::QUIC_NETWORK_IDLE_TIMEOUT)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request_headers_</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SetHeader</a:t>
            </a:r>
            <a:r>
              <a:rPr lang="en" sz="1050">
                <a:solidFill>
                  <a:srgbClr val="CCCCCC"/>
                </a:solidFill>
                <a:highlight>
                  <a:srgbClr val="1F1F1F"/>
                </a:highlight>
                <a:latin typeface="Courier New"/>
                <a:ea typeface="Courier New"/>
                <a:cs typeface="Courier New"/>
                <a:sym typeface="Courier New"/>
              </a:rPr>
              <a:t>(</a:t>
            </a:r>
            <a:r>
              <a:rPr lang="en" sz="1050">
                <a:solidFill>
                  <a:srgbClr val="4EC9B0"/>
                </a:solidFill>
                <a:highlight>
                  <a:srgbClr val="1F1F1F"/>
                </a:highlight>
                <a:latin typeface="Courier New"/>
                <a:ea typeface="Courier New"/>
                <a:cs typeface="Courier New"/>
                <a:sym typeface="Courier New"/>
              </a:rPr>
              <a:t>HttpRequestHeaders</a:t>
            </a:r>
            <a:r>
              <a:rPr lang="en" sz="1050">
                <a:solidFill>
                  <a:srgbClr val="CCCCCC"/>
                </a:solidFill>
                <a:highlight>
                  <a:srgbClr val="1F1F1F"/>
                </a:highlight>
                <a:latin typeface="Courier New"/>
                <a:ea typeface="Courier New"/>
                <a:cs typeface="Courier New"/>
                <a:sym typeface="Courier New"/>
              </a:rPr>
              <a:t>::kFallback,</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"True"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 </a:t>
            </a:r>
            <a:r>
              <a:rPr lang="en" sz="1050">
                <a:solidFill>
                  <a:srgbClr val="C586C0"/>
                </a:solidFill>
                <a:highlight>
                  <a:srgbClr val="1F1F1F"/>
                </a:highlight>
                <a:latin typeface="Courier New"/>
                <a:ea typeface="Courier New"/>
                <a:cs typeface="Courier New"/>
                <a:sym typeface="Courier New"/>
              </a:rPr>
              <a:t>else</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request_headers_</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SetHeader</a:t>
            </a:r>
            <a:r>
              <a:rPr lang="en" sz="1050">
                <a:solidFill>
                  <a:srgbClr val="CCCCCC"/>
                </a:solidFill>
                <a:highlight>
                  <a:srgbClr val="1F1F1F"/>
                </a:highlight>
                <a:latin typeface="Courier New"/>
                <a:ea typeface="Courier New"/>
                <a:cs typeface="Courier New"/>
                <a:sym typeface="Courier New"/>
              </a:rPr>
              <a:t>(</a:t>
            </a:r>
            <a:r>
              <a:rPr lang="en" sz="1050">
                <a:solidFill>
                  <a:srgbClr val="4EC9B0"/>
                </a:solidFill>
                <a:highlight>
                  <a:srgbClr val="1F1F1F"/>
                </a:highlight>
                <a:latin typeface="Courier New"/>
                <a:ea typeface="Courier New"/>
                <a:cs typeface="Courier New"/>
                <a:sym typeface="Courier New"/>
              </a:rPr>
              <a:t>HttpRequestHeaders</a:t>
            </a:r>
            <a:r>
              <a:rPr lang="en" sz="1050">
                <a:solidFill>
                  <a:srgbClr val="CCCCCC"/>
                </a:solidFill>
                <a:highlight>
                  <a:srgbClr val="1F1F1F"/>
                </a:highlight>
                <a:latin typeface="Courier New"/>
                <a:ea typeface="Courier New"/>
                <a:cs typeface="Courier New"/>
                <a:sym typeface="Courier New"/>
              </a:rPr>
              <a:t>::kFallback, </a:t>
            </a:r>
            <a:r>
              <a:rPr lang="en" sz="1050">
                <a:solidFill>
                  <a:srgbClr val="CE9178"/>
                </a:solidFill>
                <a:highlight>
                  <a:srgbClr val="1F1F1F"/>
                </a:highlight>
                <a:latin typeface="Courier New"/>
                <a:ea typeface="Courier New"/>
                <a:cs typeface="Courier New"/>
                <a:sym typeface="Courier New"/>
              </a:rPr>
              <a:t>"False"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rPr lang="en"/>
              <a:t>My if-else statement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But when function is called in network </a:t>
            </a:r>
            <a:r>
              <a:rPr lang="en"/>
              <a:t>transaction</a:t>
            </a:r>
            <a:r>
              <a:rPr lang="en"/>
              <a:t> file only i have to pass parameter a error code which will create a problem as </a:t>
            </a:r>
            <a:r>
              <a:rPr lang="en"/>
              <a:t>rather</a:t>
            </a:r>
            <a:r>
              <a:rPr lang="en"/>
              <a:t> than testing whether my header is set based on that error or not it will just basically make that error to occur frequently and will always the fallback header to true.</a:t>
            </a:r>
            <a:endParaRPr/>
          </a:p>
          <a:p>
            <a:pPr indent="0" lvl="0" marL="0" rtl="0" algn="l">
              <a:spcBef>
                <a:spcPts val="1200"/>
              </a:spcBef>
              <a:spcAft>
                <a:spcPts val="1200"/>
              </a:spcAft>
              <a:buNone/>
            </a:pPr>
            <a:r>
              <a:rPr lang="en"/>
              <a:t>Hence this idea was dropped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2- got from this file</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https://source.chromium.org/chromium/chromium/src/+/main:net/quic/quic_chromium_client_session.cc;l=1763</a:t>
            </a:r>
            <a:endParaRPr/>
          </a:p>
          <a:p>
            <a:pPr indent="0" lvl="0" marL="0" rtl="0" algn="l">
              <a:spcBef>
                <a:spcPts val="1200"/>
              </a:spcBef>
              <a:spcAft>
                <a:spcPts val="0"/>
              </a:spcAft>
              <a:buNone/>
            </a:pPr>
            <a:r>
              <a:rPr lang="en"/>
              <a:t>So now i am passing a frame as parameter and checking if that frame error code has that particular error code.</a:t>
            </a:r>
            <a:endParaRPr/>
          </a:p>
          <a:p>
            <a:pPr indent="0" lvl="0" marL="0" rtl="0" algn="l">
              <a:spcBef>
                <a:spcPts val="1200"/>
              </a:spcBef>
              <a:spcAft>
                <a:spcPts val="0"/>
              </a:spcAft>
              <a:buNone/>
            </a:pPr>
            <a:r>
              <a:rPr lang="en"/>
              <a:t>In the below file the complete structure of frame is mentioned</a:t>
            </a:r>
            <a:endParaRPr/>
          </a:p>
          <a:p>
            <a:pPr indent="0" lvl="0" marL="0" rtl="0" algn="l">
              <a:spcBef>
                <a:spcPts val="1200"/>
              </a:spcBef>
              <a:spcAft>
                <a:spcPts val="1200"/>
              </a:spcAft>
              <a:buNone/>
            </a:pPr>
            <a:r>
              <a:rPr lang="en" u="sng">
                <a:solidFill>
                  <a:schemeClr val="hlink"/>
                </a:solidFill>
                <a:hlinkClick r:id="rId4"/>
              </a:rPr>
              <a:t>https://source.chromium.org/chromium/chromium/src/+/main:net/third_party/quiche/src/quiche/quic/core/frames/quic_connection_close_frame.h;drc=ffa073e3fa09b2be387adb32663a3ca9e93e61e9;l=18</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CHANGES(I made in this code)</a:t>
            </a:r>
            <a:endParaRPr/>
          </a:p>
        </p:txBody>
      </p:sp>
      <p:pic>
        <p:nvPicPr>
          <p:cNvPr id="199" name="Google Shape;199;p37"/>
          <p:cNvPicPr preferRelativeResize="0"/>
          <p:nvPr/>
        </p:nvPicPr>
        <p:blipFill>
          <a:blip r:embed="rId3">
            <a:alphaModFix/>
          </a:blip>
          <a:stretch>
            <a:fillRect/>
          </a:stretch>
        </p:blipFill>
        <p:spPr>
          <a:xfrm>
            <a:off x="368796" y="1152475"/>
            <a:ext cx="7941278" cy="3345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a:t>
            </a:r>
            <a:endParaRPr/>
          </a:p>
        </p:txBody>
      </p:sp>
      <p:sp>
        <p:nvSpPr>
          <p:cNvPr id="205" name="Google Shape;20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Changes are made in http_network_transaction.cc in the BuildRequestHeaders function.</a:t>
            </a:r>
            <a:endParaRPr/>
          </a:p>
        </p:txBody>
      </p:sp>
      <p:pic>
        <p:nvPicPr>
          <p:cNvPr id="206" name="Google Shape;206;p38"/>
          <p:cNvPicPr preferRelativeResize="0"/>
          <p:nvPr/>
        </p:nvPicPr>
        <p:blipFill rotWithShape="1">
          <a:blip r:embed="rId3">
            <a:alphaModFix/>
          </a:blip>
          <a:srcRect b="0" l="0" r="0" t="53447"/>
          <a:stretch/>
        </p:blipFill>
        <p:spPr>
          <a:xfrm>
            <a:off x="311700" y="2168300"/>
            <a:ext cx="7941275" cy="155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t>
            </a:r>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MEETING</a:t>
            </a:r>
            <a:endParaRPr/>
          </a:p>
        </p:txBody>
      </p:sp>
      <p:pic>
        <p:nvPicPr>
          <p:cNvPr id="68" name="Google Shape;68;p15"/>
          <p:cNvPicPr preferRelativeResize="0"/>
          <p:nvPr/>
        </p:nvPicPr>
        <p:blipFill>
          <a:blip r:embed="rId3">
            <a:alphaModFix/>
          </a:blip>
          <a:stretch>
            <a:fillRect/>
          </a:stretch>
        </p:blipFill>
        <p:spPr>
          <a:xfrm>
            <a:off x="3386225" y="886647"/>
            <a:ext cx="5042425" cy="283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HTTP HEADERS</a:t>
            </a:r>
            <a:endParaRPr/>
          </a:p>
          <a:p>
            <a:pPr indent="0" lvl="0" marL="0" rtl="0" algn="ctr">
              <a:spcBef>
                <a:spcPts val="0"/>
              </a:spcBef>
              <a:spcAft>
                <a:spcPts val="0"/>
              </a:spcAft>
              <a:buNone/>
            </a:pPr>
            <a:r>
              <a:rPr lang="en"/>
              <a:t>My working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en"/>
              <a:t>HEADER FIELDS</a:t>
            </a:r>
            <a:endParaRPr/>
          </a:p>
          <a:p>
            <a:pPr indent="0" lvl="0" marL="0" rtl="0" algn="l">
              <a:spcBef>
                <a:spcPts val="120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1.</a:t>
            </a:r>
            <a:r>
              <a:rPr lang="en"/>
              <a:t>Each header field comprises a key-value pair, with a colon ":" separating the field name (key) from the field value (value).</a:t>
            </a:r>
            <a:endParaRPr/>
          </a:p>
          <a:p>
            <a:pPr indent="0" lvl="0" marL="0" rtl="0" algn="l">
              <a:spcBef>
                <a:spcPts val="1200"/>
              </a:spcBef>
              <a:spcAft>
                <a:spcPts val="0"/>
              </a:spcAft>
              <a:buClr>
                <a:schemeClr val="dk1"/>
              </a:buClr>
              <a:buSzPts val="1100"/>
              <a:buFont typeface="Arial"/>
              <a:buNone/>
            </a:pPr>
            <a:r>
              <a:rPr lang="en" u="sng">
                <a:solidFill>
                  <a:schemeClr val="hlink"/>
                </a:solidFill>
                <a:hlinkClick r:id="rId3"/>
              </a:rPr>
              <a:t>https://www.iproyal.net/en-us/blog/what-is-http-header</a:t>
            </a:r>
            <a:endParaRPr/>
          </a:p>
          <a:p>
            <a:pPr indent="0" lvl="0" marL="0" rtl="0" algn="l">
              <a:spcBef>
                <a:spcPts val="1200"/>
              </a:spcBef>
              <a:spcAft>
                <a:spcPts val="0"/>
              </a:spcAft>
              <a:buNone/>
            </a:pPr>
            <a:r>
              <a:rPr lang="en"/>
              <a:t>2.Header fields defined in chromium request header file</a:t>
            </a:r>
            <a:endParaRPr/>
          </a:p>
          <a:p>
            <a:pPr indent="0" lvl="0" marL="0" rtl="0" algn="l">
              <a:spcBef>
                <a:spcPts val="1200"/>
              </a:spcBef>
              <a:spcAft>
                <a:spcPts val="0"/>
              </a:spcAft>
              <a:buClr>
                <a:schemeClr val="dk1"/>
              </a:buClr>
              <a:buSzPts val="1100"/>
              <a:buFont typeface="Arial"/>
              <a:buNone/>
            </a:pPr>
            <a:r>
              <a:rPr lang="en" u="sng">
                <a:solidFill>
                  <a:schemeClr val="hlink"/>
                </a:solidFill>
                <a:hlinkClick r:id="rId4"/>
              </a:rPr>
              <a:t>https://docs.google.com/document/d/1KuvuHbYNRf-oZ9Zoxjc_zKo038c42eHWsrLO5Kwjgrs/edit?usp=sharing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en"/>
              <a:t>TASKS</a:t>
            </a:r>
            <a:endParaRPr/>
          </a:p>
          <a:p>
            <a:pPr indent="0" lvl="0" marL="0" rtl="0" algn="l">
              <a:spcBef>
                <a:spcPts val="12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ADDING A NEW HEADER FIELD</a:t>
            </a:r>
            <a:endParaRPr/>
          </a:p>
          <a:p>
            <a:pPr indent="0" lvl="0" marL="0" rtl="0" algn="l">
              <a:spcBef>
                <a:spcPts val="1200"/>
              </a:spcBef>
              <a:spcAft>
                <a:spcPts val="0"/>
              </a:spcAft>
              <a:buClr>
                <a:schemeClr val="dk1"/>
              </a:buClr>
              <a:buSzPts val="1100"/>
              <a:buFont typeface="Arial"/>
              <a:buNone/>
            </a:pPr>
            <a:r>
              <a:rPr lang="en"/>
              <a:t>SETTING TRUE OR FALSE DEPENDING ON NETWORK CONDITIONS AND ERRORS</a:t>
            </a:r>
            <a:endParaRPr/>
          </a:p>
          <a:p>
            <a:pPr indent="0" lvl="0" marL="0" rtl="0" algn="l">
              <a:spcBef>
                <a:spcPts val="1200"/>
              </a:spcBef>
              <a:spcAft>
                <a:spcPts val="0"/>
              </a:spcAft>
              <a:buClr>
                <a:schemeClr val="dk1"/>
              </a:buClr>
              <a:buSzPts val="1100"/>
              <a:buFont typeface="Arial"/>
              <a:buNone/>
            </a:pPr>
            <a:r>
              <a:rPr lang="en"/>
              <a:t>TESTING IT ON CLIENT SERVER</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en"/>
              <a:t>TASK1</a:t>
            </a:r>
            <a:endParaRPr/>
          </a:p>
          <a:p>
            <a:pPr indent="0" lvl="0" marL="0" rtl="0" algn="l">
              <a:spcBef>
                <a:spcPts val="12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Read how to add a new header field and then Defined in http_request_headers.h file and http_request_headers.cc with key as Fallback</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en"/>
              <a:t>TASK2</a:t>
            </a:r>
            <a:endParaRPr/>
          </a:p>
          <a:p>
            <a:pPr indent="0" lvl="0" marL="0" rtl="0" algn="l">
              <a:spcBef>
                <a:spcPts val="120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Meeting with Sapna di where we discussed about network quality estimator and errors on which i worked and found out this.</a:t>
            </a:r>
            <a:endParaRPr/>
          </a:p>
          <a:p>
            <a:pPr indent="0" lvl="0" marL="0" rtl="0" algn="l">
              <a:spcBef>
                <a:spcPts val="1200"/>
              </a:spcBef>
              <a:spcAft>
                <a:spcPts val="1200"/>
              </a:spcAft>
              <a:buNone/>
            </a:pPr>
            <a:r>
              <a:rPr lang="en" u="sng">
                <a:solidFill>
                  <a:schemeClr val="hlink"/>
                </a:solidFill>
                <a:hlinkClick r:id="rId3"/>
              </a:rPr>
              <a:t>https://docs.google.com/presentation/d/1kv1NmlI-xtGp9emMF5qLB4iGoIUioSeZdAYm9S704Fw/edit?usp=sharing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Read this pdf which explained about the network quality estimation in chrome and made the notes</a:t>
            </a:r>
            <a:endParaRPr/>
          </a:p>
          <a:p>
            <a:pPr indent="0" lvl="0" marL="0" rtl="0" algn="l">
              <a:spcBef>
                <a:spcPts val="1200"/>
              </a:spcBef>
              <a:spcAft>
                <a:spcPts val="0"/>
              </a:spcAft>
              <a:buNone/>
            </a:pPr>
            <a:r>
              <a:rPr lang="en" u="sng">
                <a:solidFill>
                  <a:schemeClr val="hlink"/>
                </a:solidFill>
                <a:hlinkClick r:id="rId3"/>
              </a:rPr>
              <a:t>https://www.w3.org/2020/02/05-web-networks-Network-Quality-Estimation-in-Chrome.pdf</a:t>
            </a:r>
            <a:endParaRPr/>
          </a:p>
          <a:p>
            <a:pPr indent="0" lvl="0" marL="0" rtl="0" algn="l">
              <a:spcBef>
                <a:spcPts val="1200"/>
              </a:spcBef>
              <a:spcAft>
                <a:spcPts val="0"/>
              </a:spcAft>
              <a:buClr>
                <a:schemeClr val="dk1"/>
              </a:buClr>
              <a:buSzPts val="1100"/>
              <a:buFont typeface="Arial"/>
              <a:buNone/>
            </a:pPr>
            <a:r>
              <a:rPr lang="en"/>
              <a:t>Read this paper’s portion IV. EXPLORING BROWSER’S IMPLEMENTATION chromium Implementation and made the notes</a:t>
            </a:r>
            <a:endParaRPr/>
          </a:p>
          <a:p>
            <a:pPr indent="0" lvl="0" marL="0" rtl="0" algn="l">
              <a:spcBef>
                <a:spcPts val="1200"/>
              </a:spcBef>
              <a:spcAft>
                <a:spcPts val="1200"/>
              </a:spcAft>
              <a:buNone/>
            </a:pPr>
            <a:r>
              <a:rPr lang="en" u="sng">
                <a:solidFill>
                  <a:schemeClr val="hlink"/>
                </a:solidFill>
                <a:hlinkClick r:id="rId4"/>
              </a:rPr>
              <a:t>https://ieeexplore.ieee.org/stamp/stamp.jsp?tp=&amp;arnumber=10453353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