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65" r:id="rId3"/>
    <p:sldId id="257" r:id="rId4"/>
    <p:sldId id="260" r:id="rId5"/>
    <p:sldId id="261" r:id="rId6"/>
    <p:sldId id="262" r:id="rId7"/>
    <p:sldId id="263" r:id="rId8"/>
    <p:sldId id="266"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3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A713E6-1041-44F3-8654-0E0AE40146EC}"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93011-3FEE-44FA-ADD0-5D3BE44356C9}" type="slidenum">
              <a:rPr lang="en-IN" smtClean="0"/>
              <a:t>‹#›</a:t>
            </a:fld>
            <a:endParaRPr lang="en-IN"/>
          </a:p>
        </p:txBody>
      </p:sp>
    </p:spTree>
    <p:extLst>
      <p:ext uri="{BB962C8B-B14F-4D97-AF65-F5344CB8AC3E}">
        <p14:creationId xmlns:p14="http://schemas.microsoft.com/office/powerpoint/2010/main" val="3314013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A713E6-1041-44F3-8654-0E0AE40146EC}"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793011-3FEE-44FA-ADD0-5D3BE44356C9}" type="slidenum">
              <a:rPr lang="en-IN" smtClean="0"/>
              <a:t>‹#›</a:t>
            </a:fld>
            <a:endParaRPr lang="en-IN"/>
          </a:p>
        </p:txBody>
      </p:sp>
    </p:spTree>
    <p:extLst>
      <p:ext uri="{BB962C8B-B14F-4D97-AF65-F5344CB8AC3E}">
        <p14:creationId xmlns:p14="http://schemas.microsoft.com/office/powerpoint/2010/main" val="336142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A713E6-1041-44F3-8654-0E0AE40146EC}"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793011-3FEE-44FA-ADD0-5D3BE44356C9}" type="slidenum">
              <a:rPr lang="en-IN" smtClean="0"/>
              <a:t>‹#›</a:t>
            </a:fld>
            <a:endParaRPr lang="en-IN"/>
          </a:p>
        </p:txBody>
      </p:sp>
    </p:spTree>
    <p:extLst>
      <p:ext uri="{BB962C8B-B14F-4D97-AF65-F5344CB8AC3E}">
        <p14:creationId xmlns:p14="http://schemas.microsoft.com/office/powerpoint/2010/main" val="831519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A713E6-1041-44F3-8654-0E0AE40146EC}"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793011-3FEE-44FA-ADD0-5D3BE44356C9}"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536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A713E6-1041-44F3-8654-0E0AE40146EC}"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793011-3FEE-44FA-ADD0-5D3BE44356C9}" type="slidenum">
              <a:rPr lang="en-IN" smtClean="0"/>
              <a:t>‹#›</a:t>
            </a:fld>
            <a:endParaRPr lang="en-IN"/>
          </a:p>
        </p:txBody>
      </p:sp>
    </p:spTree>
    <p:extLst>
      <p:ext uri="{BB962C8B-B14F-4D97-AF65-F5344CB8AC3E}">
        <p14:creationId xmlns:p14="http://schemas.microsoft.com/office/powerpoint/2010/main" val="3760487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A713E6-1041-44F3-8654-0E0AE40146EC}" type="datetimeFigureOut">
              <a:rPr lang="en-IN" smtClean="0"/>
              <a:t>21-05-2021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793011-3FEE-44FA-ADD0-5D3BE44356C9}" type="slidenum">
              <a:rPr lang="en-IN" smtClean="0"/>
              <a:t>‹#›</a:t>
            </a:fld>
            <a:endParaRPr lang="en-IN"/>
          </a:p>
        </p:txBody>
      </p:sp>
    </p:spTree>
    <p:extLst>
      <p:ext uri="{BB962C8B-B14F-4D97-AF65-F5344CB8AC3E}">
        <p14:creationId xmlns:p14="http://schemas.microsoft.com/office/powerpoint/2010/main" val="1645540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A713E6-1041-44F3-8654-0E0AE40146EC}" type="datetimeFigureOut">
              <a:rPr lang="en-IN" smtClean="0"/>
              <a:t>21-05-2021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793011-3FEE-44FA-ADD0-5D3BE44356C9}" type="slidenum">
              <a:rPr lang="en-IN" smtClean="0"/>
              <a:t>‹#›</a:t>
            </a:fld>
            <a:endParaRPr lang="en-IN"/>
          </a:p>
        </p:txBody>
      </p:sp>
    </p:spTree>
    <p:extLst>
      <p:ext uri="{BB962C8B-B14F-4D97-AF65-F5344CB8AC3E}">
        <p14:creationId xmlns:p14="http://schemas.microsoft.com/office/powerpoint/2010/main" val="2401660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A713E6-1041-44F3-8654-0E0AE40146EC}"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93011-3FEE-44FA-ADD0-5D3BE44356C9}" type="slidenum">
              <a:rPr lang="en-IN" smtClean="0"/>
              <a:t>‹#›</a:t>
            </a:fld>
            <a:endParaRPr lang="en-IN"/>
          </a:p>
        </p:txBody>
      </p:sp>
    </p:spTree>
    <p:extLst>
      <p:ext uri="{BB962C8B-B14F-4D97-AF65-F5344CB8AC3E}">
        <p14:creationId xmlns:p14="http://schemas.microsoft.com/office/powerpoint/2010/main" val="3287486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A713E6-1041-44F3-8654-0E0AE40146EC}"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93011-3FEE-44FA-ADD0-5D3BE44356C9}" type="slidenum">
              <a:rPr lang="en-IN" smtClean="0"/>
              <a:t>‹#›</a:t>
            </a:fld>
            <a:endParaRPr lang="en-IN"/>
          </a:p>
        </p:txBody>
      </p:sp>
    </p:spTree>
    <p:extLst>
      <p:ext uri="{BB962C8B-B14F-4D97-AF65-F5344CB8AC3E}">
        <p14:creationId xmlns:p14="http://schemas.microsoft.com/office/powerpoint/2010/main" val="53288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A713E6-1041-44F3-8654-0E0AE40146EC}"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93011-3FEE-44FA-ADD0-5D3BE44356C9}" type="slidenum">
              <a:rPr lang="en-IN" smtClean="0"/>
              <a:t>‹#›</a:t>
            </a:fld>
            <a:endParaRPr lang="en-IN"/>
          </a:p>
        </p:txBody>
      </p:sp>
    </p:spTree>
    <p:extLst>
      <p:ext uri="{BB962C8B-B14F-4D97-AF65-F5344CB8AC3E}">
        <p14:creationId xmlns:p14="http://schemas.microsoft.com/office/powerpoint/2010/main" val="1224526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713E6-1041-44F3-8654-0E0AE40146EC}"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93011-3FEE-44FA-ADD0-5D3BE44356C9}" type="slidenum">
              <a:rPr lang="en-IN" smtClean="0"/>
              <a:t>‹#›</a:t>
            </a:fld>
            <a:endParaRPr lang="en-IN"/>
          </a:p>
        </p:txBody>
      </p:sp>
    </p:spTree>
    <p:extLst>
      <p:ext uri="{BB962C8B-B14F-4D97-AF65-F5344CB8AC3E}">
        <p14:creationId xmlns:p14="http://schemas.microsoft.com/office/powerpoint/2010/main" val="1732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A713E6-1041-44F3-8654-0E0AE40146EC}"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793011-3FEE-44FA-ADD0-5D3BE44356C9}" type="slidenum">
              <a:rPr lang="en-IN" smtClean="0"/>
              <a:t>‹#›</a:t>
            </a:fld>
            <a:endParaRPr lang="en-IN"/>
          </a:p>
        </p:txBody>
      </p:sp>
    </p:spTree>
    <p:extLst>
      <p:ext uri="{BB962C8B-B14F-4D97-AF65-F5344CB8AC3E}">
        <p14:creationId xmlns:p14="http://schemas.microsoft.com/office/powerpoint/2010/main" val="307461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A713E6-1041-44F3-8654-0E0AE40146EC}" type="datetimeFigureOut">
              <a:rPr lang="en-IN" smtClean="0"/>
              <a:t>21-05-2021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793011-3FEE-44FA-ADD0-5D3BE44356C9}" type="slidenum">
              <a:rPr lang="en-IN" smtClean="0"/>
              <a:t>‹#›</a:t>
            </a:fld>
            <a:endParaRPr lang="en-IN"/>
          </a:p>
        </p:txBody>
      </p:sp>
    </p:spTree>
    <p:extLst>
      <p:ext uri="{BB962C8B-B14F-4D97-AF65-F5344CB8AC3E}">
        <p14:creationId xmlns:p14="http://schemas.microsoft.com/office/powerpoint/2010/main" val="83751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A713E6-1041-44F3-8654-0E0AE40146EC}" type="datetimeFigureOut">
              <a:rPr lang="en-IN" smtClean="0"/>
              <a:t>21-05-2021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793011-3FEE-44FA-ADD0-5D3BE44356C9}" type="slidenum">
              <a:rPr lang="en-IN" smtClean="0"/>
              <a:t>‹#›</a:t>
            </a:fld>
            <a:endParaRPr lang="en-IN"/>
          </a:p>
        </p:txBody>
      </p:sp>
    </p:spTree>
    <p:extLst>
      <p:ext uri="{BB962C8B-B14F-4D97-AF65-F5344CB8AC3E}">
        <p14:creationId xmlns:p14="http://schemas.microsoft.com/office/powerpoint/2010/main" val="1118771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A713E6-1041-44F3-8654-0E0AE40146EC}" type="datetimeFigureOut">
              <a:rPr lang="en-IN" smtClean="0"/>
              <a:t>21-05-2021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793011-3FEE-44FA-ADD0-5D3BE44356C9}" type="slidenum">
              <a:rPr lang="en-IN" smtClean="0"/>
              <a:t>‹#›</a:t>
            </a:fld>
            <a:endParaRPr lang="en-IN"/>
          </a:p>
        </p:txBody>
      </p:sp>
    </p:spTree>
    <p:extLst>
      <p:ext uri="{BB962C8B-B14F-4D97-AF65-F5344CB8AC3E}">
        <p14:creationId xmlns:p14="http://schemas.microsoft.com/office/powerpoint/2010/main" val="562356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A713E6-1041-44F3-8654-0E0AE40146EC}"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793011-3FEE-44FA-ADD0-5D3BE44356C9}" type="slidenum">
              <a:rPr lang="en-IN" smtClean="0"/>
              <a:t>‹#›</a:t>
            </a:fld>
            <a:endParaRPr lang="en-IN"/>
          </a:p>
        </p:txBody>
      </p:sp>
    </p:spTree>
    <p:extLst>
      <p:ext uri="{BB962C8B-B14F-4D97-AF65-F5344CB8AC3E}">
        <p14:creationId xmlns:p14="http://schemas.microsoft.com/office/powerpoint/2010/main" val="2970495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A713E6-1041-44F3-8654-0E0AE40146EC}"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793011-3FEE-44FA-ADD0-5D3BE44356C9}" type="slidenum">
              <a:rPr lang="en-IN" smtClean="0"/>
              <a:t>‹#›</a:t>
            </a:fld>
            <a:endParaRPr lang="en-IN"/>
          </a:p>
        </p:txBody>
      </p:sp>
    </p:spTree>
    <p:extLst>
      <p:ext uri="{BB962C8B-B14F-4D97-AF65-F5344CB8AC3E}">
        <p14:creationId xmlns:p14="http://schemas.microsoft.com/office/powerpoint/2010/main" val="3743986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0A713E6-1041-44F3-8654-0E0AE40146EC}" type="datetimeFigureOut">
              <a:rPr lang="en-IN" smtClean="0"/>
              <a:t>21-05-2021</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793011-3FEE-44FA-ADD0-5D3BE44356C9}" type="slidenum">
              <a:rPr lang="en-IN" smtClean="0"/>
              <a:t>‹#›</a:t>
            </a:fld>
            <a:endParaRPr lang="en-IN"/>
          </a:p>
        </p:txBody>
      </p:sp>
    </p:spTree>
    <p:extLst>
      <p:ext uri="{BB962C8B-B14F-4D97-AF65-F5344CB8AC3E}">
        <p14:creationId xmlns:p14="http://schemas.microsoft.com/office/powerpoint/2010/main" val="284691950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54475-777D-45FE-80BD-10B013752E89}"/>
              </a:ext>
            </a:extLst>
          </p:cNvPr>
          <p:cNvSpPr>
            <a:spLocks noGrp="1"/>
          </p:cNvSpPr>
          <p:nvPr>
            <p:ph type="title"/>
          </p:nvPr>
        </p:nvSpPr>
        <p:spPr>
          <a:xfrm>
            <a:off x="855072" y="336957"/>
            <a:ext cx="10353761" cy="1073791"/>
          </a:xfrm>
        </p:spPr>
        <p:txBody>
          <a:bodyPr/>
          <a:lstStyle/>
          <a:p>
            <a:r>
              <a:rPr lang="en-IN" u="sng" dirty="0"/>
              <a:t>Graphic era deemed to be university</a:t>
            </a:r>
          </a:p>
        </p:txBody>
      </p:sp>
      <p:pic>
        <p:nvPicPr>
          <p:cNvPr id="8" name="Content Placeholder 7">
            <a:extLst>
              <a:ext uri="{FF2B5EF4-FFF2-40B4-BE49-F238E27FC236}">
                <a16:creationId xmlns:a16="http://schemas.microsoft.com/office/drawing/2014/main" id="{5903E3E3-0A02-43D2-866F-8704E647C21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93678" y="3363984"/>
            <a:ext cx="3506599" cy="3120703"/>
          </a:xfrm>
        </p:spPr>
      </p:pic>
      <p:sp>
        <p:nvSpPr>
          <p:cNvPr id="5" name="Text Placeholder 4">
            <a:extLst>
              <a:ext uri="{FF2B5EF4-FFF2-40B4-BE49-F238E27FC236}">
                <a16:creationId xmlns:a16="http://schemas.microsoft.com/office/drawing/2014/main" id="{EA98ACFB-ED46-42C6-B429-705DA0EC7B47}"/>
              </a:ext>
            </a:extLst>
          </p:cNvPr>
          <p:cNvSpPr>
            <a:spLocks noGrp="1"/>
          </p:cNvSpPr>
          <p:nvPr>
            <p:ph type="body" sz="quarter" idx="3"/>
          </p:nvPr>
        </p:nvSpPr>
        <p:spPr>
          <a:xfrm>
            <a:off x="302005" y="1410748"/>
            <a:ext cx="11208834" cy="1147894"/>
          </a:xfrm>
        </p:spPr>
        <p:txBody>
          <a:bodyPr/>
          <a:lstStyle/>
          <a:p>
            <a:pPr algn="ctr"/>
            <a:r>
              <a:rPr lang="en-IN" dirty="0"/>
              <a:t>PROJECT ON</a:t>
            </a:r>
          </a:p>
          <a:p>
            <a:r>
              <a:rPr lang="en-IN" dirty="0"/>
              <a:t>VOICE BASED EMAIL SYSTEM FOR VISUALLY CHALLENGED PEOPLE</a:t>
            </a:r>
          </a:p>
        </p:txBody>
      </p:sp>
      <p:sp>
        <p:nvSpPr>
          <p:cNvPr id="6" name="Content Placeholder 5">
            <a:extLst>
              <a:ext uri="{FF2B5EF4-FFF2-40B4-BE49-F238E27FC236}">
                <a16:creationId xmlns:a16="http://schemas.microsoft.com/office/drawing/2014/main" id="{6481E619-C640-41E7-825E-5DA37141F52A}"/>
              </a:ext>
            </a:extLst>
          </p:cNvPr>
          <p:cNvSpPr>
            <a:spLocks noGrp="1"/>
          </p:cNvSpPr>
          <p:nvPr>
            <p:ph sz="quarter" idx="4"/>
          </p:nvPr>
        </p:nvSpPr>
        <p:spPr>
          <a:xfrm>
            <a:off x="5008228" y="3363984"/>
            <a:ext cx="6979640" cy="3305263"/>
          </a:xfrm>
        </p:spPr>
        <p:txBody>
          <a:bodyPr/>
          <a:lstStyle/>
          <a:p>
            <a:pPr marL="0" indent="0">
              <a:buNone/>
            </a:pPr>
            <a:r>
              <a:rPr lang="en-IN" dirty="0"/>
              <a:t>NAME: BHAVYA SRIVASTAVA</a:t>
            </a:r>
          </a:p>
          <a:p>
            <a:pPr marL="0" indent="0">
              <a:buNone/>
            </a:pPr>
            <a:r>
              <a:rPr lang="en-IN" dirty="0"/>
              <a:t>UNIVERSITY ROLL NUMBER:2014619</a:t>
            </a:r>
          </a:p>
          <a:p>
            <a:pPr marL="0" indent="0">
              <a:buNone/>
            </a:pPr>
            <a:r>
              <a:rPr lang="en-IN" dirty="0"/>
              <a:t>COURSE: B:TECH</a:t>
            </a:r>
          </a:p>
          <a:p>
            <a:pPr marL="0" indent="0">
              <a:buNone/>
            </a:pPr>
            <a:r>
              <a:rPr lang="en-IN" dirty="0"/>
              <a:t>BRANCH: CSE</a:t>
            </a:r>
          </a:p>
          <a:p>
            <a:pPr marL="0" indent="0">
              <a:buNone/>
            </a:pPr>
            <a:r>
              <a:rPr lang="en-IN" dirty="0"/>
              <a:t>CONTACT NUMBER: 7668760746</a:t>
            </a:r>
          </a:p>
          <a:p>
            <a:pPr marL="0" indent="0">
              <a:buNone/>
            </a:pPr>
            <a:r>
              <a:rPr lang="en-IN" dirty="0"/>
              <a:t>GMAIL ACCOUNT:bhavyasrivastava2026@gmail.com</a:t>
            </a:r>
          </a:p>
          <a:p>
            <a:pPr marL="0" indent="0">
              <a:buNone/>
            </a:pPr>
            <a:endParaRPr lang="en-IN" dirty="0"/>
          </a:p>
        </p:txBody>
      </p:sp>
    </p:spTree>
    <p:extLst>
      <p:ext uri="{BB962C8B-B14F-4D97-AF65-F5344CB8AC3E}">
        <p14:creationId xmlns:p14="http://schemas.microsoft.com/office/powerpoint/2010/main" val="3970891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F8724-49DE-45B1-844C-3C25CCC09F8E}"/>
              </a:ext>
            </a:extLst>
          </p:cNvPr>
          <p:cNvSpPr>
            <a:spLocks noGrp="1"/>
          </p:cNvSpPr>
          <p:nvPr>
            <p:ph type="title"/>
          </p:nvPr>
        </p:nvSpPr>
        <p:spPr/>
        <p:txBody>
          <a:bodyPr/>
          <a:lstStyle/>
          <a:p>
            <a:r>
              <a:rPr lang="en-US" dirty="0"/>
              <a:t>acknowledgement</a:t>
            </a:r>
            <a:endParaRPr lang="en-IN" dirty="0"/>
          </a:p>
        </p:txBody>
      </p:sp>
      <p:sp>
        <p:nvSpPr>
          <p:cNvPr id="4" name="Content Placeholder 3">
            <a:extLst>
              <a:ext uri="{FF2B5EF4-FFF2-40B4-BE49-F238E27FC236}">
                <a16:creationId xmlns:a16="http://schemas.microsoft.com/office/drawing/2014/main" id="{C094B3F1-012A-4C9F-AA14-7C395EA788CA}"/>
              </a:ext>
            </a:extLst>
          </p:cNvPr>
          <p:cNvSpPr>
            <a:spLocks noGrp="1"/>
          </p:cNvSpPr>
          <p:nvPr>
            <p:ph sz="half" idx="2"/>
          </p:nvPr>
        </p:nvSpPr>
        <p:spPr>
          <a:xfrm>
            <a:off x="674703" y="2663301"/>
            <a:ext cx="10866268" cy="3417902"/>
          </a:xfrm>
        </p:spPr>
        <p:txBody>
          <a:bodyPr/>
          <a:lstStyle/>
          <a:p>
            <a:pPr marL="0" indent="0">
              <a:buNone/>
            </a:pPr>
            <a:r>
              <a:rPr lang="en-IN" i="1" dirty="0">
                <a:effectLst/>
                <a:latin typeface="Calibri" panose="020F0502020204030204" pitchFamily="34" charset="0"/>
                <a:ea typeface="Calibri" panose="020F0502020204030204" pitchFamily="34" charset="0"/>
                <a:cs typeface="Times New Roman" panose="02020603050405020304" pitchFamily="18" charset="0"/>
              </a:rPr>
              <a:t>There were lots of individual who were certainly very helpful, kind, cooperative and generous along the development of this project. I express my appreciation to those concerned. This project and report would have been not possible if it was not for the kind support, tremendous support and continuous supervision of my learned project guide. The deep sense of sincere appreciation that I owe to my learned guide and supervisor “</a:t>
            </a:r>
            <a:r>
              <a:rPr lang="en-IN" b="1" i="1" dirty="0" err="1">
                <a:effectLst/>
                <a:latin typeface="Calibri" panose="020F0502020204030204" pitchFamily="34" charset="0"/>
                <a:ea typeface="Calibri" panose="020F0502020204030204" pitchFamily="34" charset="0"/>
                <a:cs typeface="Times New Roman" panose="02020603050405020304" pitchFamily="18" charset="0"/>
              </a:rPr>
              <a:t>Mr.Saurabh</a:t>
            </a:r>
            <a:r>
              <a:rPr lang="en-IN" b="1" i="1" dirty="0">
                <a:effectLst/>
                <a:latin typeface="Calibri" panose="020F0502020204030204" pitchFamily="34" charset="0"/>
                <a:ea typeface="Calibri" panose="020F0502020204030204" pitchFamily="34" charset="0"/>
                <a:cs typeface="Times New Roman" panose="02020603050405020304" pitchFamily="18" charset="0"/>
              </a:rPr>
              <a:t> Mishra</a:t>
            </a:r>
            <a:r>
              <a:rPr lang="en-IN" i="1" dirty="0">
                <a:effectLst/>
                <a:latin typeface="Calibri" panose="020F0502020204030204" pitchFamily="34" charset="0"/>
                <a:ea typeface="Calibri" panose="020F0502020204030204" pitchFamily="34" charset="0"/>
                <a:cs typeface="Times New Roman" panose="02020603050405020304" pitchFamily="18" charset="0"/>
              </a:rPr>
              <a:t>” cannot be expressed in words. His impossible help, constant support, invaluable supervision, kind nature are among the very few consent that he bestowed upon me time to time from the beginning of this project.</a:t>
            </a:r>
          </a:p>
          <a:p>
            <a:pPr marL="0" indent="0">
              <a:buNone/>
            </a:pPr>
            <a:endParaRPr lang="en-IN" dirty="0"/>
          </a:p>
        </p:txBody>
      </p:sp>
    </p:spTree>
    <p:extLst>
      <p:ext uri="{BB962C8B-B14F-4D97-AF65-F5344CB8AC3E}">
        <p14:creationId xmlns:p14="http://schemas.microsoft.com/office/powerpoint/2010/main" val="2252439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B4A7-AC8F-4A4B-AA80-25D386C860E7}"/>
              </a:ext>
            </a:extLst>
          </p:cNvPr>
          <p:cNvSpPr>
            <a:spLocks noGrp="1"/>
          </p:cNvSpPr>
          <p:nvPr>
            <p:ph type="title"/>
          </p:nvPr>
        </p:nvSpPr>
        <p:spPr/>
        <p:txBody>
          <a:bodyPr/>
          <a:lstStyle/>
          <a:p>
            <a:r>
              <a:rPr lang="en-IN" dirty="0"/>
              <a:t>PROJECT OBJECTIVE</a:t>
            </a:r>
          </a:p>
        </p:txBody>
      </p:sp>
      <p:sp>
        <p:nvSpPr>
          <p:cNvPr id="3" name="Content Placeholder 2">
            <a:extLst>
              <a:ext uri="{FF2B5EF4-FFF2-40B4-BE49-F238E27FC236}">
                <a16:creationId xmlns:a16="http://schemas.microsoft.com/office/drawing/2014/main" id="{2BCE268F-A133-45DD-B00E-5E3963BA3658}"/>
              </a:ext>
            </a:extLst>
          </p:cNvPr>
          <p:cNvSpPr>
            <a:spLocks noGrp="1"/>
          </p:cNvSpPr>
          <p:nvPr>
            <p:ph idx="1"/>
          </p:nvPr>
        </p:nvSpPr>
        <p:spPr>
          <a:xfrm>
            <a:off x="913794" y="2553264"/>
            <a:ext cx="10353762" cy="3695136"/>
          </a:xfrm>
        </p:spPr>
        <p:txBody>
          <a:bodyPr/>
          <a:lstStyle/>
          <a:p>
            <a:r>
              <a:rPr lang="en-IN" dirty="0"/>
              <a:t>THE PROJECT IS A PYTHON BASED APPLICATION.</a:t>
            </a:r>
          </a:p>
          <a:p>
            <a:r>
              <a:rPr lang="en-IN" dirty="0"/>
              <a:t>IT IS SPECIFICALLY DEVELOPED FOR VISUALLY CHALLENGED PEOPLE</a:t>
            </a:r>
          </a:p>
          <a:p>
            <a:r>
              <a:rPr lang="en-IN" dirty="0"/>
              <a:t>ONE CAN CONTROL THEIR MAIL ACCOUNTS USING THEIR VOICE ONLY</a:t>
            </a:r>
          </a:p>
          <a:p>
            <a:r>
              <a:rPr lang="en-IN" dirty="0"/>
              <a:t>THE APPLICATION IS ABLE TO READ,WRITE,LISTEN, AND SEND MAILS</a:t>
            </a:r>
          </a:p>
          <a:p>
            <a:r>
              <a:rPr lang="en-IN" dirty="0"/>
              <a:t>THE BENEFIT OF THE APPLICATION IS THAT THE USE OF KEYBOARD IS COMPLETELY ELIMINATED</a:t>
            </a:r>
          </a:p>
          <a:p>
            <a:endParaRPr lang="en-IN" dirty="0"/>
          </a:p>
          <a:p>
            <a:pPr marL="0" indent="0">
              <a:buNone/>
            </a:pPr>
            <a:endParaRPr lang="en-IN" dirty="0"/>
          </a:p>
        </p:txBody>
      </p:sp>
    </p:spTree>
    <p:extLst>
      <p:ext uri="{BB962C8B-B14F-4D97-AF65-F5344CB8AC3E}">
        <p14:creationId xmlns:p14="http://schemas.microsoft.com/office/powerpoint/2010/main" val="1843752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0CBC-47F4-44E8-B42E-8B871A661E87}"/>
              </a:ext>
            </a:extLst>
          </p:cNvPr>
          <p:cNvSpPr>
            <a:spLocks noGrp="1"/>
          </p:cNvSpPr>
          <p:nvPr>
            <p:ph type="ctrTitle"/>
          </p:nvPr>
        </p:nvSpPr>
        <p:spPr>
          <a:xfrm>
            <a:off x="1595269" y="283464"/>
            <a:ext cx="9001462" cy="1067164"/>
          </a:xfrm>
        </p:spPr>
        <p:txBody>
          <a:bodyPr/>
          <a:lstStyle/>
          <a:p>
            <a:r>
              <a:rPr lang="en-IN" dirty="0"/>
              <a:t>SPEECH RECOGNITION</a:t>
            </a:r>
          </a:p>
        </p:txBody>
      </p:sp>
      <p:sp>
        <p:nvSpPr>
          <p:cNvPr id="3" name="Subtitle 2">
            <a:extLst>
              <a:ext uri="{FF2B5EF4-FFF2-40B4-BE49-F238E27FC236}">
                <a16:creationId xmlns:a16="http://schemas.microsoft.com/office/drawing/2014/main" id="{70A36CF2-7DBD-444B-88AF-E650A0A765FE}"/>
              </a:ext>
            </a:extLst>
          </p:cNvPr>
          <p:cNvSpPr>
            <a:spLocks noGrp="1"/>
          </p:cNvSpPr>
          <p:nvPr>
            <p:ph type="subTitle" idx="1"/>
          </p:nvPr>
        </p:nvSpPr>
        <p:spPr>
          <a:xfrm>
            <a:off x="847288" y="1887523"/>
            <a:ext cx="10385571" cy="4538443"/>
          </a:xfrm>
        </p:spPr>
        <p:txBody>
          <a:bodyPr>
            <a:normAutofit/>
          </a:bodyPr>
          <a:lstStyle/>
          <a:p>
            <a:pPr marL="342900" indent="-342900" algn="l">
              <a:buFont typeface="Arial" panose="020B0604020202020204" pitchFamily="34" charset="0"/>
              <a:buChar char="•"/>
            </a:pPr>
            <a:r>
              <a:rPr lang="en-IN" sz="2000" dirty="0"/>
              <a:t>SPEECH RECOGNITION IS THE ABILITY OF DEVICES TO RESPOND TO SPOKEN COMMANDS .</a:t>
            </a:r>
          </a:p>
          <a:p>
            <a:pPr marL="342900" indent="-342900" algn="l">
              <a:buFont typeface="Arial" panose="020B0604020202020204" pitchFamily="34" charset="0"/>
              <a:buChar char="•"/>
            </a:pPr>
            <a:r>
              <a:rPr lang="en-IN" sz="2000" dirty="0"/>
              <a:t>IT ENABLES HANDS FREE CONTROL ON DEVICES AND EQUIPMENTS.</a:t>
            </a:r>
          </a:p>
          <a:p>
            <a:pPr marL="342900" indent="-342900" algn="l">
              <a:buFont typeface="Arial" panose="020B0604020202020204" pitchFamily="34" charset="0"/>
              <a:buChar char="•"/>
            </a:pPr>
            <a:r>
              <a:rPr lang="en-IN" sz="2000" dirty="0"/>
              <a:t>BEFORE ANY MACHINE CAN INTERPRET SPEECH,A MICROPHONE MUST CONVERT THE VIBRATIONS OF HUMAN VOICE INTO ELECTRICAL SIGNALS WHICH IS THEN CONVERTED INTO DIGITAL SIGNALS.</a:t>
            </a:r>
          </a:p>
          <a:p>
            <a:pPr marL="342900" indent="-342900" algn="l">
              <a:buFont typeface="Arial" panose="020B0604020202020204" pitchFamily="34" charset="0"/>
              <a:buChar char="•"/>
            </a:pPr>
            <a:r>
              <a:rPr lang="en-IN" sz="2000" dirty="0"/>
              <a:t>IT IS THE DIGITAL SIGNAL THAT A SPEECH RECOGNITION PROGRAM ALALYZES THAT RECOGNIZES SEPARATE BASIC BUILIDING BLOCK OF SPEECH CALLED PHONEMES.</a:t>
            </a:r>
          </a:p>
          <a:p>
            <a:pPr marL="342900" indent="-342900" algn="l">
              <a:buFont typeface="Arial" panose="020B0604020202020204" pitchFamily="34" charset="0"/>
              <a:buChar char="•"/>
            </a:pPr>
            <a:r>
              <a:rPr lang="en-IN" sz="2000" dirty="0"/>
              <a:t>THESE PHONEMES ARE THEN RECOMBINED INTO WORDS.</a:t>
            </a:r>
          </a:p>
        </p:txBody>
      </p:sp>
    </p:spTree>
    <p:extLst>
      <p:ext uri="{BB962C8B-B14F-4D97-AF65-F5344CB8AC3E}">
        <p14:creationId xmlns:p14="http://schemas.microsoft.com/office/powerpoint/2010/main" val="2693578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60892-A5F8-4E7B-ABE3-C2E0008491A5}"/>
              </a:ext>
            </a:extLst>
          </p:cNvPr>
          <p:cNvSpPr>
            <a:spLocks noGrp="1"/>
          </p:cNvSpPr>
          <p:nvPr>
            <p:ph type="title"/>
          </p:nvPr>
        </p:nvSpPr>
        <p:spPr/>
        <p:txBody>
          <a:bodyPr/>
          <a:lstStyle/>
          <a:p>
            <a:r>
              <a:rPr lang="en-IN" dirty="0"/>
              <a:t>SPEECH RECOGNITION USING PYTHON</a:t>
            </a:r>
          </a:p>
        </p:txBody>
      </p:sp>
      <p:sp>
        <p:nvSpPr>
          <p:cNvPr id="3" name="Content Placeholder 2">
            <a:extLst>
              <a:ext uri="{FF2B5EF4-FFF2-40B4-BE49-F238E27FC236}">
                <a16:creationId xmlns:a16="http://schemas.microsoft.com/office/drawing/2014/main" id="{1B8F81F1-7D0C-4D99-B55F-AAF7477CD6F1}"/>
              </a:ext>
            </a:extLst>
          </p:cNvPr>
          <p:cNvSpPr>
            <a:spLocks noGrp="1"/>
          </p:cNvSpPr>
          <p:nvPr>
            <p:ph idx="1"/>
          </p:nvPr>
        </p:nvSpPr>
        <p:spPr/>
        <p:txBody>
          <a:bodyPr/>
          <a:lstStyle/>
          <a:p>
            <a:pPr marL="0" indent="0">
              <a:buNone/>
            </a:pPr>
            <a:r>
              <a:rPr lang="en-IN" dirty="0"/>
              <a:t>TO IMPLEMENT SPEECH RECOGNITION USING PYTHON WE NEED TO IMPORT SOME IMPORTANT MODULES:</a:t>
            </a:r>
          </a:p>
          <a:p>
            <a:pPr marL="457200" indent="-457200">
              <a:buFont typeface="+mj-lt"/>
              <a:buAutoNum type="arabicPeriod"/>
            </a:pPr>
            <a:r>
              <a:rPr lang="en-IN" u="sng" dirty="0" err="1"/>
              <a:t>smtplib</a:t>
            </a:r>
            <a:r>
              <a:rPr lang="en-IN" dirty="0"/>
              <a:t>: SMTPLIB IS A MODULE THAT DEFINES AN SMTP OBJECT THAT CAN BE USED TO SEND MAILS TO ANY INTERNET MACHINE. SMTPLIB OBJECT HAS AN INSTANCE OBJECT CALLED </a:t>
            </a:r>
            <a:r>
              <a:rPr lang="en-IN" b="1" dirty="0" err="1"/>
              <a:t>sendmail</a:t>
            </a:r>
            <a:r>
              <a:rPr lang="en-IN" dirty="0"/>
              <a:t>, WHICH IS TYPICALLY USED TO DO THE WORK OF MAILING A MESSAGE .IT TAKES 3 PARAMETERS:</a:t>
            </a:r>
          </a:p>
          <a:p>
            <a:pPr marL="914400" lvl="1" indent="-457200">
              <a:buFont typeface="+mj-lt"/>
              <a:buAutoNum type="arabicPeriod"/>
            </a:pPr>
            <a:r>
              <a:rPr lang="en-IN" b="1" dirty="0"/>
              <a:t>THE SENDER-THE ADDRESS OF SENDER</a:t>
            </a:r>
          </a:p>
          <a:p>
            <a:pPr marL="914400" lvl="1" indent="-457200">
              <a:buFont typeface="+mj-lt"/>
              <a:buAutoNum type="arabicPeriod"/>
            </a:pPr>
            <a:r>
              <a:rPr lang="en-IN" b="1" dirty="0"/>
              <a:t>THE RECIEVER-THE ADDRESS OF RECIEVER</a:t>
            </a:r>
          </a:p>
          <a:p>
            <a:pPr marL="914400" lvl="1" indent="-457200">
              <a:buFont typeface="+mj-lt"/>
              <a:buAutoNum type="arabicPeriod"/>
            </a:pPr>
            <a:r>
              <a:rPr lang="en-IN" b="1" dirty="0"/>
              <a:t>MESSAGE</a:t>
            </a:r>
          </a:p>
          <a:p>
            <a:pPr marL="457200" lvl="1" indent="0">
              <a:buNone/>
            </a:pPr>
            <a:endParaRPr lang="en-IN" b="1" dirty="0"/>
          </a:p>
          <a:p>
            <a:pPr marL="457200" lvl="1" indent="0">
              <a:buNone/>
            </a:pPr>
            <a:endParaRPr lang="en-IN" b="1" dirty="0"/>
          </a:p>
          <a:p>
            <a:pPr marL="457200" lvl="1" indent="0">
              <a:buNone/>
            </a:pPr>
            <a:endParaRPr lang="en-IN" b="1" dirty="0"/>
          </a:p>
          <a:p>
            <a:pPr marL="457200" lvl="1" indent="0">
              <a:buNone/>
            </a:pPr>
            <a:endParaRPr lang="en-IN" b="1" dirty="0"/>
          </a:p>
          <a:p>
            <a:pPr marL="457200" lvl="1" indent="0">
              <a:buNone/>
            </a:pPr>
            <a:endParaRPr lang="en-IN" b="1" dirty="0"/>
          </a:p>
          <a:p>
            <a:pPr marL="457200" lvl="1" indent="0">
              <a:buNone/>
            </a:pPr>
            <a:endParaRPr lang="en-IN" b="1" dirty="0"/>
          </a:p>
          <a:p>
            <a:pPr marL="457200" lvl="1" indent="0">
              <a:buNone/>
            </a:pPr>
            <a:endParaRPr lang="en-IN" b="1" dirty="0"/>
          </a:p>
          <a:p>
            <a:pPr marL="457200" lvl="1" indent="0">
              <a:buNone/>
            </a:pPr>
            <a:endParaRPr lang="en-IN" b="1" dirty="0"/>
          </a:p>
          <a:p>
            <a:pPr marL="457200" lvl="1" indent="0">
              <a:buNone/>
            </a:pPr>
            <a:endParaRPr lang="en-IN" b="1" dirty="0"/>
          </a:p>
          <a:p>
            <a:pPr marL="457200" lvl="1" indent="0">
              <a:buNone/>
            </a:pPr>
            <a:endParaRPr lang="en-IN" b="1" dirty="0"/>
          </a:p>
          <a:p>
            <a:pPr marL="457200" lvl="1" indent="0">
              <a:buNone/>
            </a:pPr>
            <a:endParaRPr lang="en-IN" b="1" dirty="0"/>
          </a:p>
          <a:p>
            <a:pPr marL="457200" lvl="1" indent="0">
              <a:buNone/>
            </a:pPr>
            <a:endParaRPr lang="en-IN" b="1" dirty="0"/>
          </a:p>
          <a:p>
            <a:pPr marL="457200" lvl="1" indent="0">
              <a:buNone/>
            </a:pPr>
            <a:endParaRPr lang="en-IN" b="1" dirty="0"/>
          </a:p>
          <a:p>
            <a:pPr marL="457200" lvl="1" indent="0">
              <a:buNone/>
            </a:pPr>
            <a:endParaRPr lang="en-IN" b="1" dirty="0"/>
          </a:p>
          <a:p>
            <a:pPr marL="457200" lvl="1" indent="0">
              <a:buNone/>
            </a:pPr>
            <a:endParaRPr lang="en-IN" b="1" dirty="0"/>
          </a:p>
          <a:p>
            <a:pPr marL="457200" lvl="1" indent="0">
              <a:buNone/>
            </a:pPr>
            <a:endParaRPr lang="en-IN" b="1" dirty="0"/>
          </a:p>
          <a:p>
            <a:pPr marL="457200" lvl="1" indent="0">
              <a:buNone/>
            </a:pPr>
            <a:endParaRPr lang="en-IN" b="1" dirty="0"/>
          </a:p>
          <a:p>
            <a:pPr marL="457200" lvl="1" indent="0">
              <a:buNone/>
            </a:pPr>
            <a:endParaRPr lang="en-IN" b="1" dirty="0"/>
          </a:p>
          <a:p>
            <a:pPr marL="457200" lvl="1" indent="0">
              <a:buNone/>
            </a:pPr>
            <a:endParaRPr lang="en-IN" b="1" dirty="0"/>
          </a:p>
          <a:p>
            <a:pPr marL="457200" lvl="1" indent="0">
              <a:buNone/>
            </a:pPr>
            <a:endParaRPr lang="en-IN" b="1" dirty="0"/>
          </a:p>
          <a:p>
            <a:pPr marL="457200" lvl="1" indent="0">
              <a:buNone/>
            </a:pPr>
            <a:endParaRPr lang="en-IN" b="1" dirty="0"/>
          </a:p>
          <a:p>
            <a:pPr marL="457200" lvl="1" indent="0">
              <a:buNone/>
            </a:pPr>
            <a:endParaRPr lang="en-IN" b="1" dirty="0"/>
          </a:p>
          <a:p>
            <a:pPr marL="457200" lvl="1" indent="0">
              <a:buNone/>
            </a:pPr>
            <a:endParaRPr lang="en-IN" b="1" dirty="0"/>
          </a:p>
          <a:p>
            <a:pPr marL="457200" lvl="1" indent="0">
              <a:buNone/>
            </a:pPr>
            <a:endParaRPr lang="en-IN" b="1" dirty="0"/>
          </a:p>
          <a:p>
            <a:pPr marL="457200" lvl="1" indent="0">
              <a:buNone/>
            </a:pPr>
            <a:endParaRPr lang="en-IN" b="1" dirty="0"/>
          </a:p>
          <a:p>
            <a:pPr marL="457200" lvl="1" indent="0">
              <a:buNone/>
            </a:pPr>
            <a:endParaRPr lang="en-IN" b="1" dirty="0"/>
          </a:p>
          <a:p>
            <a:pPr marL="457200" lvl="1" indent="0">
              <a:buNone/>
            </a:pPr>
            <a:endParaRPr lang="en-IN" b="1" dirty="0"/>
          </a:p>
          <a:p>
            <a:pPr marL="457200" lvl="1" indent="0">
              <a:buNone/>
            </a:pPr>
            <a:endParaRPr lang="en-IN" b="1" dirty="0"/>
          </a:p>
          <a:p>
            <a:pPr marL="457200" lvl="1" indent="0">
              <a:buNone/>
            </a:pPr>
            <a:endParaRPr lang="en-IN" b="1" dirty="0"/>
          </a:p>
          <a:p>
            <a:pPr marL="457200" lvl="1" indent="0">
              <a:buNone/>
            </a:pPr>
            <a:endParaRPr lang="en-IN" b="1" dirty="0"/>
          </a:p>
          <a:p>
            <a:pPr marL="457200" lvl="1" indent="0">
              <a:buNone/>
            </a:pPr>
            <a:endParaRPr lang="en-IN" b="1" dirty="0"/>
          </a:p>
          <a:p>
            <a:pPr marL="457200" lvl="1" indent="0">
              <a:buNone/>
            </a:pPr>
            <a:endParaRPr lang="en-IN" b="1" dirty="0"/>
          </a:p>
          <a:p>
            <a:pPr marL="457200" lvl="1" indent="0">
              <a:buNone/>
            </a:pPr>
            <a:endParaRPr lang="en-IN" b="1" dirty="0"/>
          </a:p>
          <a:p>
            <a:pPr marL="914400" lvl="1" indent="-457200">
              <a:buFont typeface="+mj-lt"/>
              <a:buAutoNum type="arabicPeriod"/>
            </a:pPr>
            <a:endParaRPr lang="en-IN" b="1" dirty="0"/>
          </a:p>
          <a:p>
            <a:pPr marL="914400" lvl="1" indent="-457200">
              <a:buFont typeface="+mj-lt"/>
              <a:buAutoNum type="arabicPeriod"/>
            </a:pPr>
            <a:endParaRPr lang="en-IN" b="1" dirty="0"/>
          </a:p>
          <a:p>
            <a:pPr marL="914400" lvl="1" indent="-457200">
              <a:buFont typeface="+mj-lt"/>
              <a:buAutoNum type="arabicPeriod"/>
            </a:pPr>
            <a:endParaRPr lang="en-IN" b="1" dirty="0"/>
          </a:p>
          <a:p>
            <a:pPr marL="914400" lvl="1" indent="-457200">
              <a:buFont typeface="+mj-lt"/>
              <a:buAutoNum type="arabicPeriod"/>
            </a:pPr>
            <a:endParaRPr lang="en-IN" b="1" dirty="0"/>
          </a:p>
          <a:p>
            <a:pPr marL="914400" lvl="1" indent="-457200">
              <a:buFont typeface="+mj-lt"/>
              <a:buAutoNum type="arabicPeriod"/>
            </a:pPr>
            <a:endParaRPr lang="en-IN" b="1" dirty="0"/>
          </a:p>
          <a:p>
            <a:pPr marL="457200" lvl="1" indent="0">
              <a:buNone/>
            </a:pPr>
            <a:endParaRPr lang="en-IN" b="1" dirty="0"/>
          </a:p>
          <a:p>
            <a:pPr marL="457200" indent="-457200">
              <a:buFont typeface="+mj-lt"/>
              <a:buAutoNum type="arabicPeriod"/>
            </a:pP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179316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5945F7-C908-4A42-9DB6-365588BAED25}"/>
              </a:ext>
            </a:extLst>
          </p:cNvPr>
          <p:cNvSpPr>
            <a:spLocks noGrp="1"/>
          </p:cNvSpPr>
          <p:nvPr>
            <p:ph idx="1"/>
          </p:nvPr>
        </p:nvSpPr>
        <p:spPr>
          <a:xfrm>
            <a:off x="913795" y="630315"/>
            <a:ext cx="10353762" cy="5726097"/>
          </a:xfrm>
        </p:spPr>
        <p:txBody>
          <a:bodyPr/>
          <a:lstStyle/>
          <a:p>
            <a:pPr marL="0" indent="0">
              <a:buNone/>
            </a:pPr>
            <a:r>
              <a:rPr lang="en-IN" dirty="0"/>
              <a:t>2.</a:t>
            </a:r>
            <a:r>
              <a:rPr lang="en-IN" u="sng" dirty="0"/>
              <a:t>speech_recognition</a:t>
            </a:r>
            <a:r>
              <a:rPr lang="en-IN" dirty="0"/>
              <a:t>: </a:t>
            </a:r>
            <a:r>
              <a:rPr lang="en-IN" dirty="0" err="1"/>
              <a:t>speech_recognition</a:t>
            </a:r>
            <a:r>
              <a:rPr lang="en-IN" dirty="0"/>
              <a:t> MAKES OUR APPLICATION CAPABLE OF RECOGNIZING HUMAN VOICE </a:t>
            </a:r>
          </a:p>
          <a:p>
            <a:pPr marL="0" indent="0">
              <a:buNone/>
            </a:pPr>
            <a:r>
              <a:rPr lang="en-IN" dirty="0" err="1"/>
              <a:t>Speech_recognition.Recognizer</a:t>
            </a:r>
            <a:r>
              <a:rPr lang="en-IN" dirty="0"/>
              <a:t>(): THE MAIN PURPOSE OF THIS FUNCTION IS TO RECOGNIZE HUMAN VOICE</a:t>
            </a:r>
          </a:p>
          <a:p>
            <a:pPr marL="0" indent="0">
              <a:buNone/>
            </a:pPr>
            <a:r>
              <a:rPr lang="en-IN" dirty="0" err="1"/>
              <a:t>Sr.Microphone</a:t>
            </a:r>
            <a:r>
              <a:rPr lang="en-IN" dirty="0"/>
              <a:t>(): THIS FUNCTION MAKES THE APPLICATION CAPACLE OF CAPTURING HUMAN VOICE WITH THE HELP OF MICROPHONE.</a:t>
            </a:r>
          </a:p>
          <a:p>
            <a:pPr marL="0" indent="0">
              <a:buNone/>
            </a:pPr>
            <a:endParaRPr lang="en-IN" dirty="0"/>
          </a:p>
          <a:p>
            <a:pPr marL="0" indent="0">
              <a:buNone/>
            </a:pPr>
            <a:r>
              <a:rPr lang="en-IN" dirty="0"/>
              <a:t>3.</a:t>
            </a:r>
            <a:r>
              <a:rPr lang="en-IN" u="sng" dirty="0"/>
              <a:t>pyttsx3</a:t>
            </a:r>
            <a:r>
              <a:rPr lang="en-IN" dirty="0"/>
              <a:t>:THE MAIN PURPOSE OF IMPORTING THIS LIBRARY IS TO MAKE OUR PYTHON CODE TALKING TO US.THIS MAKES THE APPLICATION CAPABLE OF CONVERTING TEXT INTO SPEECH</a:t>
            </a:r>
          </a:p>
        </p:txBody>
      </p:sp>
    </p:spTree>
    <p:extLst>
      <p:ext uri="{BB962C8B-B14F-4D97-AF65-F5344CB8AC3E}">
        <p14:creationId xmlns:p14="http://schemas.microsoft.com/office/powerpoint/2010/main" val="219844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FB2AB-6C5E-4FC4-866F-E17D28E34D86}"/>
              </a:ext>
            </a:extLst>
          </p:cNvPr>
          <p:cNvSpPr>
            <a:spLocks noGrp="1"/>
          </p:cNvSpPr>
          <p:nvPr>
            <p:ph type="title"/>
          </p:nvPr>
        </p:nvSpPr>
        <p:spPr>
          <a:xfrm>
            <a:off x="913795" y="67734"/>
            <a:ext cx="10353761" cy="584199"/>
          </a:xfrm>
        </p:spPr>
        <p:txBody>
          <a:bodyPr/>
          <a:lstStyle/>
          <a:p>
            <a:r>
              <a:rPr lang="en-IN" dirty="0"/>
              <a:t>KEYWORDS USED in project</a:t>
            </a:r>
          </a:p>
        </p:txBody>
      </p:sp>
      <p:sp>
        <p:nvSpPr>
          <p:cNvPr id="3" name="Content Placeholder 2">
            <a:extLst>
              <a:ext uri="{FF2B5EF4-FFF2-40B4-BE49-F238E27FC236}">
                <a16:creationId xmlns:a16="http://schemas.microsoft.com/office/drawing/2014/main" id="{ACE991EB-75D4-4AB4-8644-D163199FA01C}"/>
              </a:ext>
            </a:extLst>
          </p:cNvPr>
          <p:cNvSpPr>
            <a:spLocks noGrp="1"/>
          </p:cNvSpPr>
          <p:nvPr>
            <p:ph idx="1"/>
          </p:nvPr>
        </p:nvSpPr>
        <p:spPr>
          <a:xfrm>
            <a:off x="660400" y="761999"/>
            <a:ext cx="11125200" cy="5503334"/>
          </a:xfrm>
        </p:spPr>
        <p:txBody>
          <a:bodyPr>
            <a:normAutofit/>
          </a:bodyPr>
          <a:lstStyle/>
          <a:p>
            <a:pPr marL="457200" indent="-457200">
              <a:buFont typeface="+mj-lt"/>
              <a:buAutoNum type="arabicPeriod"/>
            </a:pPr>
            <a:r>
              <a:rPr lang="en-IN" dirty="0"/>
              <a:t>import:  THIS IS USED TO IMPORT MODULES.</a:t>
            </a:r>
          </a:p>
          <a:p>
            <a:pPr marL="457200" indent="-457200">
              <a:buFont typeface="+mj-lt"/>
              <a:buAutoNum type="arabicPeriod"/>
            </a:pPr>
            <a:r>
              <a:rPr lang="en-IN" dirty="0"/>
              <a:t>as:  THIS IS USE TO CREATE ALIAS.</a:t>
            </a:r>
          </a:p>
          <a:p>
            <a:pPr marL="457200" indent="-457200">
              <a:buFont typeface="+mj-lt"/>
              <a:buAutoNum type="arabicPeriod"/>
            </a:pPr>
            <a:r>
              <a:rPr lang="en-IN" dirty="0"/>
              <a:t>from: THIS KEYWORD IS USED TO IMPORT ONLY SPECIFIC SECTION FROM THE MODULE</a:t>
            </a:r>
          </a:p>
          <a:p>
            <a:pPr marL="457200" indent="-457200">
              <a:buFont typeface="+mj-lt"/>
              <a:buAutoNum type="arabicPeriod"/>
            </a:pPr>
            <a:r>
              <a:rPr lang="en-IN" dirty="0"/>
              <a:t>def : THIS KEYWORD IS USE TO DEFINE A FUNCTION.</a:t>
            </a:r>
          </a:p>
          <a:p>
            <a:pPr marL="457200" indent="-457200">
              <a:buFont typeface="+mj-lt"/>
              <a:buAutoNum type="arabicPeriod"/>
            </a:pPr>
            <a:r>
              <a:rPr lang="en-IN" dirty="0"/>
              <a:t>try : THIS KEYWORD IS USE TO MAKE A TRY AND EXCEPT STATEMENT.</a:t>
            </a:r>
          </a:p>
          <a:p>
            <a:pPr marL="457200" indent="-457200">
              <a:buFont typeface="+mj-lt"/>
              <a:buAutoNum type="arabicPeriod"/>
            </a:pPr>
            <a:r>
              <a:rPr lang="en-IN" dirty="0"/>
              <a:t>return: TO EXIT A FUNCTION AND RETURN A VALUE.</a:t>
            </a:r>
          </a:p>
          <a:p>
            <a:pPr marL="457200" indent="-457200">
              <a:buFont typeface="+mj-lt"/>
              <a:buAutoNum type="arabicPeriod"/>
            </a:pPr>
            <a:r>
              <a:rPr lang="en-IN" dirty="0"/>
              <a:t>in: CHECKS WHETHER VALUE IS PRESENT IN TUPLE,LIST ETC.</a:t>
            </a:r>
          </a:p>
          <a:p>
            <a:pPr marL="457200" indent="-457200">
              <a:buFont typeface="+mj-lt"/>
              <a:buAutoNum type="arabicPeriod"/>
            </a:pPr>
            <a:r>
              <a:rPr lang="en-IN" dirty="0"/>
              <a:t>if: MAKES THE CONDITION STATEMENT.</a:t>
            </a:r>
          </a:p>
          <a:p>
            <a:pPr marL="457200" indent="-457200">
              <a:buFont typeface="+mj-lt"/>
              <a:buAutoNum type="arabicPeriod"/>
            </a:pPr>
            <a:r>
              <a:rPr lang="en-IN" dirty="0"/>
              <a:t>with: USE TO SIMPLIFY EXCEPTIONAL HANDLING.</a:t>
            </a:r>
          </a:p>
          <a:p>
            <a:pPr marL="457200" indent="-457200">
              <a:buFont typeface="+mj-lt"/>
              <a:buAutoNum type="arabicPeriod"/>
            </a:pPr>
            <a:r>
              <a:rPr lang="en-IN" dirty="0" err="1"/>
              <a:t>pass:A</a:t>
            </a:r>
            <a:r>
              <a:rPr lang="en-IN" dirty="0"/>
              <a:t> STATEMENT THAT WILL DO NOTHING.</a:t>
            </a:r>
          </a:p>
          <a:p>
            <a:pPr marL="457200" indent="-457200">
              <a:buFont typeface="+mj-lt"/>
              <a:buAutoNum type="arabicPeriod"/>
            </a:pPr>
            <a:r>
              <a:rPr lang="en-IN" dirty="0" err="1"/>
              <a:t>except:USED</a:t>
            </a:r>
            <a:r>
              <a:rPr lang="en-IN" dirty="0"/>
              <a:t> WITH EXCEPTIONS,WHAT TO DO WHEN EXCEPTION OCCURS.</a:t>
            </a:r>
          </a:p>
          <a:p>
            <a:pPr marL="457200" indent="-457200">
              <a:buFont typeface="+mj-lt"/>
              <a:buAutoNum type="arabicPeriod"/>
            </a:pPr>
            <a:endParaRPr lang="en-IN" dirty="0"/>
          </a:p>
          <a:p>
            <a:pPr marL="0" indent="0">
              <a:buNone/>
            </a:pPr>
            <a:endParaRPr lang="en-IN" dirty="0"/>
          </a:p>
        </p:txBody>
      </p:sp>
    </p:spTree>
    <p:extLst>
      <p:ext uri="{BB962C8B-B14F-4D97-AF65-F5344CB8AC3E}">
        <p14:creationId xmlns:p14="http://schemas.microsoft.com/office/powerpoint/2010/main" val="40823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0345B-550C-4F6D-AF36-03EAD0810BCB}"/>
              </a:ext>
            </a:extLst>
          </p:cNvPr>
          <p:cNvSpPr>
            <a:spLocks noGrp="1"/>
          </p:cNvSpPr>
          <p:nvPr>
            <p:ph type="title"/>
          </p:nvPr>
        </p:nvSpPr>
        <p:spPr>
          <a:xfrm>
            <a:off x="736242" y="341790"/>
            <a:ext cx="10353761" cy="952870"/>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96755DD-7BFF-490F-A054-3E88361B9935}"/>
              </a:ext>
            </a:extLst>
          </p:cNvPr>
          <p:cNvSpPr>
            <a:spLocks noGrp="1"/>
          </p:cNvSpPr>
          <p:nvPr>
            <p:ph idx="1"/>
          </p:nvPr>
        </p:nvSpPr>
        <p:spPr>
          <a:xfrm>
            <a:off x="301841" y="1384917"/>
            <a:ext cx="11727402" cy="5131293"/>
          </a:xfrm>
        </p:spPr>
        <p:txBody>
          <a:bodyPr>
            <a:normAutofit lnSpcReduction="10000"/>
          </a:bodyPr>
          <a:lstStyle/>
          <a:p>
            <a:pPr marL="0" indent="0">
              <a:lnSpc>
                <a:spcPct val="107000"/>
              </a:lnSpc>
              <a:spcAft>
                <a:spcPts val="800"/>
              </a:spcAft>
              <a:buNone/>
              <a:tabLst>
                <a:tab pos="1684020" algn="l"/>
              </a:tabLst>
            </a:pPr>
            <a:r>
              <a:rPr lang="en-IN" sz="1800" i="1" dirty="0">
                <a:effectLst/>
                <a:latin typeface="Calibri" panose="020F0502020204030204" pitchFamily="34" charset="0"/>
                <a:ea typeface="Calibri" panose="020F0502020204030204" pitchFamily="34" charset="0"/>
                <a:cs typeface="Times New Roman" panose="02020603050405020304" pitchFamily="18" charset="0"/>
              </a:rPr>
              <a:t>The project that we have projected is a system which will help the visually impaired people to access email services efficiently.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1684020" algn="l"/>
              </a:tabLst>
            </a:pPr>
            <a:r>
              <a:rPr lang="en-IN" sz="1800" i="1" dirty="0">
                <a:effectLst/>
                <a:latin typeface="Calibri" panose="020F0502020204030204" pitchFamily="34" charset="0"/>
                <a:ea typeface="Calibri" panose="020F0502020204030204" pitchFamily="34" charset="0"/>
                <a:cs typeface="Times New Roman" panose="02020603050405020304" pitchFamily="18" charset="0"/>
              </a:rPr>
              <a:t>This system will help in overcoming some drawbacks that were earlier faced by the blind people in accessing emails. We have eliminated the concept of using keyboard shortcuts along with screen readers which will help reducing the cognitive load of remembering keyboard shortcuts.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1684020" algn="l"/>
              </a:tabLst>
            </a:pPr>
            <a:r>
              <a:rPr lang="en-IN" sz="1800" i="1" dirty="0">
                <a:effectLst/>
                <a:latin typeface="Calibri" panose="020F0502020204030204" pitchFamily="34" charset="0"/>
                <a:ea typeface="Calibri" panose="020F0502020204030204" pitchFamily="34" charset="0"/>
                <a:cs typeface="Times New Roman" panose="02020603050405020304" pitchFamily="18" charset="0"/>
              </a:rPr>
              <a:t>Also any non-sophisticated user who does not know the position of keys on the keyboard need not bother as keyboard usage is eliminated. Instructions given by the IVR accordingly to get the respective services offered.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1684020" algn="l"/>
              </a:tabLst>
            </a:pPr>
            <a:r>
              <a:rPr lang="en-IN" sz="1800" i="1" dirty="0">
                <a:effectLst/>
                <a:latin typeface="Calibri" panose="020F0502020204030204" pitchFamily="34" charset="0"/>
                <a:ea typeface="Calibri" panose="020F0502020204030204" pitchFamily="34" charset="0"/>
                <a:cs typeface="Times New Roman" panose="02020603050405020304" pitchFamily="18" charset="0"/>
              </a:rPr>
              <a:t> Other than this the user might need to feed in information through voice inputs when specified.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1684020" algn="l"/>
              </a:tabLst>
            </a:pPr>
            <a:r>
              <a:rPr lang="en-IN" sz="1800" i="1" dirty="0">
                <a:effectLst/>
                <a:latin typeface="Calibri" panose="020F0502020204030204" pitchFamily="34" charset="0"/>
                <a:ea typeface="Calibri" panose="020F0502020204030204" pitchFamily="34" charset="0"/>
                <a:cs typeface="Times New Roman" panose="02020603050405020304" pitchFamily="18" charset="0"/>
              </a:rPr>
              <a:t>It is a observation that about 70% of total blind population across the world is present in INDIA. This project, describe the voice mail architecture used by blind people to access Email and multimedia functions of operating system easily and efficiently.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1684020" algn="l"/>
              </a:tabLst>
            </a:pPr>
            <a:r>
              <a:rPr lang="en-IN" sz="1800" i="1" dirty="0">
                <a:effectLst/>
                <a:latin typeface="Calibri" panose="020F0502020204030204" pitchFamily="34" charset="0"/>
                <a:ea typeface="Calibri" panose="020F0502020204030204" pitchFamily="34" charset="0"/>
                <a:cs typeface="Times New Roman" panose="02020603050405020304" pitchFamily="18" charset="0"/>
              </a:rPr>
              <a:t>This architecture will also reduce cognitive load taken by blind to remember and type characters using keyboard.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i="1" dirty="0">
                <a:effectLst/>
                <a:latin typeface="Calibri" panose="020F0502020204030204" pitchFamily="34" charset="0"/>
                <a:ea typeface="Calibri" panose="020F0502020204030204" pitchFamily="34" charset="0"/>
                <a:cs typeface="Times New Roman" panose="02020603050405020304" pitchFamily="18" charset="0"/>
              </a:rPr>
              <a:t> It also helps handicapped and illiterate people.</a:t>
            </a:r>
            <a:endParaRPr lang="en-IN" dirty="0"/>
          </a:p>
        </p:txBody>
      </p:sp>
    </p:spTree>
    <p:extLst>
      <p:ext uri="{BB962C8B-B14F-4D97-AF65-F5344CB8AC3E}">
        <p14:creationId xmlns:p14="http://schemas.microsoft.com/office/powerpoint/2010/main" val="3386242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25145C-8B89-4CB7-9446-D3E2779F7B0E}"/>
              </a:ext>
            </a:extLst>
          </p:cNvPr>
          <p:cNvSpPr>
            <a:spLocks noGrp="1"/>
          </p:cNvSpPr>
          <p:nvPr>
            <p:ph type="title"/>
          </p:nvPr>
        </p:nvSpPr>
        <p:spPr>
          <a:xfrm>
            <a:off x="913795" y="609600"/>
            <a:ext cx="10353761" cy="6053667"/>
          </a:xfrm>
        </p:spPr>
        <p:txBody>
          <a:bodyPr>
            <a:normAutofit/>
          </a:bodyPr>
          <a:lstStyle/>
          <a:p>
            <a:r>
              <a:rPr lang="en-IN" sz="11500" u="sng" dirty="0">
                <a:solidFill>
                  <a:schemeClr val="bg2">
                    <a:lumMod val="60000"/>
                    <a:lumOff val="40000"/>
                  </a:schemeClr>
                </a:solidFill>
              </a:rPr>
              <a:t>THANKYOU</a:t>
            </a:r>
          </a:p>
        </p:txBody>
      </p:sp>
    </p:spTree>
    <p:extLst>
      <p:ext uri="{BB962C8B-B14F-4D97-AF65-F5344CB8AC3E}">
        <p14:creationId xmlns:p14="http://schemas.microsoft.com/office/powerpoint/2010/main" val="2963434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1569</TotalTime>
  <Words>786</Words>
  <Application>Microsoft Office PowerPoint</Application>
  <PresentationFormat>Widescreen</PresentationFormat>
  <Paragraphs>94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Rockwell</vt:lpstr>
      <vt:lpstr>Damask</vt:lpstr>
      <vt:lpstr>Graphic era deemed to be university</vt:lpstr>
      <vt:lpstr>acknowledgement</vt:lpstr>
      <vt:lpstr>PROJECT OBJECTIVE</vt:lpstr>
      <vt:lpstr>SPEECH RECOGNITION</vt:lpstr>
      <vt:lpstr>SPEECH RECOGNITION USING PYTHON</vt:lpstr>
      <vt:lpstr>PowerPoint Presentation</vt:lpstr>
      <vt:lpstr>KEYWORDS USED in project</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 era deemed to be university</dc:title>
  <dc:creator>Bhavya Srivastava</dc:creator>
  <cp:lastModifiedBy>Bhavya Srivastava</cp:lastModifiedBy>
  <cp:revision>21</cp:revision>
  <dcterms:created xsi:type="dcterms:W3CDTF">2021-05-12T11:49:02Z</dcterms:created>
  <dcterms:modified xsi:type="dcterms:W3CDTF">2021-05-21T16:15:57Z</dcterms:modified>
</cp:coreProperties>
</file>