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302" r:id="rId3"/>
    <p:sldId id="303" r:id="rId4"/>
    <p:sldId id="259" r:id="rId5"/>
    <p:sldId id="304" r:id="rId6"/>
    <p:sldId id="305" r:id="rId7"/>
    <p:sldId id="257" r:id="rId8"/>
    <p:sldId id="306" r:id="rId9"/>
    <p:sldId id="307" r:id="rId10"/>
    <p:sldId id="258" r:id="rId11"/>
    <p:sldId id="308" r:id="rId12"/>
    <p:sldId id="309" r:id="rId13"/>
    <p:sldId id="27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448E"/>
    <a:srgbClr val="E63849"/>
    <a:srgbClr val="FBB516"/>
    <a:srgbClr val="EC4052"/>
    <a:srgbClr val="3991D0"/>
    <a:srgbClr val="98449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441" autoAdjust="0"/>
    <p:restoredTop sz="94660"/>
  </p:normalViewPr>
  <p:slideViewPr>
    <p:cSldViewPr snapToGrid="0">
      <p:cViewPr varScale="1">
        <p:scale>
          <a:sx n="72" d="100"/>
          <a:sy n="72" d="100"/>
        </p:scale>
        <p:origin x="-64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2024/6/14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pPr/>
              <a:t>2024/6/14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7F0B046-67AB-49F3-B4A1-86726F356C2E}" type="datetimeFigureOut">
              <a:rPr lang="zh-CN" altLang="en-US" smtClean="0"/>
              <a:pPr/>
              <a:t>2024/6/14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5E735-B627-4D7F-832F-701CAA6D1E9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F0B046-67AB-49F3-B4A1-86726F356C2E}" type="datetimeFigureOut">
              <a:rPr lang="zh-CN" altLang="en-US" smtClean="0"/>
              <a:pPr/>
              <a:t>2024/6/14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5E735-B627-4D7F-832F-701CAA6D1E9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F0B046-67AB-49F3-B4A1-86726F356C2E}" type="datetimeFigureOut">
              <a:rPr lang="zh-CN" altLang="en-US" smtClean="0"/>
              <a:pPr/>
              <a:t>2024/6/14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5E735-B627-4D7F-832F-701CAA6D1E9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F0B046-67AB-49F3-B4A1-86726F356C2E}" type="datetimeFigureOut">
              <a:rPr lang="zh-CN" altLang="en-US" smtClean="0"/>
              <a:pPr/>
              <a:t>2024/6/14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5E735-B627-4D7F-832F-701CAA6D1E9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7F0B046-67AB-49F3-B4A1-86726F356C2E}" type="datetimeFigureOut">
              <a:rPr lang="zh-CN" altLang="en-US" smtClean="0"/>
              <a:pPr/>
              <a:t>2024/6/14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5E735-B627-4D7F-832F-701CAA6D1E9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7F0B046-67AB-49F3-B4A1-86726F356C2E}" type="datetimeFigureOut">
              <a:rPr lang="zh-CN" altLang="en-US" smtClean="0"/>
              <a:pPr/>
              <a:t>2024/6/14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D5E735-B627-4D7F-832F-701CAA6D1E9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7F0B046-67AB-49F3-B4A1-86726F356C2E}" type="datetimeFigureOut">
              <a:rPr lang="zh-CN" altLang="en-US" smtClean="0"/>
              <a:pPr/>
              <a:t>2024/6/14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D5E735-B627-4D7F-832F-701CAA6D1E9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F0B046-67AB-49F3-B4A1-86726F356C2E}" type="datetimeFigureOut">
              <a:rPr lang="zh-CN" altLang="en-US" smtClean="0"/>
              <a:pPr/>
              <a:t>2024/6/14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D5E735-B627-4D7F-832F-701CAA6D1E9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F0B046-67AB-49F3-B4A1-86726F356C2E}" type="datetimeFigureOut">
              <a:rPr lang="zh-CN" altLang="en-US" smtClean="0"/>
              <a:pPr/>
              <a:t>2024/6/14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D5E735-B627-4D7F-832F-701CAA6D1E9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7F0B046-67AB-49F3-B4A1-86726F356C2E}" type="datetimeFigureOut">
              <a:rPr lang="zh-CN" altLang="en-US" smtClean="0"/>
              <a:pPr/>
              <a:t>2024/6/14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D5E735-B627-4D7F-832F-701CAA6D1E9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7F0B046-67AB-49F3-B4A1-86726F356C2E}" type="datetimeFigureOut">
              <a:rPr lang="zh-CN" altLang="en-US" smtClean="0"/>
              <a:pPr/>
              <a:t>2024/6/14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D5E735-B627-4D7F-832F-701CAA6D1E9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0B046-67AB-49F3-B4A1-86726F356C2E}" type="datetimeFigureOut">
              <a:rPr lang="zh-CN" altLang="en-US" smtClean="0"/>
              <a:pPr/>
              <a:t>2024/6/14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5E735-B627-4D7F-832F-701CAA6D1E91}" type="slidenum">
              <a:rPr lang="zh-CN" altLang="en-US" smtClean="0"/>
              <a:pPr/>
              <a:t>‹#›</a:t>
            </a:fld>
            <a:endParaRPr lang="zh-CN" altLang="en-US"/>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rot="5400000">
            <a:off x="2667500" y="-2666499"/>
            <a:ext cx="6857000" cy="12192000"/>
          </a:xfrm>
          <a:prstGeom prst="rect">
            <a:avLst/>
          </a:prstGeom>
        </p:spPr>
      </p:pic>
      <p:sp>
        <p:nvSpPr>
          <p:cNvPr id="8" name="圆角矩形 7"/>
          <p:cNvSpPr/>
          <p:nvPr userDrawn="1"/>
        </p:nvSpPr>
        <p:spPr>
          <a:xfrm>
            <a:off x="353518" y="359319"/>
            <a:ext cx="11495582" cy="6174831"/>
          </a:xfrm>
          <a:prstGeom prst="roundRect">
            <a:avLst>
              <a:gd name="adj" fmla="val 5709"/>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userDrawn="1"/>
        </p:nvSpPr>
        <p:spPr>
          <a:xfrm>
            <a:off x="505918" y="511719"/>
            <a:ext cx="11172588" cy="5861063"/>
          </a:xfrm>
          <a:prstGeom prst="roundRect">
            <a:avLst>
              <a:gd name="adj" fmla="val 3837"/>
            </a:avLst>
          </a:prstGeom>
          <a:noFill/>
          <a:ln>
            <a:solidFill>
              <a:srgbClr val="E638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4665785" y="352213"/>
            <a:ext cx="2860429" cy="632525"/>
          </a:xfrm>
          <a:prstGeom prst="rect">
            <a:avLst/>
          </a:prstGeom>
          <a:solidFill>
            <a:srgbClr val="E63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5400000">
            <a:off x="2667500" y="-2666499"/>
            <a:ext cx="6857000" cy="12192000"/>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xmlns="" val="0"/>
              </a:ext>
            </a:extLst>
          </a:blip>
          <a:srcRect l="22288" t="13521" r="22202" b="39906"/>
          <a:stretch>
            <a:fillRect/>
          </a:stretch>
        </p:blipFill>
        <p:spPr>
          <a:xfrm>
            <a:off x="3628500" y="583270"/>
            <a:ext cx="4934999" cy="5692462"/>
          </a:xfrm>
          <a:prstGeom prst="rect">
            <a:avLst/>
          </a:prstGeom>
        </p:spPr>
      </p:pic>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709310" y="2460005"/>
            <a:ext cx="4773378" cy="2061210"/>
          </a:xfrm>
          <a:prstGeom prst="rect">
            <a:avLst/>
          </a:prstGeom>
          <a:noFill/>
        </p:spPr>
        <p:txBody>
          <a:bodyPr wrap="square" rtlCol="0">
            <a:spAutoFit/>
          </a:bodyPr>
          <a:lstStyle/>
          <a:p>
            <a:pPr algn="ctr"/>
            <a:r>
              <a:rPr lang="en-US" sz="3200" b="1" i="1" spc="15" dirty="0" smtClean="0">
                <a:sym typeface="+mn-ea"/>
              </a:rPr>
              <a:t>GUNNAM BHAVYA SRI</a:t>
            </a:r>
            <a:endParaRPr sz="3200" b="1" i="1" spc="15" dirty="0"/>
          </a:p>
          <a:p>
            <a:pPr algn="ctr"/>
            <a:endParaRPr sz="3200" b="1" spc="10" dirty="0">
              <a:solidFill>
                <a:srgbClr val="2D936B"/>
              </a:solidFill>
              <a:latin typeface="Trebuchet MS" panose="020B0603020202020204"/>
              <a:cs typeface="Trebuchet MS" panose="020B0603020202020204"/>
              <a:sym typeface="+mn-ea"/>
            </a:endParaRPr>
          </a:p>
          <a:p>
            <a:pPr algn="ctr"/>
            <a:r>
              <a:rPr sz="3200" b="1" spc="10" dirty="0">
                <a:solidFill>
                  <a:srgbClr val="2D936B"/>
                </a:solidFill>
                <a:latin typeface="Trebuchet MS" panose="020B0603020202020204"/>
                <a:cs typeface="Trebuchet MS" panose="020B0603020202020204"/>
                <a:sym typeface="+mn-ea"/>
              </a:rPr>
              <a:t>Final</a:t>
            </a:r>
            <a:r>
              <a:rPr sz="3200" b="1" spc="-165" dirty="0">
                <a:solidFill>
                  <a:srgbClr val="2D936B"/>
                </a:solidFill>
                <a:latin typeface="Trebuchet MS" panose="020B0603020202020204"/>
                <a:cs typeface="Trebuchet MS" panose="020B0603020202020204"/>
                <a:sym typeface="+mn-ea"/>
              </a:rPr>
              <a:t> </a:t>
            </a:r>
            <a:r>
              <a:rPr sz="3200" b="1" spc="-5" dirty="0">
                <a:solidFill>
                  <a:srgbClr val="2D936B"/>
                </a:solidFill>
                <a:latin typeface="Trebuchet MS" panose="020B0603020202020204"/>
                <a:cs typeface="Trebuchet MS" panose="020B0603020202020204"/>
                <a:sym typeface="+mn-ea"/>
              </a:rPr>
              <a:t>Project</a:t>
            </a:r>
            <a:endParaRPr sz="3200">
              <a:latin typeface="Trebuchet MS" panose="020B0603020202020204"/>
              <a:cs typeface="Trebuchet MS" panose="020B0603020202020204"/>
            </a:endParaRPr>
          </a:p>
          <a:p>
            <a:pPr algn="ctr"/>
            <a:endParaRPr lang="zh-CN" altLang="en-US" sz="3200" b="1" dirty="0">
              <a:solidFill>
                <a:srgbClr val="984491"/>
              </a:solidFill>
              <a:latin typeface="Arial" panose="020B0604020202020204" pitchFamily="34" charset="0"/>
              <a:ea typeface="Arial" panose="020B0604020202020204" pitchFamily="34" charset="0"/>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5400000">
            <a:off x="2667500" y="-2667500"/>
            <a:ext cx="6857000" cy="12192000"/>
          </a:xfrm>
          <a:prstGeom prst="rect">
            <a:avLst/>
          </a:prstGeom>
        </p:spPr>
      </p:pic>
      <p:sp>
        <p:nvSpPr>
          <p:cNvPr id="6" name="文本框 5"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5195066" y="1535995"/>
            <a:ext cx="1809238" cy="1862048"/>
          </a:xfrm>
          <a:prstGeom prst="rect">
            <a:avLst/>
          </a:prstGeom>
          <a:noFill/>
        </p:spPr>
        <p:txBody>
          <a:bodyPr wrap="square" rtlCol="0">
            <a:spAutoFit/>
          </a:bodyPr>
          <a:lstStyle/>
          <a:p>
            <a:r>
              <a:rPr lang="en-US" altLang="zh-CN" sz="11500" b="1" dirty="0" smtClean="0">
                <a:solidFill>
                  <a:srgbClr val="E63849"/>
                </a:solidFill>
                <a:latin typeface="Arial" panose="020B0604020202020204" pitchFamily="34" charset="0"/>
                <a:ea typeface="Arial" panose="020B0604020202020204" pitchFamily="34" charset="0"/>
                <a:cs typeface="Aharoni" panose="02010803020104030203" pitchFamily="2" charset="-79"/>
              </a:rPr>
              <a:t>01</a:t>
            </a:r>
            <a:endParaRPr lang="zh-CN" altLang="en-US" sz="11500" b="1" dirty="0">
              <a:solidFill>
                <a:srgbClr val="E63849"/>
              </a:solidFill>
              <a:latin typeface="Arial" panose="020B0604020202020204" pitchFamily="34" charset="0"/>
              <a:ea typeface="Arial" panose="020B0604020202020204" pitchFamily="34" charset="0"/>
              <a:cs typeface="Aharoni" panose="02010803020104030203" pitchFamily="2" charset="-79"/>
            </a:endParaRPr>
          </a:p>
        </p:txBody>
      </p:sp>
      <p:sp>
        <p:nvSpPr>
          <p:cNvPr id="7" name="文本框 6"/>
          <p:cNvSpPr txBox="1"/>
          <p:nvPr/>
        </p:nvSpPr>
        <p:spPr>
          <a:xfrm>
            <a:off x="610870" y="749300"/>
            <a:ext cx="4831715" cy="786130"/>
          </a:xfrm>
          <a:prstGeom prst="rect">
            <a:avLst/>
          </a:prstGeom>
          <a:noFill/>
        </p:spPr>
        <p:txBody>
          <a:bodyPr wrap="square" rtlCol="0">
            <a:noAutofit/>
          </a:bodyPr>
          <a:lstStyle/>
          <a:p>
            <a:r>
              <a:rPr sz="4400" b="1" dirty="0">
                <a:sym typeface="+mn-ea"/>
              </a:rPr>
              <a:t>R</a:t>
            </a:r>
            <a:r>
              <a:rPr sz="4400" b="1" spc="-40" dirty="0">
                <a:sym typeface="+mn-ea"/>
              </a:rPr>
              <a:t>E</a:t>
            </a:r>
            <a:r>
              <a:rPr sz="4400" b="1" spc="15" dirty="0">
                <a:sym typeface="+mn-ea"/>
              </a:rPr>
              <a:t>S</a:t>
            </a:r>
            <a:r>
              <a:rPr sz="4400" b="1" spc="-30" dirty="0">
                <a:sym typeface="+mn-ea"/>
              </a:rPr>
              <a:t>U</a:t>
            </a:r>
            <a:r>
              <a:rPr sz="4400" b="1" spc="-405" dirty="0">
                <a:sym typeface="+mn-ea"/>
              </a:rPr>
              <a:t>L</a:t>
            </a:r>
            <a:r>
              <a:rPr sz="4400" b="1" dirty="0">
                <a:sym typeface="+mn-ea"/>
              </a:rPr>
              <a:t>TS</a:t>
            </a:r>
            <a:r>
              <a:rPr lang="en-US" sz="4400" b="1" dirty="0">
                <a:sym typeface="+mn-ea"/>
              </a:rPr>
              <a:t>:</a:t>
            </a:r>
            <a:endParaRPr lang="en-US" sz="4400" b="1" dirty="0">
              <a:solidFill>
                <a:srgbClr val="984491"/>
              </a:solidFill>
              <a:latin typeface="Arial" panose="020B0604020202020204" pitchFamily="34" charset="0"/>
              <a:ea typeface="Arial" panose="020B0604020202020204" pitchFamily="34" charset="0"/>
              <a:sym typeface="+mn-ea"/>
            </a:endParaRPr>
          </a:p>
        </p:txBody>
      </p:sp>
      <p:pic>
        <p:nvPicPr>
          <p:cNvPr id="9" name="Picture 8" descr="WhatsApp Image 2024-06-14 at 2.48.13 PM.jpeg"/>
          <p:cNvPicPr>
            <a:picLocks noChangeAspect="1"/>
          </p:cNvPicPr>
          <p:nvPr/>
        </p:nvPicPr>
        <p:blipFill>
          <a:blip r:embed="rId3"/>
          <a:stretch>
            <a:fillRect/>
          </a:stretch>
        </p:blipFill>
        <p:spPr>
          <a:xfrm>
            <a:off x="424069" y="1902307"/>
            <a:ext cx="5629275" cy="3186528"/>
          </a:xfrm>
          <a:prstGeom prst="rect">
            <a:avLst/>
          </a:prstGeom>
        </p:spPr>
      </p:pic>
      <p:pic>
        <p:nvPicPr>
          <p:cNvPr id="10" name="Picture 9" descr="WhatsApp Image 2024-06-14 at 2.48.14 PM.jpeg"/>
          <p:cNvPicPr>
            <a:picLocks noChangeAspect="1"/>
          </p:cNvPicPr>
          <p:nvPr/>
        </p:nvPicPr>
        <p:blipFill>
          <a:blip r:embed="rId4"/>
          <a:stretch>
            <a:fillRect/>
          </a:stretch>
        </p:blipFill>
        <p:spPr>
          <a:xfrm>
            <a:off x="6626087" y="1908313"/>
            <a:ext cx="5075583" cy="31540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3912"/>
            <a:ext cx="10515600" cy="477079"/>
          </a:xfrm>
        </p:spPr>
        <p:txBody>
          <a:bodyPr>
            <a:normAutofit fontScale="90000"/>
          </a:bodyPr>
          <a:lstStyle/>
          <a:p>
            <a:r>
              <a:rPr lang="en-US" b="1" dirty="0" smtClean="0">
                <a:sym typeface="+mn-ea"/>
              </a:rPr>
              <a:t>R</a:t>
            </a:r>
            <a:r>
              <a:rPr lang="en-US" b="1" spc="-40" dirty="0" smtClean="0">
                <a:sym typeface="+mn-ea"/>
              </a:rPr>
              <a:t>E</a:t>
            </a:r>
            <a:r>
              <a:rPr lang="en-US" b="1" spc="15" dirty="0" smtClean="0">
                <a:sym typeface="+mn-ea"/>
              </a:rPr>
              <a:t>S</a:t>
            </a:r>
            <a:r>
              <a:rPr lang="en-US" b="1" spc="-30" dirty="0" smtClean="0">
                <a:sym typeface="+mn-ea"/>
              </a:rPr>
              <a:t>U</a:t>
            </a:r>
            <a:r>
              <a:rPr lang="en-US" b="1" spc="-405" dirty="0" smtClean="0">
                <a:sym typeface="+mn-ea"/>
              </a:rPr>
              <a:t>L</a:t>
            </a:r>
            <a:r>
              <a:rPr lang="en-US" b="1" dirty="0" smtClean="0">
                <a:sym typeface="+mn-ea"/>
              </a:rPr>
              <a:t>TS:</a:t>
            </a:r>
            <a:r>
              <a:rPr lang="en-US" b="1" dirty="0" smtClean="0">
                <a:solidFill>
                  <a:srgbClr val="984491"/>
                </a:solidFill>
                <a:latin typeface="Arial" panose="020B0604020202020204" pitchFamily="34" charset="0"/>
                <a:ea typeface="Arial" panose="020B0604020202020204" pitchFamily="34" charset="0"/>
                <a:sym typeface="+mn-ea"/>
              </a:rPr>
              <a:t/>
            </a:r>
            <a:br>
              <a:rPr lang="en-US" b="1" dirty="0" smtClean="0">
                <a:solidFill>
                  <a:srgbClr val="984491"/>
                </a:solidFill>
                <a:latin typeface="Arial" panose="020B0604020202020204" pitchFamily="34" charset="0"/>
                <a:ea typeface="Arial" panose="020B0604020202020204" pitchFamily="34" charset="0"/>
                <a:sym typeface="+mn-ea"/>
              </a:rPr>
            </a:br>
            <a:endParaRPr lang="en-US" dirty="0"/>
          </a:p>
        </p:txBody>
      </p:sp>
      <p:pic>
        <p:nvPicPr>
          <p:cNvPr id="4" name="Content Placeholder 3" descr="WhatsApp Image 2024-06-14 at 2.49.00 PM.jpeg"/>
          <p:cNvPicPr>
            <a:picLocks noGrp="1" noChangeAspect="1"/>
          </p:cNvPicPr>
          <p:nvPr>
            <p:ph idx="1"/>
          </p:nvPr>
        </p:nvPicPr>
        <p:blipFill>
          <a:blip r:embed="rId2"/>
          <a:stretch>
            <a:fillRect/>
          </a:stretch>
        </p:blipFill>
        <p:spPr>
          <a:xfrm>
            <a:off x="954157" y="1712119"/>
            <a:ext cx="4956313" cy="3600450"/>
          </a:xfrm>
        </p:spPr>
      </p:pic>
      <p:pic>
        <p:nvPicPr>
          <p:cNvPr id="5" name="Picture 4" descr="WhatsApp Image 2024-06-14 at 2.49.22 PM.jpeg"/>
          <p:cNvPicPr>
            <a:picLocks noChangeAspect="1"/>
          </p:cNvPicPr>
          <p:nvPr/>
        </p:nvPicPr>
        <p:blipFill>
          <a:blip r:embed="rId3"/>
          <a:stretch>
            <a:fillRect/>
          </a:stretch>
        </p:blipFill>
        <p:spPr>
          <a:xfrm>
            <a:off x="6361044" y="1749287"/>
            <a:ext cx="5009322" cy="3576430"/>
          </a:xfrm>
          <a:prstGeom prst="rect">
            <a:avLst/>
          </a:prstGeom>
        </p:spPr>
      </p:pic>
      <p:sp>
        <p:nvSpPr>
          <p:cNvPr id="6" name="Rectangle 5"/>
          <p:cNvSpPr/>
          <p:nvPr/>
        </p:nvSpPr>
        <p:spPr>
          <a:xfrm>
            <a:off x="1417983" y="5499652"/>
            <a:ext cx="9899374" cy="646331"/>
          </a:xfrm>
          <a:prstGeom prst="rect">
            <a:avLst/>
          </a:prstGeom>
        </p:spPr>
        <p:txBody>
          <a:bodyPr wrap="square">
            <a:spAutoFit/>
          </a:bodyPr>
          <a:lstStyle/>
          <a:p>
            <a:r>
              <a:rPr lang="en-IN" dirty="0" smtClean="0"/>
              <a:t>Gets all the information that the user has typed then and all the tabs or applications of the user has opened and will put it into a Notepad file</a:t>
            </a:r>
            <a:endParaRPr lang="en-IN" dirty="0">
              <a:ea typeface="Calibri" panose="020F0502020204030204"/>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ym typeface="+mn-ea"/>
              </a:rPr>
              <a:t>R</a:t>
            </a:r>
            <a:r>
              <a:rPr lang="en-US" b="1" spc="-40" dirty="0" smtClean="0">
                <a:sym typeface="+mn-ea"/>
              </a:rPr>
              <a:t>E</a:t>
            </a:r>
            <a:r>
              <a:rPr lang="en-US" b="1" spc="15" dirty="0" smtClean="0">
                <a:sym typeface="+mn-ea"/>
              </a:rPr>
              <a:t>S</a:t>
            </a:r>
            <a:r>
              <a:rPr lang="en-US" b="1" spc="-30" dirty="0" smtClean="0">
                <a:sym typeface="+mn-ea"/>
              </a:rPr>
              <a:t>U</a:t>
            </a:r>
            <a:r>
              <a:rPr lang="en-US" b="1" spc="-405" dirty="0" smtClean="0">
                <a:sym typeface="+mn-ea"/>
              </a:rPr>
              <a:t>L</a:t>
            </a:r>
            <a:r>
              <a:rPr lang="en-US" b="1" dirty="0" smtClean="0">
                <a:sym typeface="+mn-ea"/>
              </a:rPr>
              <a:t>TS:</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dirty="0" smtClean="0">
                <a:sym typeface="+mn-ea"/>
              </a:rPr>
              <a:t>Successfully </a:t>
            </a:r>
            <a:r>
              <a:rPr lang="en-US" altLang="en-US" dirty="0" smtClean="0">
                <a:sym typeface="+mn-ea"/>
              </a:rPr>
              <a:t>implemented a </a:t>
            </a:r>
            <a:r>
              <a:rPr lang="en-US" altLang="en-US" dirty="0" smtClean="0">
                <a:sym typeface="+mn-ea"/>
              </a:rPr>
              <a:t>key logger </a:t>
            </a:r>
            <a:r>
              <a:rPr lang="en-US" altLang="en-US" dirty="0" smtClean="0">
                <a:sym typeface="+mn-ea"/>
              </a:rPr>
              <a:t>that captures keystrokes and records them into both text and JSON </a:t>
            </a:r>
            <a:r>
              <a:rPr lang="en-US" altLang="en-US" dirty="0" smtClean="0">
                <a:sym typeface="+mn-ea"/>
              </a:rPr>
              <a:t>files.</a:t>
            </a:r>
          </a:p>
          <a:p>
            <a:r>
              <a:rPr lang="en-US" altLang="en-US" dirty="0" smtClean="0">
                <a:sym typeface="+mn-ea"/>
              </a:rPr>
              <a:t>Real-time key logging </a:t>
            </a:r>
            <a:r>
              <a:rPr lang="en-US" altLang="en-US" dirty="0" smtClean="0">
                <a:sym typeface="+mn-ea"/>
              </a:rPr>
              <a:t>with start and stop functionality controlled via a simple </a:t>
            </a:r>
            <a:r>
              <a:rPr lang="en-US" altLang="en-US" dirty="0" smtClean="0">
                <a:sym typeface="+mn-ea"/>
              </a:rPr>
              <a:t>GUI.</a:t>
            </a:r>
          </a:p>
          <a:p>
            <a:r>
              <a:rPr lang="en-US" i="1" dirty="0" smtClean="0">
                <a:sym typeface="+mn-ea"/>
              </a:rPr>
              <a:t>The key logger </a:t>
            </a:r>
            <a:r>
              <a:rPr lang="en-US" i="1" dirty="0" smtClean="0">
                <a:sym typeface="+mn-ea"/>
              </a:rPr>
              <a:t>project demonstrated the capability to effectively </a:t>
            </a:r>
            <a:br>
              <a:rPr lang="en-US" i="1" dirty="0" smtClean="0">
                <a:sym typeface="+mn-ea"/>
              </a:rPr>
            </a:br>
            <a:r>
              <a:rPr lang="en-US" i="1" dirty="0" smtClean="0">
                <a:sym typeface="+mn-ea"/>
              </a:rPr>
              <a:t>        </a:t>
            </a:r>
            <a:r>
              <a:rPr lang="en-US" altLang="en-US" i="1" dirty="0" smtClean="0">
                <a:sym typeface="+mn-ea"/>
              </a:rPr>
              <a:t>them into both text and JSON files.</a:t>
            </a:r>
            <a:r>
              <a:rPr lang="en-US" i="1" dirty="0" smtClean="0">
                <a:sym typeface="+mn-ea"/>
              </a:rPr>
              <a:t>          </a:t>
            </a:r>
            <a:endParaRPr lang="en-US" i="1" dirty="0" smtClean="0">
              <a:sym typeface="+mn-ea"/>
            </a:endParaRPr>
          </a:p>
          <a:p>
            <a:r>
              <a:rPr lang="en-US" i="1" dirty="0" smtClean="0">
                <a:sym typeface="+mn-ea"/>
              </a:rPr>
              <a:t>The </a:t>
            </a:r>
            <a:r>
              <a:rPr lang="en-US" i="1" dirty="0" smtClean="0">
                <a:sym typeface="+mn-ea"/>
              </a:rPr>
              <a:t>GUI provided a user-friendly way to control the </a:t>
            </a:r>
            <a:r>
              <a:rPr lang="en-US" i="1" dirty="0" smtClean="0">
                <a:sym typeface="+mn-ea"/>
              </a:rPr>
              <a:t>key logger</a:t>
            </a:r>
            <a:r>
              <a:rPr lang="en-US" i="1" dirty="0" smtClean="0">
                <a:sym typeface="+mn-ea"/>
              </a:rPr>
              <a:t>, </a:t>
            </a:r>
            <a:r>
              <a:rPr lang="en-US" i="1" dirty="0" smtClean="0">
                <a:sym typeface="+mn-ea"/>
              </a:rPr>
              <a:t>making  it </a:t>
            </a:r>
            <a:r>
              <a:rPr lang="en-US" i="1" dirty="0" smtClean="0">
                <a:sym typeface="+mn-ea"/>
              </a:rPr>
              <a:t>accessible and easy to use.    </a:t>
            </a:r>
            <a:endParaRPr lang="en-US" i="1" dirty="0" smtClean="0">
              <a:sym typeface="+mn-ea"/>
            </a:endParaRPr>
          </a:p>
          <a:p>
            <a:r>
              <a:rPr lang="en-US" i="1" dirty="0" smtClean="0">
                <a:sym typeface="+mn-ea"/>
              </a:rPr>
              <a:t>Emphasized </a:t>
            </a:r>
            <a:r>
              <a:rPr lang="en-US" i="1" dirty="0" smtClean="0">
                <a:sym typeface="+mn-ea"/>
              </a:rPr>
              <a:t>the ethical use of </a:t>
            </a:r>
            <a:r>
              <a:rPr lang="en-US" i="1" dirty="0" smtClean="0">
                <a:sym typeface="+mn-ea"/>
              </a:rPr>
              <a:t>key loggers </a:t>
            </a:r>
            <a:r>
              <a:rPr lang="en-US" i="1" dirty="0" smtClean="0">
                <a:sym typeface="+mn-ea"/>
              </a:rPr>
              <a:t>and the importance of       </a:t>
            </a:r>
            <a:r>
              <a:rPr lang="en-IN" i="1" dirty="0" smtClean="0"/>
              <a:t/>
            </a:r>
            <a:br>
              <a:rPr lang="en-IN" i="1" dirty="0" smtClean="0"/>
            </a:br>
            <a:r>
              <a:rPr lang="en-US" altLang="en-IN" i="1" dirty="0" smtClean="0"/>
              <a:t>        </a:t>
            </a:r>
            <a:r>
              <a:rPr lang="en-US" i="1" dirty="0" smtClean="0">
                <a:sym typeface="+mn-ea"/>
              </a:rPr>
              <a:t>implementing security measures to protect against malicious </a:t>
            </a:r>
            <a:r>
              <a:rPr lang="en-US" i="1" dirty="0" smtClean="0">
                <a:sym typeface="+mn-ea"/>
              </a:rPr>
              <a:t> .</a:t>
            </a:r>
            <a:r>
              <a:rPr lang="en-US" altLang="en-US" i="1" dirty="0" smtClean="0"/>
              <a:t/>
            </a:r>
            <a:br>
              <a:rPr lang="en-US" altLang="en-US" i="1"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5400000">
            <a:off x="2667500" y="-2666499"/>
            <a:ext cx="6857000" cy="12192000"/>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xmlns="" val="0"/>
              </a:ext>
            </a:extLst>
          </a:blip>
          <a:srcRect l="22288" t="13521" r="22202" b="39906"/>
          <a:stretch>
            <a:fillRect/>
          </a:stretch>
        </p:blipFill>
        <p:spPr>
          <a:xfrm>
            <a:off x="3628500" y="583270"/>
            <a:ext cx="4934999" cy="5692462"/>
          </a:xfrm>
          <a:prstGeom prst="rect">
            <a:avLst/>
          </a:prstGeom>
        </p:spPr>
      </p:pic>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709310" y="2644671"/>
            <a:ext cx="4773378" cy="830997"/>
          </a:xfrm>
          <a:prstGeom prst="rect">
            <a:avLst/>
          </a:prstGeom>
          <a:noFill/>
        </p:spPr>
        <p:txBody>
          <a:bodyPr wrap="square" rtlCol="0">
            <a:spAutoFit/>
          </a:bodyPr>
          <a:lstStyle/>
          <a:p>
            <a:pPr algn="ctr"/>
            <a:r>
              <a:rPr lang="en-US" altLang="zh-CN" sz="4800" b="1" dirty="0">
                <a:solidFill>
                  <a:srgbClr val="86448E"/>
                </a:solidFill>
                <a:latin typeface="Arial" panose="020B0604020202020204" pitchFamily="34" charset="0"/>
                <a:ea typeface="Arial" panose="020B0604020202020204" pitchFamily="34" charset="0"/>
                <a:cs typeface="Aharoni" panose="02010803020104030203" pitchFamily="2" charset="-79"/>
              </a:rPr>
              <a:t>Thank you </a:t>
            </a:r>
            <a:endParaRPr lang="zh-CN" altLang="en-US" sz="4000" b="1" dirty="0">
              <a:solidFill>
                <a:srgbClr val="86448E"/>
              </a:solidFill>
              <a:latin typeface="Arial" panose="020B0604020202020204" pitchFamily="34" charset="0"/>
              <a:ea typeface="Arial" panose="020B0604020202020204" pitchFamily="34" charset="0"/>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3920"/>
            <a:ext cx="10515600" cy="1504315"/>
          </a:xfrm>
        </p:spPr>
        <p:txBody>
          <a:bodyPr/>
          <a:lstStyle/>
          <a:p>
            <a:r>
              <a:rPr sz="3200">
                <a:ln w="18415" cmpd="sng">
                  <a:solidFill>
                    <a:schemeClr val="tx1"/>
                  </a:solidFill>
                  <a:prstDash val="solid"/>
                </a:ln>
                <a:effectLst>
                  <a:outerShdw blurRad="63500" dir="3600000" algn="tl" rotWithShape="0">
                    <a:srgbClr val="000000">
                      <a:alpha val="70000"/>
                    </a:srgbClr>
                  </a:outerShdw>
                </a:effectLst>
                <a:sym typeface="+mn-ea"/>
              </a:rPr>
              <a:t>PROJECT </a:t>
            </a:r>
            <a:r>
              <a:rPr sz="3200" smtClean="0">
                <a:ln w="18415" cmpd="sng">
                  <a:solidFill>
                    <a:schemeClr val="tx1"/>
                  </a:solidFill>
                  <a:prstDash val="solid"/>
                </a:ln>
                <a:effectLst>
                  <a:outerShdw blurRad="63500" dir="3600000" algn="tl" rotWithShape="0">
                    <a:srgbClr val="000000">
                      <a:alpha val="70000"/>
                    </a:srgbClr>
                  </a:outerShdw>
                </a:effectLst>
                <a:sym typeface="+mn-ea"/>
              </a:rPr>
              <a:t>TITLE</a:t>
            </a:r>
            <a:r>
              <a:rPr lang="en-US" sz="3200" dirty="0" smtClean="0">
                <a:ln w="18415" cmpd="sng">
                  <a:solidFill>
                    <a:schemeClr val="tx1"/>
                  </a:solidFill>
                  <a:prstDash val="solid"/>
                </a:ln>
                <a:effectLst>
                  <a:outerShdw blurRad="63500" dir="3600000" algn="tl" rotWithShape="0">
                    <a:srgbClr val="000000">
                      <a:alpha val="70000"/>
                    </a:srgbClr>
                  </a:outerShdw>
                </a:effectLst>
                <a:sym typeface="+mn-ea"/>
              </a:rPr>
              <a:t>:  KEY LOGGER AND SECURITY</a:t>
            </a:r>
            <a:endParaRPr lang="en-US" sz="3200"/>
          </a:p>
        </p:txBody>
      </p:sp>
      <p:sp>
        <p:nvSpPr>
          <p:cNvPr id="3" name="Content Placeholder 2"/>
          <p:cNvSpPr>
            <a:spLocks noGrp="1"/>
          </p:cNvSpPr>
          <p:nvPr>
            <p:ph idx="1"/>
          </p:nvPr>
        </p:nvSpPr>
        <p:spPr>
          <a:xfrm>
            <a:off x="838200" y="2818765"/>
            <a:ext cx="10515600" cy="3358515"/>
          </a:xfrm>
        </p:spPr>
        <p:txBody>
          <a:bodyPr/>
          <a:lstStyle/>
          <a:p>
            <a:r>
              <a:rPr lang="en-US" sz="3000" i="1" dirty="0" smtClean="0">
                <a:effectLst>
                  <a:outerShdw blurRad="38100" dist="38100" dir="2700000" algn="tl">
                    <a:srgbClr val="000000">
                      <a:alpha val="43137"/>
                    </a:srgbClr>
                  </a:outerShdw>
                </a:effectLst>
                <a:sym typeface="+mn-ea"/>
              </a:rPr>
              <a:t>U</a:t>
            </a:r>
            <a:r>
              <a:rPr lang="en-US" sz="3000" i="1" dirty="0" smtClean="0">
                <a:ln w="12700">
                  <a:solidFill>
                    <a:schemeClr val="tx1"/>
                  </a:solidFill>
                  <a:prstDash val="solid"/>
                </a:ln>
                <a:effectLst>
                  <a:outerShdw blurRad="41275" dist="20320" dir="1800000" algn="tl" rotWithShape="0">
                    <a:srgbClr val="000000">
                      <a:alpha val="40000"/>
                    </a:srgbClr>
                  </a:outerShdw>
                </a:effectLst>
                <a:sym typeface="+mn-ea"/>
              </a:rPr>
              <a:t>nderstanding and Mitigating key logging Threats</a:t>
            </a:r>
            <a:r>
              <a:rPr lang="en-US" i="1"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t/>
            </a:r>
            <a:br>
              <a:rPr lang="en-US" i="1" dirty="0" smtClean="0">
                <a:ln w="18415" cmpd="sng">
                  <a:solidFill>
                    <a:srgbClr val="FFFFFF"/>
                  </a:solidFill>
                  <a:prstDash val="solid"/>
                </a:ln>
                <a:solidFill>
                  <a:srgbClr val="FFFFFF"/>
                </a:solidFill>
                <a:effectLst>
                  <a:outerShdw blurRad="63500" dir="3600000" algn="tl" rotWithShape="0">
                    <a:srgbClr val="000000">
                      <a:alpha val="70000"/>
                    </a:srgbClr>
                  </a:outerShdw>
                </a:effectLst>
                <a:sym typeface="+mn-ea"/>
              </a:rPr>
            </a:b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b="1" spc="25" smtClean="0">
                <a:sym typeface="+mn-ea"/>
              </a:rPr>
              <a:t/>
            </a:r>
            <a:br>
              <a:rPr sz="3200" b="1" spc="25" smtClean="0">
                <a:sym typeface="+mn-ea"/>
              </a:rPr>
            </a:br>
            <a:r>
              <a:rPr sz="3200" b="1" spc="25" smtClean="0">
                <a:sym typeface="+mn-ea"/>
              </a:rPr>
              <a:t>A</a:t>
            </a:r>
            <a:r>
              <a:rPr sz="3200" b="1" spc="-5" smtClean="0">
                <a:sym typeface="+mn-ea"/>
              </a:rPr>
              <a:t>G</a:t>
            </a:r>
            <a:r>
              <a:rPr sz="3200" b="1" spc="-35" smtClean="0">
                <a:sym typeface="+mn-ea"/>
              </a:rPr>
              <a:t>E</a:t>
            </a:r>
            <a:r>
              <a:rPr sz="3200" b="1" spc="15" smtClean="0">
                <a:sym typeface="+mn-ea"/>
              </a:rPr>
              <a:t>N</a:t>
            </a:r>
            <a:r>
              <a:rPr sz="3200" b="1" smtClean="0">
                <a:sym typeface="+mn-ea"/>
              </a:rPr>
              <a:t>DA</a:t>
            </a:r>
            <a:r>
              <a:rPr lang="en-US" sz="3200" b="1" dirty="0" smtClean="0">
                <a:sym typeface="+mn-ea"/>
              </a:rPr>
              <a:t>:</a:t>
            </a:r>
            <a:r>
              <a:rPr lang="en-US" dirty="0" smtClean="0">
                <a:sym typeface="+mn-ea"/>
              </a:rPr>
              <a:t/>
            </a:r>
            <a:br>
              <a:rPr lang="en-US" dirty="0" smtClean="0">
                <a:sym typeface="+mn-ea"/>
              </a:rPr>
            </a:br>
            <a:endParaRPr lang="en-US"/>
          </a:p>
        </p:txBody>
      </p:sp>
      <p:sp>
        <p:nvSpPr>
          <p:cNvPr id="3" name="Content Placeholder 2"/>
          <p:cNvSpPr>
            <a:spLocks noGrp="1"/>
          </p:cNvSpPr>
          <p:nvPr>
            <p:ph idx="1"/>
          </p:nvPr>
        </p:nvSpPr>
        <p:spPr>
          <a:xfrm>
            <a:off x="838200" y="1395730"/>
            <a:ext cx="10515600" cy="4781550"/>
          </a:xfrm>
        </p:spPr>
        <p:txBody>
          <a:bodyPr>
            <a:normAutofit fontScale="90000" lnSpcReduction="10000"/>
          </a:bodyPr>
          <a:lstStyle/>
          <a:p>
            <a:r>
              <a:rPr lang="en-US" dirty="0" smtClean="0">
                <a:sym typeface="+mn-ea"/>
              </a:rPr>
              <a:t>Key loggers are a type of malicious software designed to record keystrokes made by a user on their keyboard, often without their knowledge or consent.</a:t>
            </a:r>
            <a:br>
              <a:rPr lang="en-US" dirty="0" smtClean="0">
                <a:sym typeface="+mn-ea"/>
              </a:rPr>
            </a:br>
            <a:r>
              <a:rPr lang="en-US" dirty="0" smtClean="0">
                <a:sym typeface="+mn-ea"/>
              </a:rPr>
              <a:t/>
            </a:r>
            <a:br>
              <a:rPr lang="en-US" dirty="0" smtClean="0">
                <a:sym typeface="+mn-ea"/>
              </a:rPr>
            </a:br>
            <a:r>
              <a:rPr lang="en-US" dirty="0" smtClean="0">
                <a:sym typeface="+mn-ea"/>
              </a:rPr>
              <a:t>                        1. Objectives of Key loggers</a:t>
            </a:r>
            <a:br>
              <a:rPr lang="en-US" dirty="0" smtClean="0">
                <a:sym typeface="+mn-ea"/>
              </a:rPr>
            </a:br>
            <a:r>
              <a:rPr lang="en-US" dirty="0" smtClean="0">
                <a:sym typeface="+mn-ea"/>
              </a:rPr>
              <a:t>                        2. Types of Key loggers</a:t>
            </a:r>
            <a:br>
              <a:rPr lang="en-US" dirty="0" smtClean="0">
                <a:sym typeface="+mn-ea"/>
              </a:rPr>
            </a:br>
            <a:r>
              <a:rPr lang="en-US" dirty="0" smtClean="0">
                <a:sym typeface="+mn-ea"/>
              </a:rPr>
              <a:t>                        3. Security Risks</a:t>
            </a:r>
            <a:br>
              <a:rPr lang="en-US" dirty="0" smtClean="0">
                <a:sym typeface="+mn-ea"/>
              </a:rPr>
            </a:br>
            <a:r>
              <a:rPr lang="en-US" dirty="0" smtClean="0">
                <a:sym typeface="+mn-ea"/>
              </a:rPr>
              <a:t>                        4. Detection and Prevention</a:t>
            </a:r>
            <a:br>
              <a:rPr lang="en-US" dirty="0" smtClean="0">
                <a:sym typeface="+mn-ea"/>
              </a:rPr>
            </a:br>
            <a:r>
              <a:rPr lang="en-US" dirty="0" smtClean="0">
                <a:sym typeface="+mn-ea"/>
              </a:rPr>
              <a:t>                        5. Legal and Ethical Considerations</a:t>
            </a:r>
            <a:br>
              <a:rPr lang="en-US" dirty="0" smtClean="0">
                <a:sym typeface="+mn-ea"/>
              </a:rPr>
            </a:br>
            <a:r>
              <a:rPr lang="en-US" dirty="0" smtClean="0">
                <a:sym typeface="+mn-ea"/>
              </a:rPr>
              <a:t>                        6. Best Practices for Security</a:t>
            </a:r>
            <a:br>
              <a:rPr lang="en-US" dirty="0" smtClean="0">
                <a:sym typeface="+mn-ea"/>
              </a:rPr>
            </a:br>
            <a:r>
              <a:rPr lang="en-US" dirty="0" smtClean="0">
                <a:sym typeface="+mn-ea"/>
              </a:rPr>
              <a:t>                        7. Future Trends </a:t>
            </a:r>
            <a:br>
              <a:rPr lang="en-US" dirty="0" smtClean="0">
                <a:sym typeface="+mn-ea"/>
              </a:rPr>
            </a:br>
            <a:r>
              <a:rPr lang="en-US" dirty="0" smtClean="0">
                <a:sym typeface="+mn-ea"/>
              </a:rPr>
              <a:t>                        8.Conclusion</a:t>
            </a:r>
            <a:br>
              <a:rPr lang="en-US" dirty="0" smtClean="0">
                <a:sym typeface="+mn-ea"/>
              </a:rPr>
            </a:br>
            <a:r>
              <a:rPr lang="en-US" dirty="0" smtClean="0">
                <a:sym typeface="+mn-ea"/>
              </a:rPr>
              <a:t/>
            </a:r>
            <a:br>
              <a:rPr lang="en-US" dirty="0" smtClean="0">
                <a:sym typeface="+mn-ea"/>
              </a:rPr>
            </a:br>
            <a:r>
              <a:rPr lang="en-US" dirty="0" smtClean="0">
                <a:sym typeface="+mn-ea"/>
              </a:rPr>
              <a:t/>
            </a:r>
            <a:br>
              <a:rPr lang="en-US" dirty="0" smtClean="0">
                <a:sym typeface="+mn-ea"/>
              </a:rPr>
            </a:b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4942869" y="370289"/>
            <a:ext cx="2276710" cy="646331"/>
          </a:xfrm>
          <a:prstGeom prst="rect">
            <a:avLst/>
          </a:prstGeom>
          <a:noFill/>
        </p:spPr>
        <p:txBody>
          <a:bodyPr wrap="square" rtlCol="0">
            <a:spAutoFit/>
          </a:bodyPr>
          <a:lstStyle/>
          <a:p>
            <a:pPr algn="ctr"/>
            <a:r>
              <a:rPr lang="en-US" altLang="zh-CN" sz="3600" dirty="0" smtClean="0">
                <a:solidFill>
                  <a:schemeClr val="bg1"/>
                </a:solidFill>
                <a:latin typeface="本墨绪圆-常规" panose="02000000000000000000" pitchFamily="2" charset="-122"/>
                <a:ea typeface="本墨绪圆-常规" panose="02000000000000000000" pitchFamily="2" charset="-122"/>
              </a:rPr>
              <a:t>20XX</a:t>
            </a:r>
            <a:endParaRPr lang="zh-CN" altLang="en-US" sz="3600" dirty="0">
              <a:solidFill>
                <a:schemeClr val="bg1"/>
              </a:solidFill>
              <a:latin typeface="本墨绪圆-常规" panose="02000000000000000000" pitchFamily="2" charset="-122"/>
              <a:ea typeface="本墨绪圆-常规" panose="02000000000000000000" pitchFamily="2" charset="-122"/>
            </a:endParaRPr>
          </a:p>
        </p:txBody>
      </p:sp>
      <p:sp>
        <p:nvSpPr>
          <p:cNvPr id="8" name="矩形: 圆角 2"/>
          <p:cNvSpPr/>
          <p:nvPr/>
        </p:nvSpPr>
        <p:spPr>
          <a:xfrm>
            <a:off x="1176655" y="1855303"/>
            <a:ext cx="4733925" cy="4424211"/>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89050" y="1956435"/>
            <a:ext cx="2854325" cy="623570"/>
          </a:xfrm>
          <a:prstGeom prst="rect">
            <a:avLst/>
          </a:prstGeom>
          <a:noFill/>
        </p:spPr>
        <p:txBody>
          <a:bodyPr wrap="square" rtlCol="0">
            <a:noAutofit/>
            <a:scene3d>
              <a:camera prst="orthographicFront"/>
              <a:lightRig rig="threePt" dir="t"/>
            </a:scene3d>
            <a:sp3d contourW="12700"/>
          </a:bodyPr>
          <a:lstStyle/>
          <a:p>
            <a:pPr algn="ctr"/>
            <a:r>
              <a:rPr lang="en-US" sz="2800" b="1" spc="10" dirty="0" smtClean="0">
                <a:solidFill>
                  <a:schemeClr val="tx1"/>
                </a:solidFill>
                <a:sym typeface="+mn-ea"/>
              </a:rPr>
              <a:t>Problem:</a:t>
            </a:r>
            <a:r>
              <a:rPr lang="en-US" sz="2400" spc="10" dirty="0" smtClean="0">
                <a:sym typeface="+mn-ea"/>
              </a:rPr>
              <a:t/>
            </a:r>
            <a:br>
              <a:rPr lang="en-US" sz="2400" spc="10" dirty="0" smtClean="0">
                <a:sym typeface="+mn-ea"/>
              </a:rPr>
            </a:br>
            <a:endParaRPr lang="zh-CN" altLang="en-US" sz="2400" b="1" dirty="0">
              <a:solidFill>
                <a:srgbClr val="FFFFFF"/>
              </a:solidFill>
              <a:latin typeface="Arial" panose="020B0604020202020204" pitchFamily="34" charset="0"/>
            </a:endParaRPr>
          </a:p>
        </p:txBody>
      </p:sp>
      <p:sp>
        <p:nvSpPr>
          <p:cNvPr id="11" name="文本框 10"/>
          <p:cNvSpPr txBox="1"/>
          <p:nvPr/>
        </p:nvSpPr>
        <p:spPr>
          <a:xfrm>
            <a:off x="1417955" y="2584174"/>
            <a:ext cx="4369435" cy="3694706"/>
          </a:xfrm>
          <a:prstGeom prst="rect">
            <a:avLst/>
          </a:prstGeom>
          <a:solidFill>
            <a:schemeClr val="accent5"/>
          </a:solidFill>
          <a:ln>
            <a:solidFill>
              <a:schemeClr val="accent1"/>
            </a:solidFill>
          </a:ln>
        </p:spPr>
        <p:style>
          <a:lnRef idx="2">
            <a:schemeClr val="dk1"/>
          </a:lnRef>
          <a:fillRef idx="1">
            <a:schemeClr val="lt1"/>
          </a:fillRef>
          <a:effectRef idx="0">
            <a:schemeClr val="dk1"/>
          </a:effectRef>
          <a:fontRef idx="minor">
            <a:schemeClr val="dk1"/>
          </a:fontRef>
        </p:style>
        <p:txBody>
          <a:bodyPr wrap="square" rtlCol="0">
            <a:noAutofit/>
            <a:scene3d>
              <a:camera prst="orthographicFront"/>
              <a:lightRig rig="threePt" dir="t"/>
            </a:scene3d>
            <a:sp3d contourW="12700"/>
          </a:bodyPr>
          <a:lstStyle/>
          <a:p>
            <a:pPr algn="just">
              <a:lnSpc>
                <a:spcPct val="114000"/>
              </a:lnSpc>
            </a:pP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a:sym typeface="+mn-ea"/>
              </a:rPr>
              <a:t>Key loggers covertly capture keystrokes, leading to identity theft and financial loss by stealing sensitive information. Their stealthy nature makes detection difficult, undermining systems. Robust security measures like regular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a:sym typeface="+mn-ea"/>
              </a:rPr>
              <a:t>update  and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a:sym typeface="+mn-ea"/>
              </a:rPr>
              <a:t>multifactor authentication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a:sym typeface="+mn-ea"/>
              </a:rPr>
              <a:t>are essential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a:sym typeface="+mn-ea"/>
              </a:rPr>
              <a:t>to mitiga.</a:t>
            </a:r>
            <a:r>
              <a:rPr lang="en-US" sz="2000" dirty="0" smtClean="0">
                <a:solidFill>
                  <a:schemeClr val="bg1"/>
                </a:solidFill>
                <a:latin typeface="Aharoni"/>
                <a:sym typeface="+mn-ea"/>
              </a:rPr>
              <a:t/>
            </a:r>
            <a:br>
              <a:rPr lang="en-US" sz="2000" dirty="0" smtClean="0">
                <a:solidFill>
                  <a:schemeClr val="bg1"/>
                </a:solidFill>
                <a:latin typeface="Aharoni"/>
                <a:sym typeface="+mn-ea"/>
              </a:rPr>
            </a:br>
            <a:endParaRPr lang="en-US" altLang="zh-CN" sz="2000" dirty="0" smtClean="0">
              <a:solidFill>
                <a:schemeClr val="bg1"/>
              </a:solidFill>
              <a:latin typeface="Aharoni"/>
              <a:ea typeface="+mj-ea"/>
              <a:sym typeface="+mn-ea"/>
            </a:endParaRPr>
          </a:p>
        </p:txBody>
      </p:sp>
      <p:sp>
        <p:nvSpPr>
          <p:cNvPr id="13" name="矩形: 圆角 2"/>
          <p:cNvSpPr/>
          <p:nvPr/>
        </p:nvSpPr>
        <p:spPr>
          <a:xfrm>
            <a:off x="6766560" y="2080591"/>
            <a:ext cx="4680585" cy="4182414"/>
          </a:xfrm>
          <a:prstGeom prst="roundRect">
            <a:avLst>
              <a:gd name="adj" fmla="val 0"/>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10000"/>
              </a:lnSpc>
            </a:pPr>
            <a:r>
              <a:rPr lang="en-US" sz="2800" b="1" i="1" dirty="0" smtClean="0">
                <a:solidFill>
                  <a:schemeClr val="tx1"/>
                </a:solidFill>
                <a:sym typeface="+mn-ea"/>
              </a:rPr>
              <a:t>i</a:t>
            </a:r>
            <a:r>
              <a:rPr lang="en-US" sz="2800" b="1" i="1" dirty="0" smtClean="0">
                <a:solidFill>
                  <a:schemeClr val="tx1"/>
                </a:solidFill>
                <a:sym typeface="+mn-ea"/>
              </a:rPr>
              <a:t>mpact:</a:t>
            </a:r>
          </a:p>
          <a:p>
            <a:pPr algn="l">
              <a:lnSpc>
                <a:spcPct val="110000"/>
              </a:lnSpc>
            </a:pPr>
            <a:endParaRPr lang="en-US" sz="2000" i="1" dirty="0" smtClean="0">
              <a:solidFill>
                <a:schemeClr val="tx1"/>
              </a:solidFill>
              <a:sym typeface="+mn-ea"/>
            </a:endParaRPr>
          </a:p>
          <a:p>
            <a:pPr algn="l">
              <a:lnSpc>
                <a:spcPct val="110000"/>
              </a:lnSpc>
            </a:pPr>
            <a:r>
              <a:rPr lang="en-US" sz="2000" i="1" dirty="0" smtClean="0">
                <a:solidFill>
                  <a:schemeClr val="tx1"/>
                </a:solidFill>
                <a:sym typeface="+mn-ea"/>
              </a:rPr>
              <a:t>Key </a:t>
            </a:r>
            <a:r>
              <a:rPr lang="en-US" sz="2000" i="1" dirty="0" smtClean="0">
                <a:solidFill>
                  <a:schemeClr val="tx1"/>
                </a:solidFill>
                <a:sym typeface="+mn-ea"/>
              </a:rPr>
              <a:t>loggers can cause identity theft and financial loss by capturing sensitive information, undermining trust in digital systems Implementing robust security measures, as regular updates and multifactor authentication, is essential to mitigate these impacts.</a:t>
            </a:r>
            <a:r>
              <a:rPr lang="en-US" sz="2000" dirty="0" smtClean="0">
                <a:solidFill>
                  <a:schemeClr val="tx1"/>
                </a:solidFill>
                <a:sym typeface="+mn-ea"/>
              </a:rPr>
              <a:t/>
            </a:r>
            <a:br>
              <a:rPr lang="en-US" sz="2000" dirty="0" smtClean="0">
                <a:solidFill>
                  <a:schemeClr val="tx1"/>
                </a:solidFill>
                <a:sym typeface="+mn-ea"/>
              </a:rPr>
            </a:br>
            <a:endParaRPr lang="en-US" altLang="en-US" sz="2000" b="1" dirty="0" smtClean="0">
              <a:solidFill>
                <a:schemeClr val="tx1"/>
              </a:solidFill>
              <a:sym typeface="+mn-ea"/>
            </a:endParaRPr>
          </a:p>
        </p:txBody>
      </p:sp>
      <p:sp>
        <p:nvSpPr>
          <p:cNvPr id="16" name="文本框 15"/>
          <p:cNvSpPr txBox="1"/>
          <p:nvPr/>
        </p:nvSpPr>
        <p:spPr>
          <a:xfrm>
            <a:off x="1417955" y="984885"/>
            <a:ext cx="6917055" cy="622300"/>
          </a:xfrm>
          <a:prstGeom prst="rect">
            <a:avLst/>
          </a:prstGeom>
          <a:noFill/>
        </p:spPr>
        <p:txBody>
          <a:bodyPr wrap="square" rtlCol="0">
            <a:noAutofit/>
          </a:bodyPr>
          <a:lstStyle/>
          <a:p>
            <a:r>
              <a:rPr sz="3200" b="1" spc="-20" smtClean="0">
                <a:sym typeface="+mn-ea"/>
              </a:rPr>
              <a:t>P</a:t>
            </a:r>
            <a:r>
              <a:rPr sz="3200" b="1" spc="15" smtClean="0">
                <a:sym typeface="+mn-ea"/>
              </a:rPr>
              <a:t>ROB</a:t>
            </a:r>
            <a:r>
              <a:rPr sz="3200" b="1" spc="55" smtClean="0">
                <a:sym typeface="+mn-ea"/>
              </a:rPr>
              <a:t>L</a:t>
            </a:r>
            <a:r>
              <a:rPr sz="3200" b="1" spc="-20" smtClean="0">
                <a:sym typeface="+mn-ea"/>
              </a:rPr>
              <a:t>E</a:t>
            </a:r>
            <a:r>
              <a:rPr sz="3200" b="1" spc="20" smtClean="0">
                <a:sym typeface="+mn-ea"/>
              </a:rPr>
              <a:t>M</a:t>
            </a:r>
            <a:r>
              <a:rPr lang="en-US" sz="3200" b="1" spc="20" dirty="0" smtClean="0">
                <a:sym typeface="+mn-ea"/>
              </a:rPr>
              <a:t> </a:t>
            </a:r>
            <a:r>
              <a:rPr sz="3200" b="1" spc="10" smtClean="0">
                <a:sym typeface="+mn-ea"/>
              </a:rPr>
              <a:t>S</a:t>
            </a:r>
            <a:r>
              <a:rPr sz="3200" b="1" spc="-370" smtClean="0">
                <a:sym typeface="+mn-ea"/>
              </a:rPr>
              <a:t>T</a:t>
            </a:r>
            <a:r>
              <a:rPr sz="3200" b="1" spc="-375" smtClean="0">
                <a:sym typeface="+mn-ea"/>
              </a:rPr>
              <a:t>A</a:t>
            </a:r>
            <a:r>
              <a:rPr sz="3200" b="1" spc="15" smtClean="0">
                <a:sym typeface="+mn-ea"/>
              </a:rPr>
              <a:t>T</a:t>
            </a:r>
            <a:r>
              <a:rPr sz="3200" b="1" spc="-10" smtClean="0">
                <a:sym typeface="+mn-ea"/>
              </a:rPr>
              <a:t>E</a:t>
            </a:r>
            <a:r>
              <a:rPr sz="3200" b="1" spc="-20" smtClean="0">
                <a:sym typeface="+mn-ea"/>
              </a:rPr>
              <a:t>ME</a:t>
            </a:r>
            <a:r>
              <a:rPr sz="3200" b="1" spc="10" smtClean="0">
                <a:sym typeface="+mn-ea"/>
              </a:rPr>
              <a:t>NT</a:t>
            </a:r>
            <a:r>
              <a:rPr lang="en-US" sz="3200" b="1" spc="10" dirty="0" smtClean="0">
                <a:sym typeface="+mn-ea"/>
              </a:rPr>
              <a:t>:</a:t>
            </a:r>
            <a:endParaRPr lang="zh-CN" altLang="en-US" sz="4400"/>
          </a:p>
          <a:p>
            <a:endParaRPr lang="zh-CN" altLang="en-US" sz="4400" b="1" dirty="0">
              <a:solidFill>
                <a:srgbClr val="984491"/>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2145"/>
            <a:ext cx="10515600" cy="1038860"/>
          </a:xfrm>
        </p:spPr>
        <p:txBody>
          <a:bodyPr/>
          <a:lstStyle/>
          <a:p>
            <a:r>
              <a:rPr lang="en-US" sz="4000" b="1" spc="5" dirty="0" smtClean="0">
                <a:sym typeface="+mn-ea"/>
              </a:rPr>
              <a:t>PROJECT OVERVIEW:</a:t>
            </a:r>
          </a:p>
        </p:txBody>
      </p:sp>
      <p:graphicFrame>
        <p:nvGraphicFramePr>
          <p:cNvPr id="8" name="Content Placeholder 7"/>
          <p:cNvGraphicFramePr>
            <a:graphicFrameLocks noGrp="1"/>
          </p:cNvGraphicFramePr>
          <p:nvPr>
            <p:ph idx="1"/>
            <p:custDataLst>
              <p:tags r:id="rId1"/>
            </p:custDataLst>
          </p:nvPr>
        </p:nvGraphicFramePr>
        <p:xfrm>
          <a:off x="838200" y="1825625"/>
          <a:ext cx="10515600" cy="4205605"/>
        </p:xfrm>
        <a:graphic>
          <a:graphicData uri="http://schemas.openxmlformats.org/drawingml/2006/table">
            <a:tbl>
              <a:tblPr firstRow="1" bandRow="1">
                <a:tableStyleId>{5C22544A-7EE6-4342-B048-85BDC9FD1C3A}</a:tableStyleId>
              </a:tblPr>
              <a:tblGrid>
                <a:gridCol w="5257800"/>
                <a:gridCol w="5257800"/>
              </a:tblGrid>
              <a:tr h="4205605">
                <a:tc>
                  <a:txBody>
                    <a:bodyPr/>
                    <a:lstStyle/>
                    <a:p>
                      <a:pPr>
                        <a:buNone/>
                      </a:pPr>
                      <a:r>
                        <a:rPr lang="en-US" sz="3200" b="1" spc="5" dirty="0" smtClean="0">
                          <a:solidFill>
                            <a:schemeClr val="tx1"/>
                          </a:solidFill>
                          <a:sym typeface="+mn-ea"/>
                        </a:rPr>
                        <a:t>Objectives:</a:t>
                      </a:r>
                    </a:p>
                    <a:p>
                      <a:pPr marL="0" marR="0" lvl="0" indent="0" algn="l" defTabSz="914400" rtl="0" eaLnBrk="0" fontAlgn="base" latinLnBrk="0" hangingPunct="0">
                        <a:lnSpc>
                          <a:spcPct val="100000"/>
                        </a:lnSpc>
                        <a:spcBef>
                          <a:spcPct val="0"/>
                        </a:spcBef>
                        <a:spcAft>
                          <a:spcPct val="0"/>
                        </a:spcAft>
                        <a:buClrTx/>
                        <a:buSzTx/>
                      </a:pPr>
                      <a:r>
                        <a:rPr lang="en-US" altLang="en-US" sz="3200" b="1" i="1" dirty="0">
                          <a:ln>
                            <a:noFill/>
                          </a:ln>
                          <a:solidFill>
                            <a:schemeClr val="tx1"/>
                          </a:solidFill>
                          <a:effectLst/>
                          <a:sym typeface="+mn-ea"/>
                        </a:rPr>
                        <a:t>.</a:t>
                      </a:r>
                      <a:r>
                        <a:rPr lang="en-US" altLang="en-US" sz="2800" b="0" i="1" dirty="0">
                          <a:ln>
                            <a:noFill/>
                          </a:ln>
                          <a:solidFill>
                            <a:schemeClr val="tx1"/>
                          </a:solidFill>
                          <a:effectLst/>
                          <a:sym typeface="+mn-ea"/>
                        </a:rPr>
                        <a:t>Develop a comprehensive understanding of keyloggers, </a:t>
                      </a:r>
                      <a:endParaRPr lang="en-US" altLang="en-US" sz="2800" i="1" dirty="0"/>
                    </a:p>
                    <a:p>
                      <a:pPr marL="0" marR="0" lvl="0" indent="0" algn="l" defTabSz="914400" rtl="0" eaLnBrk="0" fontAlgn="base" latinLnBrk="0" hangingPunct="0">
                        <a:lnSpc>
                          <a:spcPct val="100000"/>
                        </a:lnSpc>
                        <a:spcBef>
                          <a:spcPct val="0"/>
                        </a:spcBef>
                        <a:spcAft>
                          <a:spcPct val="0"/>
                        </a:spcAft>
                        <a:buClrTx/>
                        <a:buSzTx/>
                      </a:pPr>
                      <a:r>
                        <a:rPr lang="en-US" altLang="en-US" sz="3200" b="1" i="1" dirty="0">
                          <a:ln>
                            <a:noFill/>
                          </a:ln>
                          <a:solidFill>
                            <a:schemeClr val="tx1"/>
                          </a:solidFill>
                          <a:effectLst/>
                          <a:sym typeface="+mn-ea"/>
                        </a:rPr>
                        <a:t>.</a:t>
                      </a:r>
                      <a:r>
                        <a:rPr lang="en-US" altLang="en-US" sz="2800" b="0" i="1" dirty="0">
                          <a:ln>
                            <a:noFill/>
                          </a:ln>
                          <a:solidFill>
                            <a:schemeClr val="tx1"/>
                          </a:solidFill>
                          <a:effectLst/>
                          <a:sym typeface="+mn-ea"/>
                        </a:rPr>
                        <a:t>their types, how they work, and effective security </a:t>
                      </a:r>
                      <a:r>
                        <a:rPr lang="en-US" altLang="en-US" sz="3200" b="1" i="1" dirty="0">
                          <a:ln>
                            <a:noFill/>
                          </a:ln>
                          <a:solidFill>
                            <a:schemeClr val="tx1"/>
                          </a:solidFill>
                          <a:effectLst/>
                          <a:sym typeface="+mn-ea"/>
                        </a:rPr>
                        <a:t>.</a:t>
                      </a:r>
                      <a:r>
                        <a:rPr lang="en-US" altLang="en-US" sz="2800" b="0" i="1" dirty="0">
                          <a:ln>
                            <a:noFill/>
                          </a:ln>
                          <a:solidFill>
                            <a:schemeClr val="tx1"/>
                          </a:solidFill>
                          <a:effectLst/>
                          <a:sym typeface="+mn-ea"/>
                        </a:rPr>
                        <a:t>prevent keylogging attacks</a:t>
                      </a:r>
                      <a:r>
                        <a:rPr lang="en-US" altLang="en-US" sz="2400" b="0" dirty="0">
                          <a:ln>
                            <a:noFill/>
                          </a:ln>
                          <a:solidFill>
                            <a:schemeClr val="tx1"/>
                          </a:solidFill>
                          <a:effectLst/>
                          <a:sym typeface="+mn-ea"/>
                        </a:rPr>
                        <a:t>.</a:t>
                      </a:r>
                      <a:endParaRPr kumimoji="0" lang="en-US" altLang="en-US" sz="2400" b="0" i="0" u="none" strike="noStrike" cap="none" normalizeH="0" baseline="0" dirty="0">
                        <a:ln>
                          <a:noFill/>
                        </a:ln>
                        <a:solidFill>
                          <a:schemeClr val="tx1"/>
                        </a:solidFill>
                        <a:effectLst/>
                      </a:endParaRPr>
                    </a:p>
                    <a:p>
                      <a:pPr>
                        <a:buNone/>
                      </a:pPr>
                      <a:endParaRPr lang="en-US" altLang="en-US" sz="2400" b="1" spc="5" dirty="0" smtClean="0">
                        <a:solidFill>
                          <a:schemeClr val="tx1"/>
                        </a:solidFill>
                        <a:sym typeface="+mn-ea"/>
                      </a:endParaRPr>
                    </a:p>
                  </a:txBody>
                  <a:tcPr>
                    <a:solidFill>
                      <a:schemeClr val="accent2">
                        <a:lumMod val="40000"/>
                        <a:lumOff val="60000"/>
                      </a:schemeClr>
                    </a:solidFill>
                  </a:tcPr>
                </a:tc>
                <a:tc>
                  <a:txBody>
                    <a:bodyPr/>
                    <a:lstStyle/>
                    <a:p>
                      <a:pPr>
                        <a:buNone/>
                      </a:pPr>
                      <a:r>
                        <a:rPr lang="en-US" sz="3200" dirty="0" smtClean="0">
                          <a:solidFill>
                            <a:schemeClr val="tx1"/>
                          </a:solidFill>
                          <a:sym typeface="+mn-ea"/>
                        </a:rPr>
                        <a:t>Scope:</a:t>
                      </a:r>
                    </a:p>
                    <a:p>
                      <a:pPr>
                        <a:buNone/>
                      </a:pPr>
                      <a:endParaRPr lang="en-US" sz="2400" b="0" dirty="0" smtClean="0">
                        <a:solidFill>
                          <a:schemeClr val="tx1"/>
                        </a:solidFill>
                        <a:sym typeface="+mn-ea"/>
                      </a:endParaRPr>
                    </a:p>
                    <a:p>
                      <a:pPr>
                        <a:buNone/>
                      </a:pPr>
                      <a:r>
                        <a:rPr lang="en-US" sz="3200" b="1" dirty="0" smtClean="0">
                          <a:solidFill>
                            <a:schemeClr val="tx1"/>
                          </a:solidFill>
                          <a:sym typeface="+mn-ea"/>
                        </a:rPr>
                        <a:t>.</a:t>
                      </a:r>
                      <a:r>
                        <a:rPr lang="en-US" sz="2400" b="0" dirty="0" smtClean="0">
                          <a:solidFill>
                            <a:schemeClr val="tx1"/>
                          </a:solidFill>
                          <a:sym typeface="+mn-ea"/>
                        </a:rPr>
                        <a:t>Identity theft and financial loss.</a:t>
                      </a:r>
                      <a:br>
                        <a:rPr lang="en-US" sz="2400" b="0" dirty="0" smtClean="0">
                          <a:solidFill>
                            <a:schemeClr val="tx1"/>
                          </a:solidFill>
                          <a:sym typeface="+mn-ea"/>
                        </a:rPr>
                      </a:br>
                      <a:r>
                        <a:rPr lang="en-US" sz="3200" dirty="0" smtClean="0">
                          <a:solidFill>
                            <a:schemeClr val="tx1"/>
                          </a:solidFill>
                          <a:sym typeface="+mn-ea"/>
                        </a:rPr>
                        <a:t>.</a:t>
                      </a:r>
                      <a:r>
                        <a:rPr lang="en-US" sz="2400" b="0" dirty="0" smtClean="0">
                          <a:solidFill>
                            <a:schemeClr val="tx1"/>
                          </a:solidFill>
                          <a:sym typeface="+mn-ea"/>
                        </a:rPr>
                        <a:t>Difficulty in detection and removal.</a:t>
                      </a:r>
                      <a:br>
                        <a:rPr lang="en-US" sz="2400" b="0" dirty="0" smtClean="0">
                          <a:solidFill>
                            <a:schemeClr val="tx1"/>
                          </a:solidFill>
                          <a:sym typeface="+mn-ea"/>
                        </a:rPr>
                      </a:br>
                      <a:r>
                        <a:rPr lang="en-US" sz="3200" dirty="0" smtClean="0">
                          <a:solidFill>
                            <a:schemeClr val="tx1"/>
                          </a:solidFill>
                          <a:sym typeface="+mn-ea"/>
                        </a:rPr>
                        <a:t>.</a:t>
                      </a:r>
                      <a:r>
                        <a:rPr lang="en-US" sz="2400" b="0" dirty="0" smtClean="0">
                          <a:solidFill>
                            <a:schemeClr val="tx1"/>
                          </a:solidFill>
                          <a:sym typeface="+mn-ea"/>
                        </a:rPr>
                        <a:t>Undermined trust in digital systems.</a:t>
                      </a:r>
                      <a:endParaRPr sz="2400" b="0">
                        <a:solidFill>
                          <a:schemeClr val="tx1"/>
                        </a:solidFill>
                      </a:endParaRPr>
                    </a:p>
                    <a:p>
                      <a:pPr>
                        <a:buNone/>
                      </a:pPr>
                      <a:endParaRPr lang="en-US" sz="2400" b="0" dirty="0" smtClean="0">
                        <a:solidFill>
                          <a:schemeClr val="tx1"/>
                        </a:solidFill>
                        <a:sym typeface="+mn-ea"/>
                      </a:endParaRPr>
                    </a:p>
                  </a:txBody>
                  <a:tcPr>
                    <a:solidFill>
                      <a:schemeClr val="accent5">
                        <a:lumMod val="40000"/>
                        <a:lumOff val="60000"/>
                      </a:schemeClr>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7905"/>
            <a:ext cx="10515600" cy="673100"/>
          </a:xfrm>
        </p:spPr>
        <p:txBody>
          <a:bodyPr/>
          <a:lstStyle/>
          <a:p>
            <a:r>
              <a:rPr sz="4000" b="1" spc="25" dirty="0">
                <a:sym typeface="+mn-ea"/>
              </a:rPr>
              <a:t>W</a:t>
            </a:r>
            <a:r>
              <a:rPr sz="4000" b="1" spc="-20" dirty="0">
                <a:sym typeface="+mn-ea"/>
              </a:rPr>
              <a:t>H</a:t>
            </a:r>
            <a:r>
              <a:rPr sz="4000" b="1" spc="20" dirty="0">
                <a:sym typeface="+mn-ea"/>
              </a:rPr>
              <a:t>O</a:t>
            </a:r>
            <a:r>
              <a:rPr sz="4000" b="1" spc="-235" dirty="0">
                <a:sym typeface="+mn-ea"/>
              </a:rPr>
              <a:t> </a:t>
            </a:r>
            <a:r>
              <a:rPr sz="4000" b="1" spc="-10" dirty="0">
                <a:sym typeface="+mn-ea"/>
              </a:rPr>
              <a:t>AR</a:t>
            </a:r>
            <a:r>
              <a:rPr sz="4000" b="1" spc="15" dirty="0">
                <a:sym typeface="+mn-ea"/>
              </a:rPr>
              <a:t>E</a:t>
            </a:r>
            <a:r>
              <a:rPr sz="4000" b="1" spc="-35" dirty="0">
                <a:sym typeface="+mn-ea"/>
              </a:rPr>
              <a:t> </a:t>
            </a:r>
            <a:r>
              <a:rPr sz="4000" b="1" spc="-10" dirty="0">
                <a:sym typeface="+mn-ea"/>
              </a:rPr>
              <a:t>T</a:t>
            </a:r>
            <a:r>
              <a:rPr sz="4000" b="1" spc="-15" dirty="0">
                <a:sym typeface="+mn-ea"/>
              </a:rPr>
              <a:t>H</a:t>
            </a:r>
            <a:r>
              <a:rPr sz="4000" b="1" spc="15" dirty="0">
                <a:sym typeface="+mn-ea"/>
              </a:rPr>
              <a:t>E</a:t>
            </a:r>
            <a:r>
              <a:rPr sz="4000" b="1" spc="-35" dirty="0">
                <a:sym typeface="+mn-ea"/>
              </a:rPr>
              <a:t> </a:t>
            </a:r>
            <a:r>
              <a:rPr sz="4000" b="1" spc="-20" dirty="0">
                <a:sym typeface="+mn-ea"/>
              </a:rPr>
              <a:t>E</a:t>
            </a:r>
            <a:r>
              <a:rPr sz="4000" b="1" spc="30" dirty="0">
                <a:sym typeface="+mn-ea"/>
              </a:rPr>
              <a:t>N</a:t>
            </a:r>
            <a:r>
              <a:rPr sz="4000" b="1" spc="15" dirty="0">
                <a:sym typeface="+mn-ea"/>
              </a:rPr>
              <a:t>D</a:t>
            </a:r>
            <a:r>
              <a:rPr sz="4000" b="1" spc="-45" dirty="0">
                <a:sym typeface="+mn-ea"/>
              </a:rPr>
              <a:t> </a:t>
            </a:r>
            <a:r>
              <a:rPr sz="4000" b="1">
                <a:sym typeface="+mn-ea"/>
              </a:rPr>
              <a:t>U</a:t>
            </a:r>
            <a:r>
              <a:rPr sz="4000" b="1" spc="10">
                <a:sym typeface="+mn-ea"/>
              </a:rPr>
              <a:t>S</a:t>
            </a:r>
            <a:r>
              <a:rPr sz="4000" b="1" spc="-25">
                <a:sym typeface="+mn-ea"/>
              </a:rPr>
              <a:t>E</a:t>
            </a:r>
            <a:r>
              <a:rPr sz="4000" b="1" spc="-10">
                <a:sym typeface="+mn-ea"/>
              </a:rPr>
              <a:t>R</a:t>
            </a:r>
            <a:r>
              <a:rPr sz="4000" b="1" spc="5">
                <a:sym typeface="+mn-ea"/>
              </a:rPr>
              <a:t>S</a:t>
            </a:r>
            <a:r>
              <a:rPr sz="4000" b="1" spc="5" smtClean="0">
                <a:sym typeface="+mn-ea"/>
              </a:rPr>
              <a:t>?</a:t>
            </a:r>
            <a:endParaRPr lang="en-US" sz="4000" b="1"/>
          </a:p>
        </p:txBody>
      </p:sp>
      <p:sp>
        <p:nvSpPr>
          <p:cNvPr id="3" name="Content Placeholder 2"/>
          <p:cNvSpPr>
            <a:spLocks noGrp="1"/>
          </p:cNvSpPr>
          <p:nvPr>
            <p:ph idx="1"/>
          </p:nvPr>
        </p:nvSpPr>
        <p:spPr>
          <a:xfrm>
            <a:off x="838200" y="2143760"/>
            <a:ext cx="10515600" cy="4033520"/>
          </a:xfrm>
        </p:spPr>
        <p:txBody>
          <a:bodyPr/>
          <a:lstStyle/>
          <a:p>
            <a:r>
              <a:rPr lang="en-US" spc="5" dirty="0" smtClean="0">
                <a:sym typeface="+mn-ea"/>
              </a:rPr>
              <a:t>I</a:t>
            </a:r>
            <a:r>
              <a:rPr lang="en-US" dirty="0" smtClean="0">
                <a:sym typeface="+mn-ea"/>
              </a:rPr>
              <a:t>ndividuals using personal computers and mobile devices</a:t>
            </a:r>
            <a:br>
              <a:rPr lang="en-US" dirty="0" smtClean="0">
                <a:sym typeface="+mn-ea"/>
              </a:rPr>
            </a:br>
            <a:r>
              <a:rPr lang="en-US" sz="3200" b="1" dirty="0" smtClean="0">
                <a:sym typeface="+mn-ea"/>
              </a:rPr>
              <a:t>.</a:t>
            </a:r>
            <a:r>
              <a:rPr lang="en-US" dirty="0" smtClean="0">
                <a:sym typeface="+mn-ea"/>
              </a:rPr>
              <a:t>Employees in organizations handling sensitive data</a:t>
            </a:r>
            <a:br>
              <a:rPr lang="en-US" dirty="0" smtClean="0">
                <a:sym typeface="+mn-ea"/>
              </a:rPr>
            </a:br>
            <a:r>
              <a:rPr lang="en-US" sz="3200" b="1" dirty="0" smtClean="0">
                <a:sym typeface="+mn-ea"/>
              </a:rPr>
              <a:t>.</a:t>
            </a:r>
            <a:r>
              <a:rPr lang="en-US" dirty="0" smtClean="0">
                <a:sym typeface="+mn-ea"/>
              </a:rPr>
              <a:t>IT security professionals</a:t>
            </a:r>
            <a:br>
              <a:rPr lang="en-US" dirty="0" smtClean="0">
                <a:sym typeface="+mn-ea"/>
              </a:rPr>
            </a:br>
            <a:r>
              <a:rPr lang="en-US" sz="3200" b="1" dirty="0" smtClean="0">
                <a:sym typeface="+mn-ea"/>
              </a:rPr>
              <a:t>.</a:t>
            </a:r>
            <a:r>
              <a:rPr lang="en-US" dirty="0" smtClean="0">
                <a:sym typeface="+mn-ea"/>
              </a:rPr>
              <a:t>Financial institutions and their clients</a:t>
            </a:r>
            <a:br>
              <a:rPr lang="en-US" dirty="0" smtClean="0">
                <a:sym typeface="+mn-ea"/>
              </a:rPr>
            </a:br>
            <a:r>
              <a:rPr lang="en-US" sz="3200" b="1" dirty="0" smtClean="0">
                <a:sym typeface="+mn-ea"/>
              </a:rPr>
              <a:t>.</a:t>
            </a:r>
            <a:r>
              <a:rPr lang="en-US" dirty="0" smtClean="0">
                <a:sym typeface="+mn-ea"/>
              </a:rPr>
              <a:t>Healthcare providers and patients accessing medical records online</a:t>
            </a:r>
            <a:br>
              <a:rPr lang="en-US" dirty="0" smtClean="0">
                <a:sym typeface="+mn-ea"/>
              </a:rPr>
            </a:b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5400000">
            <a:off x="2667500" y="-2666499"/>
            <a:ext cx="6857000" cy="12192000"/>
          </a:xfrm>
          <a:prstGeom prst="rect">
            <a:avLst/>
          </a:prstGeom>
        </p:spPr>
      </p:pic>
      <p:sp>
        <p:nvSpPr>
          <p:cNvPr id="27" name="任意多边形 26"/>
          <p:cNvSpPr/>
          <p:nvPr/>
        </p:nvSpPr>
        <p:spPr>
          <a:xfrm>
            <a:off x="868680" y="441325"/>
            <a:ext cx="10515600" cy="5433695"/>
          </a:xfrm>
          <a:custGeom>
            <a:avLst/>
            <a:gdLst>
              <a:gd name="connsiteX0" fmla="*/ 723576 w 10515600"/>
              <a:gd name="connsiteY0" fmla="*/ 449957 h 4892040"/>
              <a:gd name="connsiteX1" fmla="*/ 9792021 w 10515600"/>
              <a:gd name="connsiteY1" fmla="*/ 449957 h 4892040"/>
              <a:gd name="connsiteX2" fmla="*/ 10040452 w 10515600"/>
              <a:gd name="connsiteY2" fmla="*/ 698388 h 4892040"/>
              <a:gd name="connsiteX3" fmla="*/ 10040452 w 10515600"/>
              <a:gd name="connsiteY3" fmla="*/ 4197526 h 4892040"/>
              <a:gd name="connsiteX4" fmla="*/ 9792021 w 10515600"/>
              <a:gd name="connsiteY4" fmla="*/ 4445957 h 4892040"/>
              <a:gd name="connsiteX5" fmla="*/ 723576 w 10515600"/>
              <a:gd name="connsiteY5" fmla="*/ 4445957 h 4892040"/>
              <a:gd name="connsiteX6" fmla="*/ 475145 w 10515600"/>
              <a:gd name="connsiteY6" fmla="*/ 4197526 h 4892040"/>
              <a:gd name="connsiteX7" fmla="*/ 475145 w 10515600"/>
              <a:gd name="connsiteY7" fmla="*/ 698388 h 4892040"/>
              <a:gd name="connsiteX8" fmla="*/ 723576 w 10515600"/>
              <a:gd name="connsiteY8" fmla="*/ 449957 h 4892040"/>
              <a:gd name="connsiteX9" fmla="*/ 554960 w 10515600"/>
              <a:gd name="connsiteY9" fmla="*/ 269748 h 4892040"/>
              <a:gd name="connsiteX10" fmla="*/ 284362 w 10515600"/>
              <a:gd name="connsiteY10" fmla="*/ 540346 h 4892040"/>
              <a:gd name="connsiteX11" fmla="*/ 284362 w 10515600"/>
              <a:gd name="connsiteY11" fmla="*/ 4351694 h 4892040"/>
              <a:gd name="connsiteX12" fmla="*/ 554960 w 10515600"/>
              <a:gd name="connsiteY12" fmla="*/ 4622292 h 4892040"/>
              <a:gd name="connsiteX13" fmla="*/ 9960639 w 10515600"/>
              <a:gd name="connsiteY13" fmla="*/ 4622292 h 4892040"/>
              <a:gd name="connsiteX14" fmla="*/ 10231237 w 10515600"/>
              <a:gd name="connsiteY14" fmla="*/ 4351694 h 4892040"/>
              <a:gd name="connsiteX15" fmla="*/ 10231237 w 10515600"/>
              <a:gd name="connsiteY15" fmla="*/ 540346 h 4892040"/>
              <a:gd name="connsiteX16" fmla="*/ 9960639 w 10515600"/>
              <a:gd name="connsiteY16" fmla="*/ 269748 h 4892040"/>
              <a:gd name="connsiteX17" fmla="*/ 304138 w 10515600"/>
              <a:gd name="connsiteY17" fmla="*/ 0 h 4892040"/>
              <a:gd name="connsiteX18" fmla="*/ 10211462 w 10515600"/>
              <a:gd name="connsiteY18" fmla="*/ 0 h 4892040"/>
              <a:gd name="connsiteX19" fmla="*/ 10515600 w 10515600"/>
              <a:gd name="connsiteY19" fmla="*/ 304138 h 4892040"/>
              <a:gd name="connsiteX20" fmla="*/ 10515600 w 10515600"/>
              <a:gd name="connsiteY20" fmla="*/ 4587902 h 4892040"/>
              <a:gd name="connsiteX21" fmla="*/ 10211462 w 10515600"/>
              <a:gd name="connsiteY21" fmla="*/ 4892040 h 4892040"/>
              <a:gd name="connsiteX22" fmla="*/ 304138 w 10515600"/>
              <a:gd name="connsiteY22" fmla="*/ 4892040 h 4892040"/>
              <a:gd name="connsiteX23" fmla="*/ 0 w 10515600"/>
              <a:gd name="connsiteY23" fmla="*/ 4587902 h 4892040"/>
              <a:gd name="connsiteX24" fmla="*/ 0 w 10515600"/>
              <a:gd name="connsiteY24" fmla="*/ 304138 h 4892040"/>
              <a:gd name="connsiteX25" fmla="*/ 304138 w 10515600"/>
              <a:gd name="connsiteY25" fmla="*/ 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515600" h="4892040">
                <a:moveTo>
                  <a:pt x="723576" y="449957"/>
                </a:moveTo>
                <a:lnTo>
                  <a:pt x="9792021" y="449957"/>
                </a:lnTo>
                <a:cubicBezTo>
                  <a:pt x="9929226" y="449957"/>
                  <a:pt x="10040452" y="561183"/>
                  <a:pt x="10040452" y="698388"/>
                </a:cubicBezTo>
                <a:lnTo>
                  <a:pt x="10040452" y="4197526"/>
                </a:lnTo>
                <a:cubicBezTo>
                  <a:pt x="10040452" y="4334731"/>
                  <a:pt x="9929226" y="4445957"/>
                  <a:pt x="9792021" y="4445957"/>
                </a:cubicBezTo>
                <a:lnTo>
                  <a:pt x="723576" y="4445957"/>
                </a:lnTo>
                <a:cubicBezTo>
                  <a:pt x="586371" y="4445957"/>
                  <a:pt x="475145" y="4334731"/>
                  <a:pt x="475145" y="4197526"/>
                </a:cubicBezTo>
                <a:lnTo>
                  <a:pt x="475145" y="698388"/>
                </a:lnTo>
                <a:cubicBezTo>
                  <a:pt x="475145" y="561183"/>
                  <a:pt x="586371" y="449957"/>
                  <a:pt x="723576" y="449957"/>
                </a:cubicBezTo>
                <a:close/>
                <a:moveTo>
                  <a:pt x="554960" y="269748"/>
                </a:moveTo>
                <a:cubicBezTo>
                  <a:pt x="405513" y="269748"/>
                  <a:pt x="284362" y="390899"/>
                  <a:pt x="284362" y="540346"/>
                </a:cubicBezTo>
                <a:lnTo>
                  <a:pt x="284362" y="4351694"/>
                </a:lnTo>
                <a:cubicBezTo>
                  <a:pt x="284362" y="4501141"/>
                  <a:pt x="405513" y="4622292"/>
                  <a:pt x="554960" y="4622292"/>
                </a:cubicBezTo>
                <a:lnTo>
                  <a:pt x="9960639" y="4622292"/>
                </a:lnTo>
                <a:cubicBezTo>
                  <a:pt x="10110086" y="4622292"/>
                  <a:pt x="10231237" y="4501141"/>
                  <a:pt x="10231237" y="4351694"/>
                </a:cubicBezTo>
                <a:lnTo>
                  <a:pt x="10231237" y="540346"/>
                </a:lnTo>
                <a:cubicBezTo>
                  <a:pt x="10231237" y="390899"/>
                  <a:pt x="10110086" y="269748"/>
                  <a:pt x="9960639" y="269748"/>
                </a:cubicBezTo>
                <a:close/>
                <a:moveTo>
                  <a:pt x="304138" y="0"/>
                </a:moveTo>
                <a:lnTo>
                  <a:pt x="10211462" y="0"/>
                </a:lnTo>
                <a:cubicBezTo>
                  <a:pt x="10379433" y="0"/>
                  <a:pt x="10515600" y="136167"/>
                  <a:pt x="10515600" y="304138"/>
                </a:cubicBezTo>
                <a:lnTo>
                  <a:pt x="10515600" y="4587902"/>
                </a:lnTo>
                <a:cubicBezTo>
                  <a:pt x="10515600" y="4755873"/>
                  <a:pt x="10379433" y="4892040"/>
                  <a:pt x="10211462" y="4892040"/>
                </a:cubicBezTo>
                <a:lnTo>
                  <a:pt x="304138" y="4892040"/>
                </a:lnTo>
                <a:cubicBezTo>
                  <a:pt x="136167" y="4892040"/>
                  <a:pt x="0" y="4755873"/>
                  <a:pt x="0" y="4587902"/>
                </a:cubicBezTo>
                <a:lnTo>
                  <a:pt x="0" y="304138"/>
                </a:lnTo>
                <a:cubicBezTo>
                  <a:pt x="0" y="136167"/>
                  <a:pt x="136167" y="0"/>
                  <a:pt x="304138"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sym typeface="+mn-ea"/>
            </a:endParaRPr>
          </a:p>
          <a:p>
            <a:pPr algn="ctr"/>
            <a:r>
              <a:rPr lang="en-US" sz="2000" dirty="0" smtClean="0">
                <a:solidFill>
                  <a:schemeClr val="tx1"/>
                </a:solidFill>
                <a:sym typeface="+mn-ea"/>
              </a:rPr>
              <a:t/>
            </a:r>
            <a:br>
              <a:rPr lang="en-US" sz="2000" dirty="0" smtClean="0">
                <a:solidFill>
                  <a:schemeClr val="tx1"/>
                </a:solidFill>
                <a:sym typeface="+mn-ea"/>
              </a:rPr>
            </a:br>
            <a:endParaRPr lang="en-US" altLang="en-US" sz="2000" dirty="0" smtClean="0">
              <a:solidFill>
                <a:schemeClr val="tx1"/>
              </a:solidFill>
              <a:sym typeface="+mn-ea"/>
            </a:endParaRPr>
          </a:p>
        </p:txBody>
      </p:sp>
      <p:sp>
        <p:nvSpPr>
          <p:cNvPr id="9" name="矩形 8"/>
          <p:cNvSpPr>
            <a:spLocks noChangeAspect="1"/>
          </p:cNvSpPr>
          <p:nvPr/>
        </p:nvSpPr>
        <p:spPr>
          <a:xfrm rot="18900000" flipH="1">
            <a:off x="1899285" y="1809750"/>
            <a:ext cx="321310" cy="321310"/>
          </a:xfrm>
          <a:prstGeom prst="rect">
            <a:avLst/>
          </a:prstGeom>
          <a:solidFill>
            <a:srgbClr val="E63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1636395" y="1031240"/>
            <a:ext cx="9111118" cy="711835"/>
          </a:xfrm>
          <a:prstGeom prst="rect">
            <a:avLst/>
          </a:prstGeom>
          <a:noFill/>
          <a:effectLst/>
        </p:spPr>
        <p:txBody>
          <a:bodyPr wrap="square" rtlCol="0">
            <a:noAutofit/>
          </a:bodyPr>
          <a:lstStyle/>
          <a:p>
            <a:pPr algn="ctr"/>
            <a:r>
              <a:rPr sz="2800" b="1" spc="-40" dirty="0">
                <a:sym typeface="+mn-ea"/>
              </a:rPr>
              <a:t>Y</a:t>
            </a:r>
            <a:r>
              <a:rPr sz="2800" b="1" spc="10" dirty="0">
                <a:sym typeface="+mn-ea"/>
              </a:rPr>
              <a:t>O</a:t>
            </a:r>
            <a:r>
              <a:rPr sz="2800" b="1" spc="25" dirty="0">
                <a:sym typeface="+mn-ea"/>
              </a:rPr>
              <a:t>U</a:t>
            </a:r>
            <a:r>
              <a:rPr sz="2800" b="1" dirty="0">
                <a:sym typeface="+mn-ea"/>
              </a:rPr>
              <a:t>R</a:t>
            </a:r>
            <a:r>
              <a:rPr sz="2800" b="1" spc="5" dirty="0">
                <a:sym typeface="+mn-ea"/>
              </a:rPr>
              <a:t> </a:t>
            </a:r>
            <a:r>
              <a:rPr sz="2800" b="1" spc="25" dirty="0">
                <a:sym typeface="+mn-ea"/>
              </a:rPr>
              <a:t>S</a:t>
            </a:r>
            <a:r>
              <a:rPr sz="2800" b="1" spc="10" dirty="0">
                <a:sym typeface="+mn-ea"/>
              </a:rPr>
              <a:t>O</a:t>
            </a:r>
            <a:r>
              <a:rPr sz="2800" b="1" spc="25" dirty="0">
                <a:sym typeface="+mn-ea"/>
              </a:rPr>
              <a:t>LU</a:t>
            </a:r>
            <a:r>
              <a:rPr sz="2800" b="1" spc="-35" dirty="0">
                <a:sym typeface="+mn-ea"/>
              </a:rPr>
              <a:t>T</a:t>
            </a:r>
            <a:r>
              <a:rPr sz="2800" b="1" spc="-30" dirty="0">
                <a:sym typeface="+mn-ea"/>
              </a:rPr>
              <a:t>I</a:t>
            </a:r>
            <a:r>
              <a:rPr sz="2800" b="1" spc="10" dirty="0">
                <a:sym typeface="+mn-ea"/>
              </a:rPr>
              <a:t>O</a:t>
            </a:r>
            <a:r>
              <a:rPr sz="2800" b="1" dirty="0">
                <a:sym typeface="+mn-ea"/>
              </a:rPr>
              <a:t>N</a:t>
            </a:r>
            <a:r>
              <a:rPr sz="2800" b="1" spc="-345" dirty="0">
                <a:sym typeface="+mn-ea"/>
              </a:rPr>
              <a:t> </a:t>
            </a:r>
            <a:r>
              <a:rPr sz="2800" b="1" spc="-35" dirty="0">
                <a:sym typeface="+mn-ea"/>
              </a:rPr>
              <a:t>A</a:t>
            </a:r>
            <a:r>
              <a:rPr sz="2800" b="1" spc="-5" dirty="0">
                <a:sym typeface="+mn-ea"/>
              </a:rPr>
              <a:t>N</a:t>
            </a:r>
            <a:r>
              <a:rPr sz="2800" b="1" dirty="0">
                <a:sym typeface="+mn-ea"/>
              </a:rPr>
              <a:t>D</a:t>
            </a:r>
            <a:r>
              <a:rPr sz="2800" b="1" spc="35" dirty="0">
                <a:sym typeface="+mn-ea"/>
              </a:rPr>
              <a:t> </a:t>
            </a:r>
            <a:r>
              <a:rPr sz="2800" b="1" spc="-30" dirty="0">
                <a:sym typeface="+mn-ea"/>
              </a:rPr>
              <a:t>I</a:t>
            </a:r>
            <a:r>
              <a:rPr sz="2800" b="1" spc="-35" dirty="0">
                <a:sym typeface="+mn-ea"/>
              </a:rPr>
              <a:t>T</a:t>
            </a:r>
            <a:r>
              <a:rPr sz="2800" b="1" dirty="0">
                <a:sym typeface="+mn-ea"/>
              </a:rPr>
              <a:t>S</a:t>
            </a:r>
            <a:r>
              <a:rPr sz="2800" b="1" spc="60" dirty="0">
                <a:sym typeface="+mn-ea"/>
              </a:rPr>
              <a:t> </a:t>
            </a:r>
            <a:r>
              <a:rPr sz="2800" b="1" spc="-295">
                <a:sym typeface="+mn-ea"/>
              </a:rPr>
              <a:t>V</a:t>
            </a:r>
            <a:r>
              <a:rPr sz="2800" b="1" spc="-35">
                <a:sym typeface="+mn-ea"/>
              </a:rPr>
              <a:t>A</a:t>
            </a:r>
            <a:r>
              <a:rPr sz="2800" b="1" spc="25">
                <a:sym typeface="+mn-ea"/>
              </a:rPr>
              <a:t>LU</a:t>
            </a:r>
            <a:r>
              <a:rPr sz="2800" b="1">
                <a:sym typeface="+mn-ea"/>
              </a:rPr>
              <a:t>E</a:t>
            </a:r>
            <a:r>
              <a:rPr sz="2800" b="1" spc="-65">
                <a:sym typeface="+mn-ea"/>
              </a:rPr>
              <a:t> </a:t>
            </a:r>
            <a:r>
              <a:rPr sz="2800" b="1" spc="-15" smtClean="0">
                <a:sym typeface="+mn-ea"/>
              </a:rPr>
              <a:t>P</a:t>
            </a:r>
            <a:r>
              <a:rPr sz="2800" b="1" spc="-30" smtClean="0">
                <a:sym typeface="+mn-ea"/>
              </a:rPr>
              <a:t>R</a:t>
            </a:r>
            <a:r>
              <a:rPr sz="2800" b="1" spc="10" smtClean="0">
                <a:sym typeface="+mn-ea"/>
              </a:rPr>
              <a:t>O</a:t>
            </a:r>
            <a:r>
              <a:rPr sz="2800" b="1" spc="-15" smtClean="0">
                <a:sym typeface="+mn-ea"/>
              </a:rPr>
              <a:t>P</a:t>
            </a:r>
            <a:r>
              <a:rPr sz="2800" b="1" spc="10" smtClean="0">
                <a:sym typeface="+mn-ea"/>
              </a:rPr>
              <a:t>O</a:t>
            </a:r>
            <a:r>
              <a:rPr sz="2800" b="1" spc="25" smtClean="0">
                <a:sym typeface="+mn-ea"/>
              </a:rPr>
              <a:t>S</a:t>
            </a:r>
            <a:r>
              <a:rPr sz="2800" b="1" spc="-30" smtClean="0">
                <a:sym typeface="+mn-ea"/>
              </a:rPr>
              <a:t>I</a:t>
            </a:r>
            <a:r>
              <a:rPr sz="2800" b="1" spc="-35" smtClean="0">
                <a:sym typeface="+mn-ea"/>
              </a:rPr>
              <a:t>T</a:t>
            </a:r>
            <a:r>
              <a:rPr sz="2800" b="1" spc="-30" smtClean="0">
                <a:sym typeface="+mn-ea"/>
              </a:rPr>
              <a:t>I</a:t>
            </a:r>
            <a:r>
              <a:rPr sz="2800" b="1" spc="10" smtClean="0">
                <a:sym typeface="+mn-ea"/>
              </a:rPr>
              <a:t>O</a:t>
            </a:r>
            <a:r>
              <a:rPr sz="2800" b="1" smtClean="0">
                <a:sym typeface="+mn-ea"/>
              </a:rPr>
              <a:t>N</a:t>
            </a:r>
            <a:r>
              <a:rPr lang="en-US" sz="2800" b="1" dirty="0" smtClean="0">
                <a:sym typeface="+mn-ea"/>
              </a:rPr>
              <a:t>:</a:t>
            </a:r>
            <a:br>
              <a:rPr lang="en-US" sz="2800" b="1" dirty="0" smtClean="0">
                <a:sym typeface="+mn-ea"/>
              </a:rPr>
            </a:br>
            <a:endParaRPr lang="zh-CN" altLang="en-US" sz="2800" b="1" dirty="0" smtClean="0">
              <a:solidFill>
                <a:srgbClr val="E63849"/>
              </a:solidFill>
              <a:latin typeface="Arial" panose="020B0604020202020204" pitchFamily="34" charset="0"/>
              <a:ea typeface="Arial" panose="020B0604020202020204" pitchFamily="34" charset="0"/>
              <a:cs typeface="Kartika" panose="02020503030404060203" pitchFamily="18" charset="0"/>
            </a:endParaRPr>
          </a:p>
        </p:txBody>
      </p:sp>
      <p:sp>
        <p:nvSpPr>
          <p:cNvPr id="14" name="文本框 13"/>
          <p:cNvSpPr txBox="1"/>
          <p:nvPr/>
        </p:nvSpPr>
        <p:spPr>
          <a:xfrm>
            <a:off x="2467610" y="1743075"/>
            <a:ext cx="6761480" cy="549910"/>
          </a:xfrm>
          <a:prstGeom prst="rect">
            <a:avLst/>
          </a:prstGeom>
          <a:noFill/>
        </p:spPr>
        <p:txBody>
          <a:bodyPr wrap="none" rtlCol="0">
            <a:noAutofit/>
          </a:bodyPr>
          <a:lstStyle/>
          <a:p>
            <a:pPr algn="l"/>
            <a:r>
              <a:rPr lang="en-US" sz="2800" dirty="0" smtClean="0">
                <a:sym typeface="+mn-ea"/>
              </a:rPr>
              <a:t>Enhance Detection and Removal</a:t>
            </a:r>
          </a:p>
          <a:p>
            <a:pPr algn="l"/>
            <a:endParaRPr lang="en-US" sz="2400" dirty="0" smtClean="0">
              <a:sym typeface="+mn-ea"/>
            </a:endParaRPr>
          </a:p>
          <a:p>
            <a:pPr algn="l"/>
            <a:r>
              <a:rPr lang="en-US" sz="2800" dirty="0" smtClean="0">
                <a:sym typeface="+mn-ea"/>
              </a:rPr>
              <a:t>Implement Multifactor Authentication</a:t>
            </a:r>
          </a:p>
          <a:p>
            <a:pPr algn="l"/>
            <a:endParaRPr lang="en-US" sz="2800" dirty="0" smtClean="0">
              <a:sym typeface="+mn-ea"/>
            </a:endParaRPr>
          </a:p>
          <a:p>
            <a:pPr algn="l"/>
            <a:r>
              <a:rPr lang="en-US" sz="2800" dirty="0" smtClean="0">
                <a:sym typeface="+mn-ea"/>
              </a:rPr>
              <a:t>Regular Software Updates</a:t>
            </a:r>
          </a:p>
          <a:p>
            <a:pPr algn="l"/>
            <a:endParaRPr lang="en-US" sz="2800" dirty="0" smtClean="0">
              <a:sym typeface="+mn-ea"/>
            </a:endParaRPr>
          </a:p>
          <a:p>
            <a:pPr algn="l"/>
            <a:r>
              <a:rPr lang="en-IN" sz="2800" dirty="0">
                <a:sym typeface="+mn-ea"/>
              </a:rPr>
              <a:t>Use Virtual Keyboard to type passwords </a:t>
            </a:r>
            <a:r>
              <a:rPr lang="en-US" sz="2800" dirty="0" smtClean="0">
                <a:sym typeface="+mn-ea"/>
              </a:rPr>
              <a:t/>
            </a:r>
            <a:br>
              <a:rPr lang="en-US" sz="2800" dirty="0" smtClean="0">
                <a:sym typeface="+mn-ea"/>
              </a:rPr>
            </a:br>
            <a:endParaRPr lang="zh-CN" altLang="en-US" sz="2800" b="1" dirty="0">
              <a:solidFill>
                <a:srgbClr val="984491"/>
              </a:solidFill>
              <a:latin typeface="Arial" panose="020B0604020202020204" pitchFamily="34" charset="0"/>
              <a:ea typeface="Arial" panose="020B0604020202020204" pitchFamily="34" charset="0"/>
            </a:endParaRPr>
          </a:p>
        </p:txBody>
      </p:sp>
      <p:sp>
        <p:nvSpPr>
          <p:cNvPr id="13" name="矩形 12"/>
          <p:cNvSpPr>
            <a:spLocks noChangeAspect="1"/>
          </p:cNvSpPr>
          <p:nvPr/>
        </p:nvSpPr>
        <p:spPr>
          <a:xfrm rot="18900000" flipH="1">
            <a:off x="1895475" y="2619375"/>
            <a:ext cx="323850" cy="323850"/>
          </a:xfrm>
          <a:prstGeom prst="rect">
            <a:avLst/>
          </a:prstGeom>
          <a:solidFill>
            <a:srgbClr val="E63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a:spLocks noChangeAspect="1"/>
          </p:cNvSpPr>
          <p:nvPr/>
        </p:nvSpPr>
        <p:spPr>
          <a:xfrm rot="18900000" flipH="1">
            <a:off x="1894967" y="3496249"/>
            <a:ext cx="324000" cy="324000"/>
          </a:xfrm>
          <a:prstGeom prst="rect">
            <a:avLst/>
          </a:prstGeom>
          <a:solidFill>
            <a:srgbClr val="E63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rot="18900000" flipH="1">
            <a:off x="1912620" y="4263390"/>
            <a:ext cx="326390" cy="326390"/>
          </a:xfrm>
          <a:prstGeom prst="rect">
            <a:avLst/>
          </a:prstGeom>
          <a:solidFill>
            <a:srgbClr val="E63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1226743" y="1298448"/>
            <a:ext cx="9892361" cy="4174721"/>
          </a:xfrm>
          <a:prstGeom prst="roundRect">
            <a:avLst>
              <a:gd name="adj" fmla="val 6217"/>
            </a:avLst>
          </a:prstGeom>
          <a:noFill/>
          <a:ln w="1047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2000" dirty="0" smtClean="0">
                <a:sym typeface="+mn-ea"/>
              </a:rPr>
              <a:t/>
            </a:r>
            <a:br>
              <a:rPr lang="en-US" sz="2000" dirty="0" smtClean="0">
                <a:sym typeface="+mn-ea"/>
              </a:rPr>
            </a:br>
            <a:endParaRPr lang="en-US" altLang="en-US" sz="2000" dirty="0" smtClean="0">
              <a:solidFill>
                <a:schemeClr val="tx1"/>
              </a:solidFill>
              <a:sym typeface="+mn-ea"/>
            </a:endParaRPr>
          </a:p>
        </p:txBody>
      </p:sp>
      <p:sp>
        <p:nvSpPr>
          <p:cNvPr id="3" name="矩形 2"/>
          <p:cNvSpPr/>
          <p:nvPr/>
        </p:nvSpPr>
        <p:spPr>
          <a:xfrm>
            <a:off x="1847088" y="-1904330"/>
            <a:ext cx="1188720" cy="1335024"/>
          </a:xfrm>
          <a:prstGeom prst="rect">
            <a:avLst/>
          </a:prstGeom>
          <a:solidFill>
            <a:srgbClr val="984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035808" y="-1905331"/>
            <a:ext cx="1188720" cy="1335024"/>
          </a:xfrm>
          <a:prstGeom prst="rect">
            <a:avLst/>
          </a:prstGeom>
          <a:solidFill>
            <a:srgbClr val="E63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strVal val="#ppt_w+.3"/>
                                          </p:val>
                                        </p:tav>
                                        <p:tav tm="100000">
                                          <p:val>
                                            <p:strVal val="#ppt_w"/>
                                          </p:val>
                                        </p:tav>
                                      </p:tavLst>
                                    </p:anim>
                                    <p:anim calcmode="lin" valueType="num">
                                      <p:cBhvr>
                                        <p:cTn id="12" dur="1000" fill="hold"/>
                                        <p:tgtEl>
                                          <p:spTgt spid="14"/>
                                        </p:tgtEl>
                                        <p:attrNameLst>
                                          <p:attrName>ppt_h</p:attrName>
                                        </p:attrNameLst>
                                      </p:cBhvr>
                                      <p:tavLst>
                                        <p:tav tm="0">
                                          <p:val>
                                            <p:strVal val="#ppt_h"/>
                                          </p:val>
                                        </p:tav>
                                        <p:tav tm="100000">
                                          <p:val>
                                            <p:strVal val="#ppt_h"/>
                                          </p:val>
                                        </p:tav>
                                      </p:tavLst>
                                    </p:anim>
                                    <p:animEffect transition="in" filter="fade">
                                      <p:cBhvr>
                                        <p:cTn id="1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8385"/>
            <a:ext cx="10515600" cy="372110"/>
          </a:xfrm>
        </p:spPr>
        <p:txBody>
          <a:bodyPr>
            <a:normAutofit fontScale="90000"/>
          </a:bodyPr>
          <a:lstStyle/>
          <a:p>
            <a:r>
              <a:rPr lang="en-US" sz="3555" b="1" dirty="0" smtClean="0">
                <a:sym typeface="+mn-ea"/>
              </a:rPr>
              <a:t/>
            </a:r>
            <a:br>
              <a:rPr lang="en-US" sz="3555" b="1" dirty="0" smtClean="0">
                <a:sym typeface="+mn-ea"/>
              </a:rPr>
            </a:br>
            <a:r>
              <a:rPr lang="en-US" sz="3555" b="1" dirty="0" smtClean="0">
                <a:sym typeface="+mn-ea"/>
              </a:rPr>
              <a:t>The WOW in My Solution </a:t>
            </a:r>
            <a:r>
              <a:rPr lang="en-US" dirty="0" smtClean="0">
                <a:sym typeface="+mn-ea"/>
              </a:rPr>
              <a:t/>
            </a:r>
            <a:br>
              <a:rPr lang="en-US" dirty="0" smtClean="0">
                <a:sym typeface="+mn-ea"/>
              </a:rPr>
            </a:br>
            <a:r>
              <a:rPr lang="en-US" dirty="0" smtClean="0">
                <a:sym typeface="+mn-ea"/>
              </a:rPr>
              <a:t> </a:t>
            </a:r>
            <a:endParaRPr lang="en-US"/>
          </a:p>
        </p:txBody>
      </p:sp>
      <p:sp>
        <p:nvSpPr>
          <p:cNvPr id="3" name="Content Placeholder 2"/>
          <p:cNvSpPr>
            <a:spLocks noGrp="1"/>
          </p:cNvSpPr>
          <p:nvPr>
            <p:ph idx="1"/>
          </p:nvPr>
        </p:nvSpPr>
        <p:spPr>
          <a:xfrm>
            <a:off x="838200" y="1770380"/>
            <a:ext cx="10515600" cy="4502150"/>
          </a:xfrm>
        </p:spPr>
        <p:txBody>
          <a:bodyPr>
            <a:normAutofit fontScale="97500"/>
          </a:bodyPr>
          <a:lstStyle/>
          <a:p>
            <a:r>
              <a:rPr lang="en-US" b="1" dirty="0" smtClean="0">
                <a:sym typeface="+mn-ea"/>
              </a:rPr>
              <a:t>AI-Driven Detection:</a:t>
            </a:r>
            <a:r>
              <a:rPr lang="en-US" sz="2400" dirty="0" smtClean="0">
                <a:sym typeface="+mn-ea"/>
              </a:rPr>
              <a:t>Utilize cutting-edge artificial intelligence to identify and neutralize key loggers in real-time, offering unparalleled protection </a:t>
            </a:r>
          </a:p>
          <a:p>
            <a:r>
              <a:rPr lang="en-US" b="1" dirty="0" smtClean="0">
                <a:sym typeface="+mn-ea"/>
              </a:rPr>
              <a:t>User Behavior Analytics:</a:t>
            </a:r>
            <a:r>
              <a:rPr lang="en-US" sz="2400" dirty="0" smtClean="0">
                <a:sym typeface="+mn-ea"/>
              </a:rPr>
              <a:t>Implement sophisticated behavior analytics that learn and  isolating any anomalies that may indicate key logger activity.</a:t>
            </a:r>
          </a:p>
          <a:p>
            <a:r>
              <a:rPr lang="en-US" b="1" dirty="0" smtClean="0">
                <a:sym typeface="+mn-ea"/>
              </a:rPr>
              <a:t>Seamless Integration:</a:t>
            </a:r>
            <a:r>
              <a:rPr lang="en-US" dirty="0" smtClean="0">
                <a:sym typeface="+mn-ea"/>
              </a:rPr>
              <a:t> </a:t>
            </a:r>
            <a:r>
              <a:rPr lang="en-US" sz="2400" dirty="0" smtClean="0">
                <a:sym typeface="+mn-ea"/>
              </a:rPr>
              <a:t>Develop a comprehensive security suite that seamlessly integrates with existing systems</a:t>
            </a:r>
          </a:p>
          <a:p>
            <a:r>
              <a:rPr lang="en-US" b="1" dirty="0" smtClean="0">
                <a:sym typeface="+mn-ea"/>
              </a:rPr>
              <a:t>Proactive Threat Intelligence:</a:t>
            </a:r>
            <a:r>
              <a:rPr lang="en-US" sz="2400" dirty="0" smtClean="0">
                <a:sym typeface="+mn-ea"/>
              </a:rPr>
              <a:t> Leverage global threat intelligence networks to stay ahead of emerging key logger techniques, </a:t>
            </a:r>
            <a:br>
              <a:rPr lang="en-US" sz="2400" dirty="0" smtClean="0">
                <a:sym typeface="+mn-ea"/>
              </a:rPr>
            </a:br>
            <a:r>
              <a:rPr lang="en-US" sz="2400" dirty="0" smtClean="0">
                <a:sym typeface="+mn-ea"/>
              </a:rPr>
              <a:t/>
            </a:r>
            <a:br>
              <a:rPr lang="en-US" sz="2400" dirty="0" smtClean="0">
                <a:sym typeface="+mn-ea"/>
              </a:rPr>
            </a:br>
            <a:endParaRPr lang="en-US" sz="2400" b="1" dirty="0" smtClean="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spc="15" dirty="0">
                <a:latin typeface="Trebuchet MS" panose="020B0603020202020204"/>
                <a:cs typeface="Trebuchet MS" panose="020B0603020202020204"/>
                <a:sym typeface="+mn-ea"/>
              </a:rPr>
              <a:t>M</a:t>
            </a:r>
            <a:r>
              <a:rPr b="1" dirty="0">
                <a:latin typeface="Trebuchet MS" panose="020B0603020202020204"/>
                <a:cs typeface="Trebuchet MS" panose="020B0603020202020204"/>
                <a:sym typeface="+mn-ea"/>
              </a:rPr>
              <a:t>O</a:t>
            </a:r>
            <a:r>
              <a:rPr b="1" spc="-15" dirty="0">
                <a:latin typeface="Trebuchet MS" panose="020B0603020202020204"/>
                <a:cs typeface="Trebuchet MS" panose="020B0603020202020204"/>
                <a:sym typeface="+mn-ea"/>
              </a:rPr>
              <a:t>D</a:t>
            </a:r>
            <a:r>
              <a:rPr b="1" spc="-35" dirty="0">
                <a:latin typeface="Trebuchet MS" panose="020B0603020202020204"/>
                <a:cs typeface="Trebuchet MS" panose="020B0603020202020204"/>
                <a:sym typeface="+mn-ea"/>
              </a:rPr>
              <a:t>E</a:t>
            </a:r>
            <a:r>
              <a:rPr b="1" spc="-30" dirty="0">
                <a:latin typeface="Trebuchet MS" panose="020B0603020202020204"/>
                <a:cs typeface="Trebuchet MS" panose="020B0603020202020204"/>
                <a:sym typeface="+mn-ea"/>
              </a:rPr>
              <a:t>LL</a:t>
            </a:r>
            <a:r>
              <a:rPr b="1" spc="-5" dirty="0">
                <a:latin typeface="Trebuchet MS" panose="020B0603020202020204"/>
                <a:cs typeface="Trebuchet MS" panose="020B0603020202020204"/>
                <a:sym typeface="+mn-ea"/>
              </a:rPr>
              <a:t>I</a:t>
            </a:r>
            <a:r>
              <a:rPr b="1" spc="30" dirty="0">
                <a:latin typeface="Trebuchet MS" panose="020B0603020202020204"/>
                <a:cs typeface="Trebuchet MS" panose="020B0603020202020204"/>
                <a:sym typeface="+mn-ea"/>
              </a:rPr>
              <a:t>N</a:t>
            </a:r>
            <a:r>
              <a:rPr b="1" spc="5" dirty="0">
                <a:latin typeface="Trebuchet MS" panose="020B0603020202020204"/>
                <a:cs typeface="Trebuchet MS" panose="020B0603020202020204"/>
                <a:sym typeface="+mn-ea"/>
              </a:rPr>
              <a:t>G</a:t>
            </a:r>
            <a:endParaRPr lang="en-US"/>
          </a:p>
        </p:txBody>
      </p:sp>
      <p:sp>
        <p:nvSpPr>
          <p:cNvPr id="3" name="Content Placeholder 2"/>
          <p:cNvSpPr>
            <a:spLocks noGrp="1"/>
          </p:cNvSpPr>
          <p:nvPr>
            <p:ph idx="1"/>
          </p:nvPr>
        </p:nvSpPr>
        <p:spPr>
          <a:xfrm>
            <a:off x="838200" y="1522730"/>
            <a:ext cx="10515600" cy="4654550"/>
          </a:xfrm>
        </p:spPr>
        <p:txBody>
          <a:bodyPr/>
          <a:lstStyle/>
          <a:p>
            <a:r>
              <a:rPr lang="en-US" altLang="en-US" dirty="0">
                <a:ln>
                  <a:noFill/>
                </a:ln>
                <a:effectLst/>
                <a:latin typeface="Calibri" panose="020F0502020204030204"/>
                <a:ea typeface="Calibri" panose="020F0502020204030204"/>
                <a:cs typeface="Calibri" panose="020F0502020204030204"/>
                <a:sym typeface="+mn-ea"/>
              </a:rPr>
              <a:t>A keylogger captures all keystrokes made on a keyboard, stores this data, and often operates in stealth mode. It can transmit data to a remote server and may start recording based on specific triggers. The data is then analyzed for patterns or sensitive information. Its use should always be legal and ethical, respecting privacy rights. Unauthorized use can lead to severe legal consequences. Always ensure you have proper authorization before using such tools. Respect for privacy and adherence to ethical standards should always be paramount when using keyloggers.</a:t>
            </a:r>
            <a:endParaRPr lang="en-US" altLang="en-US" b="0" i="0" u="none" strike="noStrike" cap="none" normalizeH="0" baseline="0" dirty="0">
              <a:ln>
                <a:noFill/>
              </a:ln>
              <a:effectLst/>
              <a:latin typeface="Calibri" panose="020F0502020204030204"/>
              <a:ea typeface="Calibri" panose="020F0502020204030204"/>
              <a:cs typeface="Calibri" panose="020F0502020204030204"/>
            </a:endParaRPr>
          </a:p>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28*331"/>
  <p:tag name="TABLE_ENDDRAG_RECT" val="66*143*828*33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453</Words>
  <Application>WPS Presentation</Application>
  <PresentationFormat>Custom</PresentationFormat>
  <Paragraphs>52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主题​​</vt:lpstr>
      <vt:lpstr>Slide 1</vt:lpstr>
      <vt:lpstr>PROJECT TITLE:  KEY LOGGER AND SECURITY</vt:lpstr>
      <vt:lpstr> AGENDA: </vt:lpstr>
      <vt:lpstr>Slide 4</vt:lpstr>
      <vt:lpstr>PROJECT OVERVIEW:</vt:lpstr>
      <vt:lpstr>WHO ARE THE END USERS?</vt:lpstr>
      <vt:lpstr>Slide 7</vt:lpstr>
      <vt:lpstr> The WOW in My Solution   </vt:lpstr>
      <vt:lpstr>MODELLING</vt:lpstr>
      <vt:lpstr>Slide 10</vt:lpstr>
      <vt:lpstr>RESULTS: </vt:lpstr>
      <vt:lpstr>RESULTS:</vt:lpstr>
      <vt:lpstr>Slide 13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hp</cp:lastModifiedBy>
  <cp:revision>63</cp:revision>
  <dcterms:created xsi:type="dcterms:W3CDTF">2019-01-15T14:12:00Z</dcterms:created>
  <dcterms:modified xsi:type="dcterms:W3CDTF">2024-06-14T11:10:46Z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1033-12.2.0.17119</vt:lpwstr>
  </property>
  <property fmtid="{D5CDD505-2E9C-101B-9397-08002B2CF9AE}" pid="3" name="ICV">
    <vt:lpwstr>94880D60904743F88FE597FA4D719354_13</vt:lpwstr>
  </property>
</Properties>
</file>