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 id="269" r:id="rId14"/>
    <p:sldId id="270" r:id="rId15"/>
    <p:sldId id="271"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67" d="100"/>
          <a:sy n="67" d="100"/>
        </p:scale>
        <p:origin x="-840"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6/14/2024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bhavya22p31a4214/Bhavya-sri"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52662" y="1785926"/>
            <a:ext cx="6929486" cy="447558"/>
          </a:xfrm>
          <a:prstGeom prst="rect">
            <a:avLst/>
          </a:prstGeom>
        </p:spPr>
        <p:txBody>
          <a:bodyPr vert="horz" wrap="square" lIns="0" tIns="16510" rIns="0" bIns="0" rtlCol="0">
            <a:spAutoFit/>
          </a:bodyPr>
          <a:lstStyle/>
          <a:p>
            <a:pPr marL="3213735">
              <a:lnSpc>
                <a:spcPct val="100000"/>
              </a:lnSpc>
              <a:spcBef>
                <a:spcPts val="130"/>
              </a:spcBef>
            </a:pPr>
            <a:r>
              <a:rPr lang="en-US" sz="2800" b="1" i="1" spc="15" dirty="0" smtClean="0"/>
              <a:t>GUNNAM BHAVYA SRI</a:t>
            </a:r>
            <a:endParaRPr sz="2800" b="1" i="1" spc="15" dirty="0"/>
          </a:p>
        </p:txBody>
      </p:sp>
      <p:sp>
        <p:nvSpPr>
          <p:cNvPr id="8" name="object 8"/>
          <p:cNvSpPr txBox="1"/>
          <p:nvPr/>
        </p:nvSpPr>
        <p:spPr>
          <a:xfrm>
            <a:off x="5953124" y="2500306"/>
            <a:ext cx="2390776" cy="443711"/>
          </a:xfrm>
          <a:prstGeom prst="rect">
            <a:avLst/>
          </a:prstGeom>
        </p:spPr>
        <p:txBody>
          <a:bodyPr vert="horz" wrap="square" lIns="0" tIns="12700" rIns="0" bIns="0" rtlCol="0">
            <a:spAutoFit/>
          </a:bodyPr>
          <a:lstStyle/>
          <a:p>
            <a:pPr marL="12700">
              <a:lnSpc>
                <a:spcPct val="100000"/>
              </a:lnSpc>
              <a:spcBef>
                <a:spcPts val="100"/>
              </a:spcBef>
            </a:pPr>
            <a:r>
              <a:rPr sz="2800" b="1" spc="10" dirty="0">
                <a:solidFill>
                  <a:srgbClr val="2D936B"/>
                </a:solidFill>
                <a:latin typeface="Trebuchet MS" panose="020B0603020202020204"/>
                <a:cs typeface="Trebuchet MS" panose="020B0603020202020204"/>
              </a:rPr>
              <a:t>Final</a:t>
            </a:r>
            <a:r>
              <a:rPr sz="2800" b="1" spc="-165" dirty="0">
                <a:solidFill>
                  <a:srgbClr val="2D936B"/>
                </a:solidFill>
                <a:latin typeface="Trebuchet MS" panose="020B0603020202020204"/>
                <a:cs typeface="Trebuchet MS" panose="020B0603020202020204"/>
              </a:rPr>
              <a:t> </a:t>
            </a:r>
            <a:r>
              <a:rPr sz="2800" b="1" spc="-5" dirty="0">
                <a:solidFill>
                  <a:srgbClr val="2D936B"/>
                </a:solidFill>
                <a:latin typeface="Trebuchet MS" panose="020B0603020202020204"/>
                <a:cs typeface="Trebuchet MS" panose="020B0603020202020204"/>
              </a:rPr>
              <a:t>Project</a:t>
            </a:r>
            <a:endParaRPr sz="280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2" name="Text Box 11"/>
          <p:cNvSpPr txBox="1"/>
          <p:nvPr/>
        </p:nvSpPr>
        <p:spPr>
          <a:xfrm>
            <a:off x="7325995" y="3916045"/>
            <a:ext cx="4064000" cy="368300"/>
          </a:xfrm>
          <a:prstGeom prst="rect">
            <a:avLst/>
          </a:prstGeom>
          <a:noFill/>
        </p:spPr>
        <p:txBody>
          <a:bodyPr wrap="square" rtlCol="0">
            <a:spAutoFit/>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614664"/>
          </a:xfrm>
        </p:spPr>
        <p:txBody>
          <a:bodyPr/>
          <a:lstStyle/>
          <a:p>
            <a:r>
              <a:rPr lang="en-US" spc="15" dirty="0" smtClean="0"/>
              <a:t>M</a:t>
            </a:r>
            <a:r>
              <a:rPr lang="en-US" dirty="0" smtClean="0"/>
              <a:t>O</a:t>
            </a:r>
            <a:r>
              <a:rPr lang="en-US" spc="-15" dirty="0" smtClean="0"/>
              <a:t>D</a:t>
            </a:r>
            <a:r>
              <a:rPr lang="en-US" spc="-35" dirty="0" smtClean="0"/>
              <a:t>E</a:t>
            </a:r>
            <a:r>
              <a:rPr lang="en-US" spc="-30" dirty="0" smtClean="0"/>
              <a:t>LL</a:t>
            </a:r>
            <a:r>
              <a:rPr lang="en-US" spc="-5" dirty="0" smtClean="0"/>
              <a:t>I</a:t>
            </a:r>
            <a:r>
              <a:rPr lang="en-US" spc="30" dirty="0" smtClean="0"/>
              <a:t>N</a:t>
            </a:r>
            <a:r>
              <a:rPr lang="en-US" spc="5" dirty="0" smtClean="0"/>
              <a:t>G</a:t>
            </a:r>
            <a:r>
              <a:rPr lang="en-US" dirty="0" smtClean="0"/>
              <a:t/>
            </a:r>
            <a:br>
              <a:rPr lang="en-US" dirty="0" smtClean="0"/>
            </a:br>
            <a:endParaRPr lang="en-US" dirty="0"/>
          </a:p>
        </p:txBody>
      </p:sp>
      <p:sp>
        <p:nvSpPr>
          <p:cNvPr id="3" name="Text Placeholder 2"/>
          <p:cNvSpPr>
            <a:spLocks noGrp="1"/>
          </p:cNvSpPr>
          <p:nvPr>
            <p:ph type="body" idx="1"/>
          </p:nvPr>
        </p:nvSpPr>
        <p:spPr>
          <a:xfrm>
            <a:off x="609600" y="1577340"/>
            <a:ext cx="10972800" cy="3600986"/>
          </a:xfrm>
        </p:spPr>
        <p:txBody>
          <a:bodyPr/>
          <a:lstStyle/>
          <a:p>
            <a:r>
              <a:rPr lang="en-US" sz="2800" b="1" dirty="0" smtClean="0"/>
              <a:t>2. GUI Integration:</a:t>
            </a:r>
          </a:p>
          <a:p>
            <a:endParaRPr lang="en-US" sz="2800" dirty="0" smtClean="0"/>
          </a:p>
          <a:p>
            <a:r>
              <a:rPr lang="en-US" sz="3200" b="1" dirty="0" smtClean="0"/>
              <a:t>.</a:t>
            </a:r>
            <a:r>
              <a:rPr lang="en-US" sz="2200" b="1" dirty="0" smtClean="0"/>
              <a:t>Dashboard:</a:t>
            </a:r>
            <a:r>
              <a:rPr lang="en-US" sz="2200" dirty="0" smtClean="0"/>
              <a:t> </a:t>
            </a:r>
            <a:r>
              <a:rPr lang="en-US" dirty="0" smtClean="0"/>
              <a:t>Provides overview of system status and alerts.</a:t>
            </a:r>
          </a:p>
          <a:p>
            <a:r>
              <a:rPr lang="en-US" b="1" dirty="0" smtClean="0"/>
              <a:t>.</a:t>
            </a:r>
            <a:r>
              <a:rPr lang="en-US" sz="3200" b="1" dirty="0" smtClean="0"/>
              <a:t>.</a:t>
            </a:r>
            <a:r>
              <a:rPr lang="en-US" sz="2200" b="1" dirty="0" smtClean="0"/>
              <a:t>Settings Panel:</a:t>
            </a:r>
            <a:r>
              <a:rPr lang="en-US" sz="2200" dirty="0" smtClean="0"/>
              <a:t> </a:t>
            </a:r>
            <a:r>
              <a:rPr lang="en-US" dirty="0" smtClean="0"/>
              <a:t>Allows configuration of security settings and preferences.</a:t>
            </a:r>
          </a:p>
          <a:p>
            <a:r>
              <a:rPr lang="en-US" sz="3200" b="1" dirty="0" smtClean="0"/>
              <a:t>.</a:t>
            </a:r>
            <a:r>
              <a:rPr lang="en-US" sz="2200" b="1" dirty="0" smtClean="0"/>
              <a:t>Logs Viewer:</a:t>
            </a:r>
            <a:r>
              <a:rPr lang="en-US" sz="2200" dirty="0" smtClean="0"/>
              <a:t> </a:t>
            </a:r>
            <a:r>
              <a:rPr lang="en-US" dirty="0" smtClean="0"/>
              <a:t>Displays captured keystrokes and suspicious activities.</a:t>
            </a:r>
          </a:p>
          <a:p>
            <a:r>
              <a:rPr lang="en-US" sz="3200" b="1" dirty="0" smtClean="0"/>
              <a:t>.</a:t>
            </a:r>
            <a:r>
              <a:rPr lang="en-US" sz="2200" b="1" dirty="0" smtClean="0"/>
              <a:t>Alerts and Notifications:</a:t>
            </a:r>
            <a:r>
              <a:rPr lang="en-US" sz="2200" dirty="0" smtClean="0"/>
              <a:t> </a:t>
            </a:r>
            <a:r>
              <a:rPr lang="en-US" dirty="0" smtClean="0"/>
              <a:t>Alerts users to potential </a:t>
            </a:r>
            <a:r>
              <a:rPr lang="en-US" dirty="0" err="1" smtClean="0"/>
              <a:t>keylogger</a:t>
            </a:r>
            <a:r>
              <a:rPr lang="en-US" dirty="0" smtClean="0"/>
              <a:t> activities.</a:t>
            </a:r>
          </a:p>
          <a:p>
            <a:r>
              <a:rPr lang="en-US" sz="3200" b="1" dirty="0" smtClean="0"/>
              <a:t>.</a:t>
            </a:r>
            <a:r>
              <a:rPr lang="en-US" sz="2200" b="1" dirty="0" smtClean="0"/>
              <a:t>Reporting:</a:t>
            </a:r>
            <a:r>
              <a:rPr lang="en-US" sz="2200" dirty="0" smtClean="0"/>
              <a:t> </a:t>
            </a:r>
            <a:r>
              <a:rPr lang="en-US" dirty="0" smtClean="0"/>
              <a:t>Generates reports on security incidents and threats.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150" y="428604"/>
            <a:ext cx="10681335" cy="714380"/>
          </a:xfrm>
        </p:spPr>
        <p:txBody>
          <a:bodyPr/>
          <a:lstStyle/>
          <a:p>
            <a:r>
              <a:rPr lang="en-US" spc="15" dirty="0" smtClean="0"/>
              <a:t>M</a:t>
            </a:r>
            <a:r>
              <a:rPr lang="en-US" dirty="0" smtClean="0"/>
              <a:t>O</a:t>
            </a:r>
            <a:r>
              <a:rPr lang="en-US" spc="-15" dirty="0" smtClean="0"/>
              <a:t>D</a:t>
            </a:r>
            <a:r>
              <a:rPr lang="en-US" spc="-35" dirty="0" smtClean="0"/>
              <a:t>E</a:t>
            </a:r>
            <a:r>
              <a:rPr lang="en-US" spc="-30" dirty="0" smtClean="0"/>
              <a:t>LL</a:t>
            </a:r>
            <a:r>
              <a:rPr lang="en-US" spc="-5" dirty="0" smtClean="0"/>
              <a:t>I</a:t>
            </a:r>
            <a:r>
              <a:rPr lang="en-US" spc="30" dirty="0" smtClean="0"/>
              <a:t>N</a:t>
            </a:r>
            <a:r>
              <a:rPr lang="en-US" spc="5" dirty="0" smtClean="0"/>
              <a:t>G</a:t>
            </a:r>
            <a:r>
              <a:rPr lang="en-US" dirty="0" smtClean="0"/>
              <a:t/>
            </a:r>
            <a:br>
              <a:rPr lang="en-US" dirty="0" smtClean="0"/>
            </a:br>
            <a:endParaRPr lang="en-US" dirty="0"/>
          </a:p>
        </p:txBody>
      </p:sp>
      <p:sp>
        <p:nvSpPr>
          <p:cNvPr id="3" name="Text Placeholder 2"/>
          <p:cNvSpPr>
            <a:spLocks noGrp="1"/>
          </p:cNvSpPr>
          <p:nvPr>
            <p:ph type="body" idx="1"/>
          </p:nvPr>
        </p:nvSpPr>
        <p:spPr>
          <a:xfrm>
            <a:off x="609600" y="1577340"/>
            <a:ext cx="10972800" cy="4862870"/>
          </a:xfrm>
        </p:spPr>
        <p:txBody>
          <a:bodyPr/>
          <a:lstStyle/>
          <a:p>
            <a:r>
              <a:rPr lang="en-US" sz="2400" b="1" dirty="0" smtClean="0"/>
              <a:t>3. Flow Diagram:</a:t>
            </a:r>
            <a:endParaRPr lang="en-US" sz="2400" dirty="0" smtClean="0"/>
          </a:p>
          <a:p>
            <a:r>
              <a:rPr lang="en-US" sz="3200" b="1" dirty="0" smtClean="0"/>
              <a:t>.</a:t>
            </a:r>
            <a:r>
              <a:rPr lang="en-US" sz="2200" b="1" dirty="0" smtClean="0"/>
              <a:t>User Input</a:t>
            </a:r>
            <a:r>
              <a:rPr lang="en-US" sz="2200" dirty="0" smtClean="0"/>
              <a:t>: </a:t>
            </a:r>
            <a:r>
              <a:rPr lang="en-US" dirty="0" smtClean="0"/>
              <a:t>Keystrokes entered by user.</a:t>
            </a:r>
          </a:p>
          <a:p>
            <a:r>
              <a:rPr lang="en-US" sz="3200" b="1" dirty="0" smtClean="0"/>
              <a:t>.</a:t>
            </a:r>
            <a:r>
              <a:rPr lang="en-US" sz="2200" b="1" dirty="0" smtClean="0"/>
              <a:t>Key logger Capture</a:t>
            </a:r>
            <a:r>
              <a:rPr lang="en-US" sz="2200" dirty="0" smtClean="0"/>
              <a:t>: </a:t>
            </a:r>
            <a:r>
              <a:rPr lang="en-US" dirty="0" smtClean="0"/>
              <a:t>Key logger module captures keystrokes.</a:t>
            </a:r>
          </a:p>
          <a:p>
            <a:r>
              <a:rPr lang="en-US" sz="3200" b="1" dirty="0" smtClean="0"/>
              <a:t>.</a:t>
            </a:r>
            <a:r>
              <a:rPr lang="en-US" sz="2200" b="1" dirty="0" smtClean="0"/>
              <a:t>Data Transmission</a:t>
            </a:r>
            <a:r>
              <a:rPr lang="en-US" sz="2200" dirty="0" smtClean="0"/>
              <a:t>: </a:t>
            </a:r>
            <a:r>
              <a:rPr lang="en-US" dirty="0" smtClean="0"/>
              <a:t>Captured data transmitted to remote server.</a:t>
            </a:r>
          </a:p>
          <a:p>
            <a:r>
              <a:rPr lang="en-US" sz="3200" b="1" dirty="0" smtClean="0"/>
              <a:t>.</a:t>
            </a:r>
            <a:r>
              <a:rPr lang="en-US" sz="2200" b="1" dirty="0" smtClean="0"/>
              <a:t>Stealth Mode</a:t>
            </a:r>
            <a:r>
              <a:rPr lang="en-US" sz="2200" dirty="0" smtClean="0"/>
              <a:t>: </a:t>
            </a:r>
            <a:r>
              <a:rPr lang="en-US" dirty="0" smtClean="0"/>
              <a:t>Key logger hides its presence from detection.</a:t>
            </a:r>
          </a:p>
          <a:p>
            <a:r>
              <a:rPr lang="en-US" sz="3200" b="1" dirty="0" smtClean="0"/>
              <a:t>.</a:t>
            </a:r>
            <a:r>
              <a:rPr lang="en-US" sz="2200" b="1" dirty="0" smtClean="0"/>
              <a:t>Detection Module</a:t>
            </a:r>
            <a:r>
              <a:rPr lang="en-US" sz="2200" dirty="0" smtClean="0"/>
              <a:t>: </a:t>
            </a:r>
            <a:r>
              <a:rPr lang="en-US" dirty="0" smtClean="0"/>
              <a:t>Monitors for suspicious activities and key logger behaviors.</a:t>
            </a:r>
          </a:p>
          <a:p>
            <a:r>
              <a:rPr lang="en-US" sz="3200" b="1" dirty="0" smtClean="0"/>
              <a:t>.</a:t>
            </a:r>
            <a:r>
              <a:rPr lang="en-US" sz="2200" b="1" dirty="0" smtClean="0"/>
              <a:t>Alert Generation</a:t>
            </a:r>
            <a:r>
              <a:rPr lang="en-US" sz="2200" dirty="0" smtClean="0"/>
              <a:t>: </a:t>
            </a:r>
            <a:r>
              <a:rPr lang="en-US" dirty="0" smtClean="0"/>
              <a:t>Alerts generated for detected key logger activities.</a:t>
            </a:r>
          </a:p>
          <a:p>
            <a:r>
              <a:rPr lang="en-US" sz="3200" b="1" dirty="0" smtClean="0"/>
              <a:t>.</a:t>
            </a:r>
            <a:r>
              <a:rPr lang="en-US" sz="2200" b="1" dirty="0" smtClean="0"/>
              <a:t>Encryption</a:t>
            </a:r>
            <a:r>
              <a:rPr lang="en-US" sz="2200" dirty="0" smtClean="0"/>
              <a:t>: </a:t>
            </a:r>
            <a:r>
              <a:rPr lang="en-US" dirty="0" smtClean="0"/>
              <a:t>Sensitive data encrypted before transmission.</a:t>
            </a:r>
          </a:p>
          <a:p>
            <a:r>
              <a:rPr lang="en-US" sz="3200" b="1" dirty="0" smtClean="0"/>
              <a:t>.</a:t>
            </a:r>
            <a:r>
              <a:rPr lang="en-US" sz="2200" b="1" dirty="0" smtClean="0"/>
              <a:t>GUI Interaction</a:t>
            </a:r>
            <a:r>
              <a:rPr lang="en-US" sz="2200" dirty="0" smtClean="0"/>
              <a:t>: </a:t>
            </a:r>
            <a:r>
              <a:rPr lang="en-US" dirty="0" smtClean="0"/>
              <a:t>User interacts with GUI to view logs, configure settings, and receive alerts.</a:t>
            </a:r>
          </a:p>
          <a:p>
            <a:endParaRPr lang="en-US" b="1"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pPr marL="38100">
                <a:lnSpc>
                  <a:spcPct val="100000"/>
                </a:lnSpc>
                <a:spcBef>
                  <a:spcPts val="55"/>
                </a:spcBef>
              </a:pPr>
              <a:t>12</a:t>
            </a:fld>
            <a:endParaRPr sz="1100">
              <a:latin typeface="Trebuchet MS" panose="020B0603020202020204"/>
              <a:cs typeface="Trebuchet MS" panose="020B0603020202020204"/>
            </a:endParaRPr>
          </a:p>
        </p:txBody>
      </p:sp>
      <p:pic>
        <p:nvPicPr>
          <p:cNvPr id="4" name="Picture 3" descr="WhatsApp Image 2024-06-14 at 2.48.13 PM"/>
          <p:cNvPicPr>
            <a:picLocks noChangeAspect="1"/>
          </p:cNvPicPr>
          <p:nvPr/>
        </p:nvPicPr>
        <p:blipFill>
          <a:blip r:embed="rId3"/>
          <a:stretch>
            <a:fillRect/>
          </a:stretch>
        </p:blipFill>
        <p:spPr>
          <a:xfrm>
            <a:off x="623570" y="1844675"/>
            <a:ext cx="5584825" cy="3379470"/>
          </a:xfrm>
          <a:prstGeom prst="rect">
            <a:avLst/>
          </a:prstGeom>
        </p:spPr>
      </p:pic>
      <p:pic>
        <p:nvPicPr>
          <p:cNvPr id="5" name="Picture 4" descr="WhatsApp Image 2024-06-14 at 2.49.00 PM"/>
          <p:cNvPicPr>
            <a:picLocks noChangeAspect="1"/>
          </p:cNvPicPr>
          <p:nvPr/>
        </p:nvPicPr>
        <p:blipFill>
          <a:blip r:embed="rId4"/>
          <a:stretch>
            <a:fillRect/>
          </a:stretch>
        </p:blipFill>
        <p:spPr>
          <a:xfrm>
            <a:off x="6672580" y="1844675"/>
            <a:ext cx="5268595" cy="34918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r>
              <a:rPr dirty="0">
                <a:sym typeface="+mn-ea"/>
              </a:rPr>
              <a:t>R</a:t>
            </a:r>
            <a:r>
              <a:rPr spc="-40" dirty="0">
                <a:sym typeface="+mn-ea"/>
              </a:rPr>
              <a:t>E</a:t>
            </a:r>
            <a:r>
              <a:rPr spc="15" dirty="0">
                <a:sym typeface="+mn-ea"/>
              </a:rPr>
              <a:t>S</a:t>
            </a:r>
            <a:r>
              <a:rPr spc="-30" dirty="0">
                <a:sym typeface="+mn-ea"/>
              </a:rPr>
              <a:t>U</a:t>
            </a:r>
            <a:r>
              <a:rPr spc="-405" dirty="0">
                <a:sym typeface="+mn-ea"/>
              </a:rPr>
              <a:t>L</a:t>
            </a:r>
            <a:r>
              <a:rPr dirty="0">
                <a:sym typeface="+mn-ea"/>
              </a:rPr>
              <a:t>TS</a:t>
            </a:r>
            <a:endParaRPr lang="en-US"/>
          </a:p>
        </p:txBody>
      </p:sp>
      <p:pic>
        <p:nvPicPr>
          <p:cNvPr id="4" name="Picture 3" descr="WhatsApp Image 2024-06-14 at 2.49.00 PM"/>
          <p:cNvPicPr>
            <a:picLocks noChangeAspect="1"/>
          </p:cNvPicPr>
          <p:nvPr/>
        </p:nvPicPr>
        <p:blipFill>
          <a:blip r:embed="rId2"/>
          <a:stretch>
            <a:fillRect/>
          </a:stretch>
        </p:blipFill>
        <p:spPr>
          <a:xfrm>
            <a:off x="1055370" y="1268730"/>
            <a:ext cx="5621020" cy="3871595"/>
          </a:xfrm>
          <a:prstGeom prst="rect">
            <a:avLst/>
          </a:prstGeom>
        </p:spPr>
      </p:pic>
      <p:pic>
        <p:nvPicPr>
          <p:cNvPr id="5" name="Picture 4" descr="WhatsApp Image 2024-06-14 at 2.49.22 PM"/>
          <p:cNvPicPr>
            <a:picLocks noChangeAspect="1"/>
          </p:cNvPicPr>
          <p:nvPr/>
        </p:nvPicPr>
        <p:blipFill>
          <a:blip r:embed="rId3"/>
          <a:stretch>
            <a:fillRect/>
          </a:stretch>
        </p:blipFill>
        <p:spPr>
          <a:xfrm>
            <a:off x="7012305" y="1340485"/>
            <a:ext cx="4970780" cy="37592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r>
              <a:rPr dirty="0">
                <a:sym typeface="+mn-ea"/>
              </a:rPr>
              <a:t>R</a:t>
            </a:r>
            <a:r>
              <a:rPr spc="-40" dirty="0">
                <a:sym typeface="+mn-ea"/>
              </a:rPr>
              <a:t>E</a:t>
            </a:r>
            <a:r>
              <a:rPr spc="15" dirty="0">
                <a:sym typeface="+mn-ea"/>
              </a:rPr>
              <a:t>S</a:t>
            </a:r>
            <a:r>
              <a:rPr spc="-30" dirty="0">
                <a:sym typeface="+mn-ea"/>
              </a:rPr>
              <a:t>U</a:t>
            </a:r>
            <a:r>
              <a:rPr spc="-405" dirty="0">
                <a:sym typeface="+mn-ea"/>
              </a:rPr>
              <a:t>L</a:t>
            </a:r>
            <a:r>
              <a:rPr dirty="0">
                <a:sym typeface="+mn-ea"/>
              </a:rPr>
              <a:t>TS</a:t>
            </a:r>
            <a:r>
              <a:rPr lang="en-US" dirty="0">
                <a:sym typeface="+mn-ea"/>
              </a:rPr>
              <a:t>:</a:t>
            </a:r>
          </a:p>
        </p:txBody>
      </p:sp>
      <p:sp>
        <p:nvSpPr>
          <p:cNvPr id="3" name="Text Box 2"/>
          <p:cNvSpPr txBox="1"/>
          <p:nvPr/>
        </p:nvSpPr>
        <p:spPr>
          <a:xfrm>
            <a:off x="1316355" y="1443990"/>
            <a:ext cx="9655810" cy="4262755"/>
          </a:xfrm>
          <a:prstGeom prst="rect">
            <a:avLst/>
          </a:prstGeom>
          <a:noFill/>
        </p:spPr>
        <p:txBody>
          <a:bodyPr wrap="square" rtlCol="0" anchor="t">
            <a:noAutofit/>
          </a:bodyPr>
          <a:lstStyle/>
          <a:p>
            <a:r>
              <a:rPr lang="en-US" altLang="en-US" sz="2400" dirty="0" smtClean="0">
                <a:sym typeface="+mn-ea"/>
              </a:rPr>
              <a:t>Successfully implemented a key logger that captures keystrokes and records them into both text and JSON files.</a:t>
            </a:r>
          </a:p>
          <a:p>
            <a:r>
              <a:rPr lang="en-US" altLang="en-US" sz="2400" dirty="0" smtClean="0">
                <a:sym typeface="+mn-ea"/>
              </a:rPr>
              <a:t>Real-time key logging with start and stop functionality controlled via a simple GUI.</a:t>
            </a:r>
          </a:p>
          <a:p>
            <a:r>
              <a:rPr lang="en-US" sz="2400" i="1" dirty="0" smtClean="0">
                <a:sym typeface="+mn-ea"/>
              </a:rPr>
              <a:t>The key logger project demonstrated the capability to effectively </a:t>
            </a:r>
            <a:br>
              <a:rPr lang="en-US" sz="2400" i="1" dirty="0" smtClean="0">
                <a:sym typeface="+mn-ea"/>
              </a:rPr>
            </a:br>
            <a:r>
              <a:rPr lang="en-US" sz="2400" i="1" dirty="0" smtClean="0">
                <a:sym typeface="+mn-ea"/>
              </a:rPr>
              <a:t>        </a:t>
            </a:r>
            <a:r>
              <a:rPr lang="en-US" altLang="en-US" sz="2400" i="1" dirty="0" smtClean="0">
                <a:sym typeface="+mn-ea"/>
              </a:rPr>
              <a:t>them into both text and JSON files.</a:t>
            </a:r>
            <a:r>
              <a:rPr lang="en-US" sz="2400" i="1" dirty="0" smtClean="0">
                <a:sym typeface="+mn-ea"/>
              </a:rPr>
              <a:t>          </a:t>
            </a:r>
          </a:p>
          <a:p>
            <a:r>
              <a:rPr lang="en-US" sz="2400" i="1" dirty="0" smtClean="0">
                <a:sym typeface="+mn-ea"/>
              </a:rPr>
              <a:t>The GUI provided a user-friendly way to control the key logger, making  it accessible and easy to use.    </a:t>
            </a:r>
          </a:p>
          <a:p>
            <a:r>
              <a:rPr lang="en-US" sz="2400" i="1" dirty="0" smtClean="0">
                <a:sym typeface="+mn-ea"/>
              </a:rPr>
              <a:t>Emphasized the ethical use of key loggers and the importance of       </a:t>
            </a:r>
            <a:r>
              <a:rPr lang="en-IN" sz="2400" i="1" dirty="0" smtClean="0">
                <a:sym typeface="+mn-ea"/>
              </a:rPr>
              <a:t/>
            </a:r>
            <a:br>
              <a:rPr lang="en-IN" sz="2400" i="1" dirty="0" smtClean="0">
                <a:sym typeface="+mn-ea"/>
              </a:rPr>
            </a:br>
            <a:r>
              <a:rPr lang="en-US" altLang="en-IN" sz="2400" i="1" dirty="0" smtClean="0">
                <a:sym typeface="+mn-ea"/>
              </a:rPr>
              <a:t>        </a:t>
            </a:r>
            <a:r>
              <a:rPr lang="en-US" sz="2400" i="1" dirty="0" smtClean="0">
                <a:sym typeface="+mn-ea"/>
              </a:rPr>
              <a:t>implementing security measures to protect against malicious  .</a:t>
            </a:r>
            <a:r>
              <a:rPr lang="en-US" altLang="en-US" sz="2400" i="1" dirty="0" smtClean="0">
                <a:sym typeface="+mn-ea"/>
              </a:rPr>
              <a:t/>
            </a:r>
            <a:br>
              <a:rPr lang="en-US" altLang="en-US" sz="2400" i="1" dirty="0" smtClean="0">
                <a:sym typeface="+mn-ea"/>
              </a:rPr>
            </a:br>
            <a:endParaRPr lang="en-US" altLang="en-US" sz="2400" i="1" dirty="0" smtClean="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015" y="1276350"/>
            <a:ext cx="10681335" cy="2479675"/>
          </a:xfrm>
        </p:spPr>
        <p:txBody>
          <a:bodyPr>
            <a:noAutofit/>
          </a:bodyPr>
          <a:lstStyle/>
          <a:p>
            <a:r>
              <a:rPr lang="en-US"/>
              <a:t>PROJECT LINK:</a:t>
            </a:r>
            <a:br>
              <a:rPr lang="en-US"/>
            </a:br>
            <a:r>
              <a:rPr lang="en-US"/>
              <a:t/>
            </a:r>
            <a:br>
              <a:rPr lang="en-US"/>
            </a:br>
            <a:r>
              <a:rPr lang="en-US" sz="3200">
                <a:hlinkClick r:id="rId2" action="ppaction://hlinkfile"/>
              </a:rPr>
              <a:t>https://github.com/bhavya22p31a4214/Bhavya-sri</a:t>
            </a:r>
            <a:endParaRPr lang="en-US" sz="3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8577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style>
          <a:lnRef idx="2">
            <a:schemeClr val="dk1"/>
          </a:lnRef>
          <a:fillRef idx="1">
            <a:schemeClr val="lt1"/>
          </a:fillRef>
          <a:effectRef idx="0">
            <a:schemeClr val="dk1"/>
          </a:effectRef>
          <a:fontRef idx="minor">
            <a:schemeClr val="dk1"/>
          </a:fontRef>
        </p:style>
        <p:txBody>
          <a:bodyPr wrap="square" lIns="0" tIns="0" rIns="0" bIns="0" rtlCol="0"/>
          <a:lstStyle/>
          <a:p>
            <a:endParaRPr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7" name="object 17"/>
          <p:cNvSpPr txBox="1">
            <a:spLocks noGrp="1"/>
          </p:cNvSpPr>
          <p:nvPr>
            <p:ph type="title"/>
          </p:nvPr>
        </p:nvSpPr>
        <p:spPr>
          <a:xfrm>
            <a:off x="739775" y="829626"/>
            <a:ext cx="9285315" cy="3256020"/>
          </a:xfrm>
          <a:prstGeom prst="rect">
            <a:avLst/>
          </a:prstGeom>
          <a:solidFill>
            <a:schemeClr val="bg1"/>
          </a:solidFill>
          <a:ln w="28575">
            <a:solidFill>
              <a:schemeClr val="tx1"/>
            </a:solidFill>
          </a:ln>
        </p:spPr>
        <p:style>
          <a:lnRef idx="2">
            <a:schemeClr val="accent1"/>
          </a:lnRef>
          <a:fillRef idx="1">
            <a:schemeClr val="lt1"/>
          </a:fillRef>
          <a:effectRef idx="0">
            <a:schemeClr val="accent1"/>
          </a:effectRef>
          <a:fontRef idx="minor">
            <a:schemeClr val="dk1"/>
          </a:fontRef>
        </p:style>
        <p:txBody>
          <a:bodyPr vert="horz" wrap="square" lIns="0" tIns="16510" rIns="0" bIns="0" rtlCol="0">
            <a:spAutoFit/>
          </a:bodyPr>
          <a:lstStyle/>
          <a:p>
            <a:pPr marL="12700">
              <a:lnSpc>
                <a:spcPct val="100000"/>
              </a:lnSpc>
              <a:spcBef>
                <a:spcPts val="130"/>
              </a:spcBef>
            </a:pPr>
            <a:r>
              <a:rPr sz="2800" b="0">
                <a:ln w="18415" cmpd="sng">
                  <a:solidFill>
                    <a:schemeClr val="tx1"/>
                  </a:solidFill>
                  <a:prstDash val="solid"/>
                </a:ln>
                <a:effectLst>
                  <a:outerShdw blurRad="63500" dir="3600000" algn="tl" rotWithShape="0">
                    <a:srgbClr val="000000">
                      <a:alpha val="70000"/>
                    </a:srgbClr>
                  </a:outerShdw>
                </a:effectLst>
              </a:rPr>
              <a:t>PROJECT </a:t>
            </a:r>
            <a:r>
              <a:rPr sz="2800" b="0" smtClean="0">
                <a:ln w="18415" cmpd="sng">
                  <a:solidFill>
                    <a:schemeClr val="tx1"/>
                  </a:solidFill>
                  <a:prstDash val="solid"/>
                </a:ln>
                <a:effectLst>
                  <a:outerShdw blurRad="63500" dir="3600000" algn="tl" rotWithShape="0">
                    <a:srgbClr val="000000">
                      <a:alpha val="70000"/>
                    </a:srgbClr>
                  </a:outerShdw>
                </a:effectLst>
              </a:rPr>
              <a:t>TITLE</a:t>
            </a:r>
            <a:r>
              <a:rPr lang="en-US" sz="4250" b="0" dirty="0" smtClean="0">
                <a:ln w="18415" cmpd="sng">
                  <a:solidFill>
                    <a:schemeClr val="tx1"/>
                  </a:solidFill>
                  <a:prstDash val="solid"/>
                </a:ln>
                <a:effectLst>
                  <a:outerShdw blurRad="63500" dir="3600000" algn="tl" rotWithShape="0">
                    <a:srgbClr val="000000">
                      <a:alpha val="70000"/>
                    </a:srgbClr>
                  </a:outerShdw>
                </a:effectLst>
              </a:rPr>
              <a:t>:  </a:t>
            </a:r>
            <a:r>
              <a:rPr lang="en-US" sz="2800" b="0" dirty="0" smtClean="0">
                <a:ln w="18415" cmpd="sng">
                  <a:solidFill>
                    <a:schemeClr val="tx1"/>
                  </a:solidFill>
                  <a:prstDash val="solid"/>
                </a:ln>
                <a:effectLst>
                  <a:outerShdw blurRad="63500" dir="3600000" algn="tl" rotWithShape="0">
                    <a:srgbClr val="000000">
                      <a:alpha val="70000"/>
                    </a:srgbClr>
                  </a:outerShdw>
                </a:effectLst>
              </a:rPr>
              <a:t>KEY LOGGER AND SECURITY</a:t>
            </a:r>
            <a:r>
              <a:rPr lang="en-US" sz="2800" dirty="0" smtClean="0">
                <a:ln w="18000">
                  <a:solidFill>
                    <a:schemeClr val="accent2">
                      <a:satMod val="140000"/>
                    </a:schemeClr>
                  </a:solidFill>
                  <a:prstDash val="solid"/>
                  <a:miter lim="800000"/>
                </a:ln>
                <a:solidFill>
                  <a:schemeClr val="tx1">
                    <a:lumMod val="95000"/>
                    <a:lumOff val="5000"/>
                  </a:schemeClr>
                </a:solidFill>
                <a:effectLst>
                  <a:outerShdw blurRad="25500" dist="23000" dir="7020000" algn="tl">
                    <a:srgbClr val="000000">
                      <a:alpha val="50000"/>
                    </a:srgbClr>
                  </a:outerShdw>
                </a:effectLst>
              </a:rPr>
              <a:t/>
            </a:r>
            <a:br>
              <a:rPr lang="en-US" sz="2800" dirty="0" smtClean="0">
                <a:ln w="18000">
                  <a:solidFill>
                    <a:schemeClr val="accent2">
                      <a:satMod val="140000"/>
                    </a:schemeClr>
                  </a:solidFill>
                  <a:prstDash val="solid"/>
                  <a:miter lim="800000"/>
                </a:ln>
                <a:solidFill>
                  <a:schemeClr val="tx1">
                    <a:lumMod val="95000"/>
                    <a:lumOff val="5000"/>
                  </a:schemeClr>
                </a:solidFill>
                <a:effectLst>
                  <a:outerShdw blurRad="25500" dist="23000" dir="7020000" algn="tl">
                    <a:srgbClr val="000000">
                      <a:alpha val="50000"/>
                    </a:srgbClr>
                  </a:outerShdw>
                </a:effectLst>
              </a:rPr>
            </a:br>
            <a:r>
              <a:rPr lang="en-US" sz="2800" dirty="0" smtClean="0">
                <a:ln w="18000">
                  <a:solidFill>
                    <a:schemeClr val="accent2">
                      <a:satMod val="140000"/>
                    </a:schemeClr>
                  </a:solidFill>
                  <a:prstDash val="solid"/>
                  <a:miter lim="800000"/>
                </a:ln>
                <a:solidFill>
                  <a:schemeClr val="tx1">
                    <a:lumMod val="95000"/>
                    <a:lumOff val="5000"/>
                  </a:schemeClr>
                </a:solidFill>
                <a:effectLst>
                  <a:outerShdw blurRad="25500" dist="23000" dir="7020000" algn="tl">
                    <a:srgbClr val="000000">
                      <a:alpha val="50000"/>
                    </a:srgbClr>
                  </a:outerShdw>
                </a:effectLst>
              </a:rPr>
              <a:t>     </a:t>
            </a:r>
            <a:br>
              <a:rPr lang="en-US" sz="2800" dirty="0" smtClean="0">
                <a:ln w="18000">
                  <a:solidFill>
                    <a:schemeClr val="accent2">
                      <a:satMod val="140000"/>
                    </a:schemeClr>
                  </a:solidFill>
                  <a:prstDash val="solid"/>
                  <a:miter lim="800000"/>
                </a:ln>
                <a:solidFill>
                  <a:schemeClr val="tx1">
                    <a:lumMod val="95000"/>
                    <a:lumOff val="5000"/>
                  </a:schemeClr>
                </a:solidFill>
                <a:effectLst>
                  <a:outerShdw blurRad="25500" dist="23000" dir="7020000" algn="tl">
                    <a:srgbClr val="000000">
                      <a:alpha val="50000"/>
                    </a:srgbClr>
                  </a:outerShdw>
                </a:effectLst>
              </a:rPr>
            </a:br>
            <a:r>
              <a:rPr lang="en-US" sz="2800" dirty="0" smtClean="0">
                <a:ln w="18000">
                  <a:solidFill>
                    <a:schemeClr val="accent2">
                      <a:satMod val="140000"/>
                    </a:schemeClr>
                  </a:solidFill>
                  <a:prstDash val="solid"/>
                  <a:miter lim="800000"/>
                </a:ln>
                <a:solidFill>
                  <a:schemeClr val="tx1">
                    <a:lumMod val="95000"/>
                    <a:lumOff val="5000"/>
                  </a:schemeClr>
                </a:solidFill>
                <a:effectLst>
                  <a:outerShdw blurRad="25500" dist="23000" dir="7020000" algn="tl">
                    <a:srgbClr val="000000">
                      <a:alpha val="50000"/>
                    </a:srgbClr>
                  </a:outerShdw>
                </a:effectLst>
              </a:rPr>
              <a:t>           </a:t>
            </a:r>
            <a:br>
              <a:rPr lang="en-US" sz="2800" dirty="0" smtClean="0">
                <a:ln w="18000">
                  <a:solidFill>
                    <a:schemeClr val="accent2">
                      <a:satMod val="140000"/>
                    </a:schemeClr>
                  </a:solidFill>
                  <a:prstDash val="solid"/>
                  <a:miter lim="800000"/>
                </a:ln>
                <a:solidFill>
                  <a:schemeClr val="tx1">
                    <a:lumMod val="95000"/>
                    <a:lumOff val="5000"/>
                  </a:schemeClr>
                </a:solidFill>
                <a:effectLst>
                  <a:outerShdw blurRad="25500" dist="23000" dir="7020000" algn="tl">
                    <a:srgbClr val="000000">
                      <a:alpha val="50000"/>
                    </a:srgbClr>
                  </a:outerShdw>
                </a:effectLst>
              </a:rPr>
            </a:br>
            <a:r>
              <a:rPr lang="en-US" sz="2800" dirty="0" smtClean="0">
                <a:ln w="18000">
                  <a:solidFill>
                    <a:schemeClr val="accent2">
                      <a:satMod val="140000"/>
                    </a:schemeClr>
                  </a:solidFill>
                  <a:prstDash val="solid"/>
                  <a:miter lim="800000"/>
                </a:ln>
                <a:solidFill>
                  <a:schemeClr val="tx1">
                    <a:lumMod val="95000"/>
                    <a:lumOff val="5000"/>
                  </a:schemeClr>
                </a:solidFill>
                <a:effectLst>
                  <a:outerShdw blurRad="25500" dist="23000" dir="7020000" algn="tl">
                    <a:srgbClr val="000000">
                      <a:alpha val="50000"/>
                    </a:srgbClr>
                  </a:outerShdw>
                </a:effectLst>
              </a:rPr>
              <a:t>       </a:t>
            </a:r>
            <a:br>
              <a:rPr lang="en-US" sz="2800" dirty="0" smtClean="0">
                <a:ln w="18000">
                  <a:solidFill>
                    <a:schemeClr val="accent2">
                      <a:satMod val="140000"/>
                    </a:schemeClr>
                  </a:solidFill>
                  <a:prstDash val="solid"/>
                  <a:miter lim="800000"/>
                </a:ln>
                <a:solidFill>
                  <a:schemeClr val="tx1">
                    <a:lumMod val="95000"/>
                    <a:lumOff val="5000"/>
                  </a:schemeClr>
                </a:solidFill>
                <a:effectLst>
                  <a:outerShdw blurRad="25500" dist="23000" dir="7020000" algn="tl">
                    <a:srgbClr val="000000">
                      <a:alpha val="50000"/>
                    </a:srgbClr>
                  </a:outerShdw>
                </a:effectLst>
              </a:rPr>
            </a:br>
            <a:r>
              <a:rPr lang="en-US" sz="2800" b="0" i="1" dirty="0" smtClean="0">
                <a:ln w="18415" cmpd="sng">
                  <a:solidFill>
                    <a:schemeClr val="tx1"/>
                  </a:solidFill>
                  <a:prstDash val="solid"/>
                </a:ln>
                <a:solidFill>
                  <a:srgbClr val="FFFFFF"/>
                </a:solidFill>
                <a:effectLst>
                  <a:outerShdw blurRad="63500" dir="3600000" algn="tl" rotWithShape="0">
                    <a:srgbClr val="000000">
                      <a:alpha val="70000"/>
                    </a:srgbClr>
                  </a:outerShdw>
                </a:effectLst>
              </a:rPr>
              <a:t>      </a:t>
            </a:r>
            <a:r>
              <a:rPr lang="en-US" sz="2800" b="0" i="1" dirty="0" smtClean="0">
                <a:ln w="12700">
                  <a:solidFill>
                    <a:schemeClr val="tx1"/>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sz="2800" b="0" i="1" dirty="0" smtClean="0">
                <a:effectLst>
                  <a:outerShdw blurRad="38100" dist="38100" dir="2700000" algn="tl">
                    <a:srgbClr val="000000">
                      <a:alpha val="43137"/>
                    </a:srgbClr>
                  </a:outerShdw>
                </a:effectLst>
              </a:rPr>
              <a:t>U</a:t>
            </a:r>
            <a:r>
              <a:rPr lang="en-US" sz="2800" b="0" i="1" dirty="0" smtClean="0">
                <a:ln w="12700">
                  <a:solidFill>
                    <a:schemeClr val="tx1"/>
                  </a:solidFill>
                  <a:prstDash val="solid"/>
                </a:ln>
                <a:effectLst>
                  <a:outerShdw blurRad="41275" dist="20320" dir="1800000" algn="tl" rotWithShape="0">
                    <a:srgbClr val="000000">
                      <a:alpha val="40000"/>
                    </a:srgbClr>
                  </a:outerShdw>
                </a:effectLst>
              </a:rPr>
              <a:t>nderstanding and Mitigating key logging Threats</a:t>
            </a:r>
            <a:r>
              <a:rPr lang="en-US" sz="2800" b="0" i="1"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r>
            <a:br>
              <a:rPr lang="en-US" sz="2800" b="0" i="1"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br>
            <a:r>
              <a:rPr lang="en-US" sz="2800" b="0" i="1"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r>
            <a:br>
              <a:rPr lang="en-US" sz="2800" b="0" i="1"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br>
            <a:endParaRPr sz="2800" b="0" i="1">
              <a:ln w="18000">
                <a:solidFill>
                  <a:schemeClr val="accent2">
                    <a:satMod val="140000"/>
                  </a:schemeClr>
                </a:solidFill>
                <a:prstDash val="solid"/>
                <a:miter lim="800000"/>
              </a:ln>
              <a:solidFill>
                <a:schemeClr val="tx1">
                  <a:lumMod val="95000"/>
                  <a:lumOff val="5000"/>
                </a:schemeClr>
              </a:solidFill>
              <a:effectLst>
                <a:outerShdw blurRad="25500" dist="23000" dir="7020000" algn="tl">
                  <a:srgbClr val="000000">
                    <a:alpha val="50000"/>
                  </a:srgbClr>
                </a:outerShdw>
              </a:effectLs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0" y="0"/>
            <a:ext cx="12191999" cy="7215437"/>
          </a:xfrm>
          <a:prstGeom prst="rect">
            <a:avLst/>
          </a:prstGeom>
        </p:spPr>
        <p:txBody>
          <a:bodyPr vert="horz" wrap="square" lIns="0" tIns="13335" rIns="0" bIns="0" rtlCol="0">
            <a:spAutoFit/>
          </a:bodyPr>
          <a:lstStyle/>
          <a:p>
            <a:pPr marL="12700">
              <a:spcBef>
                <a:spcPts val="105"/>
              </a:spcBef>
            </a:pPr>
            <a:r>
              <a:rPr sz="3200" spc="25" smtClean="0"/>
              <a:t>A</a:t>
            </a:r>
            <a:r>
              <a:rPr sz="3200" spc="-5" smtClean="0"/>
              <a:t>G</a:t>
            </a:r>
            <a:r>
              <a:rPr sz="3200" spc="-35" smtClean="0"/>
              <a:t>E</a:t>
            </a:r>
            <a:r>
              <a:rPr sz="3200" spc="15" smtClean="0"/>
              <a:t>N</a:t>
            </a:r>
            <a:r>
              <a:rPr sz="3200" smtClean="0"/>
              <a:t>DA</a:t>
            </a:r>
            <a:r>
              <a:rPr lang="en-US" sz="3200" dirty="0" smtClean="0"/>
              <a:t>:</a:t>
            </a:r>
            <a:br>
              <a:rPr lang="en-US" sz="3200" dirty="0" smtClean="0"/>
            </a:br>
            <a:r>
              <a:rPr lang="en-US" sz="3200" dirty="0" smtClean="0"/>
              <a:t/>
            </a:r>
            <a:br>
              <a:rPr lang="en-US" sz="3200" dirty="0" smtClean="0"/>
            </a:br>
            <a:r>
              <a:rPr lang="en-US" sz="2000" dirty="0" smtClean="0"/>
              <a:t>Key loggers are a type of malicious software designed to record keystrokes made by a user on their keyboard, often without their knowledge or consent.</a:t>
            </a:r>
            <a:br>
              <a:rPr lang="en-US" sz="2000" dirty="0" smtClean="0"/>
            </a:br>
            <a:r>
              <a:rPr lang="en-US" sz="2000" dirty="0" smtClean="0"/>
              <a:t/>
            </a:r>
            <a:br>
              <a:rPr lang="en-US" sz="2000" dirty="0" smtClean="0"/>
            </a:br>
            <a:r>
              <a:rPr lang="en-US" sz="2000" dirty="0" smtClean="0"/>
              <a:t>                        1. Objectives of Key loggers</a:t>
            </a:r>
            <a:br>
              <a:rPr lang="en-US" sz="2000" dirty="0" smtClean="0"/>
            </a:br>
            <a:r>
              <a:rPr lang="en-US" sz="2000" dirty="0" smtClean="0"/>
              <a:t>                        2. Types of Key loggers</a:t>
            </a:r>
            <a:br>
              <a:rPr lang="en-US" sz="2000" dirty="0" smtClean="0"/>
            </a:br>
            <a:r>
              <a:rPr lang="en-US" sz="2000" dirty="0" smtClean="0"/>
              <a:t>                        3. Security Risks</a:t>
            </a:r>
            <a:br>
              <a:rPr lang="en-US" sz="2000" dirty="0" smtClean="0"/>
            </a:br>
            <a:r>
              <a:rPr lang="en-US" sz="2000" dirty="0" smtClean="0"/>
              <a:t>                        4. Detection and Prevention</a:t>
            </a:r>
            <a:br>
              <a:rPr lang="en-US" sz="2000" dirty="0" smtClean="0"/>
            </a:br>
            <a:r>
              <a:rPr lang="en-US" sz="2000" dirty="0" smtClean="0"/>
              <a:t>                        5. Legal and Ethical Considerations</a:t>
            </a:r>
            <a:br>
              <a:rPr lang="en-US" sz="2000" dirty="0" smtClean="0"/>
            </a:br>
            <a:r>
              <a:rPr lang="en-US" sz="2000" dirty="0" smtClean="0"/>
              <a:t>                        6. Best Practices for Security</a:t>
            </a:r>
            <a:br>
              <a:rPr lang="en-US" sz="2000" dirty="0" smtClean="0"/>
            </a:br>
            <a:r>
              <a:rPr lang="en-US" sz="2000" dirty="0" smtClean="0"/>
              <a:t>                        7. Future Trends </a:t>
            </a:r>
            <a:br>
              <a:rPr lang="en-US" sz="2000" dirty="0" smtClean="0"/>
            </a:br>
            <a:r>
              <a:rPr lang="en-US" sz="2000" dirty="0" smtClean="0"/>
              <a:t>                        8.Conclusion</a:t>
            </a:r>
            <a:br>
              <a:rPr lang="en-US" sz="2000" dirty="0" smtClean="0"/>
            </a:br>
            <a:r>
              <a:rPr lang="en-US" sz="2000" dirty="0" smtClean="0"/>
              <a:t/>
            </a:r>
            <a:br>
              <a:rPr lang="en-US" sz="2000" dirty="0" smtClean="0"/>
            </a:br>
            <a:r>
              <a:rPr lang="en-US" sz="2000" dirty="0" smtClean="0"/>
              <a:t/>
            </a:r>
            <a:br>
              <a:rPr lang="en-US" sz="2000" dirty="0" smtClean="0"/>
            </a:br>
            <a:r>
              <a:rPr lang="en-US" dirty="0" smtClean="0"/>
              <a:t/>
            </a:r>
            <a:br>
              <a:rPr lang="en-US" dirty="0" smtClean="0"/>
            </a:br>
            <a:r>
              <a:rPr lang="en-US" dirty="0" smtClean="0"/>
              <a:t/>
            </a:r>
            <a:br>
              <a:rPr lang="en-US" dirty="0" smtClean="0"/>
            </a:b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23836" y="0"/>
            <a:ext cx="8215370" cy="6745942"/>
          </a:xfrm>
          <a:prstGeom prst="rect">
            <a:avLst/>
          </a:prstGeom>
        </p:spPr>
        <p:txBody>
          <a:bodyPr vert="horz" wrap="square" lIns="0" tIns="16510" rIns="0" bIns="0" rtlCol="0">
            <a:spAutoFit/>
          </a:bodyPr>
          <a:lstStyle/>
          <a:p>
            <a:r>
              <a:rPr sz="3600" spc="-20" smtClean="0"/>
              <a:t>P</a:t>
            </a:r>
            <a:r>
              <a:rPr sz="3600" spc="15" smtClean="0"/>
              <a:t>ROB</a:t>
            </a:r>
            <a:r>
              <a:rPr sz="3600" spc="55" smtClean="0"/>
              <a:t>L</a:t>
            </a:r>
            <a:r>
              <a:rPr sz="3600" spc="-20" smtClean="0"/>
              <a:t>E</a:t>
            </a:r>
            <a:r>
              <a:rPr sz="3600" spc="20" smtClean="0"/>
              <a:t>M</a:t>
            </a:r>
            <a:r>
              <a:rPr lang="en-US" sz="3600" spc="20" dirty="0" smtClean="0"/>
              <a:t>   </a:t>
            </a:r>
            <a:r>
              <a:rPr sz="3600" spc="10" smtClean="0"/>
              <a:t>S</a:t>
            </a:r>
            <a:r>
              <a:rPr sz="3600" spc="-370" smtClean="0"/>
              <a:t>T</a:t>
            </a:r>
            <a:r>
              <a:rPr sz="3600" spc="-375" smtClean="0"/>
              <a:t>A</a:t>
            </a:r>
            <a:r>
              <a:rPr sz="3600" spc="15" smtClean="0"/>
              <a:t>T</a:t>
            </a:r>
            <a:r>
              <a:rPr sz="3600" spc="-10" smtClean="0"/>
              <a:t>E</a:t>
            </a:r>
            <a:r>
              <a:rPr sz="3600" spc="-20" smtClean="0"/>
              <a:t>ME</a:t>
            </a:r>
            <a:r>
              <a:rPr sz="3600" spc="10" smtClean="0"/>
              <a:t>NT</a:t>
            </a:r>
            <a:r>
              <a:rPr lang="en-US" sz="3600" spc="10" dirty="0" smtClean="0"/>
              <a:t>:</a:t>
            </a:r>
            <a:br>
              <a:rPr lang="en-US" sz="3600" spc="10" dirty="0" smtClean="0"/>
            </a:br>
            <a:r>
              <a:rPr lang="en-US" sz="3600" spc="10" dirty="0" smtClean="0"/>
              <a:t/>
            </a:r>
            <a:br>
              <a:rPr lang="en-US" sz="3600" spc="10" dirty="0" smtClean="0"/>
            </a:br>
            <a:r>
              <a:rPr lang="en-US" sz="2800" spc="10" dirty="0" smtClean="0"/>
              <a:t>Problem:</a:t>
            </a:r>
            <a:br>
              <a:rPr lang="en-US" sz="2800" spc="10" dirty="0" smtClean="0"/>
            </a:br>
            <a:r>
              <a:rPr lang="en-US" sz="2400" spc="10" dirty="0" smtClean="0"/>
              <a:t/>
            </a:r>
            <a:br>
              <a:rPr lang="en-US" sz="2400" spc="10" dirty="0" smtClean="0"/>
            </a:br>
            <a:r>
              <a:rPr lang="en-US" sz="2000" b="0" dirty="0" smtClean="0"/>
              <a:t>Key loggers covertly capture keystrokes, leading to identity theft and financial loss by stealing sensitive information. Their stealthy nature makes detection difficult, undermining systems. Robust security measures like regular updates and multifactor authentication are essential to mitigate these risks.</a:t>
            </a:r>
            <a:r>
              <a:rPr lang="en-US" sz="2000" dirty="0" smtClean="0"/>
              <a:t/>
            </a:r>
            <a:br>
              <a:rPr lang="en-US" sz="2000" dirty="0" smtClean="0"/>
            </a:br>
            <a:r>
              <a:rPr lang="en-US" sz="2000" dirty="0" smtClean="0"/>
              <a:t/>
            </a:r>
            <a:br>
              <a:rPr lang="en-US" sz="2000" dirty="0" smtClean="0"/>
            </a:br>
            <a:r>
              <a:rPr lang="en-US" sz="2800" dirty="0" smtClean="0"/>
              <a:t>Impact:</a:t>
            </a:r>
            <a:br>
              <a:rPr lang="en-US" sz="2800" dirty="0" smtClean="0"/>
            </a:br>
            <a:r>
              <a:rPr lang="en-US" sz="2800" dirty="0" smtClean="0"/>
              <a:t/>
            </a:r>
            <a:br>
              <a:rPr lang="en-US" sz="2800" dirty="0" smtClean="0"/>
            </a:br>
            <a:r>
              <a:rPr lang="en-US" sz="2000" b="0" dirty="0" smtClean="0"/>
              <a:t>Key loggers can cause identity theft and financial loss by capturing sensitive information, undermining trust in digital systems Implementing robust security measures, as regular updates and multifactor authentication, is essential to mitigate these impacts.</a:t>
            </a:r>
            <a:r>
              <a:rPr lang="en-US" sz="2000" dirty="0" smtClean="0"/>
              <a:t/>
            </a:r>
            <a:br>
              <a:rPr lang="en-US" sz="2000" dirty="0" smtClean="0"/>
            </a:br>
            <a:r>
              <a:rPr lang="en-US" sz="2400" dirty="0" smtClean="0"/>
              <a:t/>
            </a:r>
            <a:br>
              <a:rPr lang="en-US" sz="2400" dirty="0" smtClean="0"/>
            </a:br>
            <a:endParaRPr sz="240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23836" y="285728"/>
            <a:ext cx="10572824" cy="5187317"/>
          </a:xfrm>
          <a:prstGeom prst="rect">
            <a:avLst/>
          </a:prstGeom>
        </p:spPr>
        <p:txBody>
          <a:bodyPr vert="horz" wrap="square" lIns="0" tIns="16510" rIns="0" bIns="0" rtlCol="0">
            <a:spAutoFit/>
          </a:bodyPr>
          <a:lstStyle/>
          <a:p>
            <a:r>
              <a:rPr lang="en-US" sz="3200" spc="5" dirty="0" smtClean="0"/>
              <a:t>PROJECT OVERVIEW:</a:t>
            </a:r>
            <a:br>
              <a:rPr lang="en-US" sz="3200" spc="5" dirty="0" smtClean="0"/>
            </a:br>
            <a:r>
              <a:rPr lang="en-US" sz="3200" spc="5" dirty="0" smtClean="0"/>
              <a:t/>
            </a:r>
            <a:br>
              <a:rPr lang="en-US" sz="3200" spc="5" dirty="0" smtClean="0"/>
            </a:br>
            <a:r>
              <a:rPr lang="en-US" sz="2800" spc="5" dirty="0" smtClean="0"/>
              <a:t>Objectives:</a:t>
            </a:r>
            <a:r>
              <a:rPr lang="en-US" sz="3200" spc="5" dirty="0" smtClean="0"/>
              <a:t/>
            </a:r>
            <a:br>
              <a:rPr lang="en-US" sz="3200" spc="5" dirty="0" smtClean="0"/>
            </a:br>
            <a:r>
              <a:rPr lang="en-US" sz="3600" b="0" spc="5" dirty="0" smtClean="0"/>
              <a:t>.</a:t>
            </a:r>
            <a:r>
              <a:rPr lang="en-US" sz="2000" b="0" dirty="0" smtClean="0"/>
              <a:t>Protect sensitive information from being captured by key loggers.</a:t>
            </a:r>
            <a:br>
              <a:rPr lang="en-US" sz="2000" b="0" dirty="0" smtClean="0"/>
            </a:br>
            <a:r>
              <a:rPr lang="en-US" sz="3200" dirty="0" smtClean="0"/>
              <a:t>.</a:t>
            </a:r>
            <a:r>
              <a:rPr lang="en-US" sz="2000" b="0" dirty="0" smtClean="0"/>
              <a:t>Enhance detection and removal of key loggers through advanced security measures.</a:t>
            </a:r>
            <a:br>
              <a:rPr lang="en-US" sz="2000" b="0" dirty="0" smtClean="0"/>
            </a:br>
            <a:r>
              <a:rPr lang="en-US" sz="3200" dirty="0" smtClean="0"/>
              <a:t>.</a:t>
            </a:r>
            <a:r>
              <a:rPr lang="en-US" sz="2000" b="0" dirty="0" smtClean="0"/>
              <a:t>Maintain trust and reputation by implementing robust security practices.</a:t>
            </a:r>
            <a:r>
              <a:rPr lang="en-US" sz="2000" dirty="0" smtClean="0"/>
              <a:t/>
            </a:r>
            <a:br>
              <a:rPr lang="en-US" sz="2000" dirty="0" smtClean="0"/>
            </a:br>
            <a:r>
              <a:rPr lang="en-US" sz="2000" dirty="0" smtClean="0"/>
              <a:t/>
            </a:r>
            <a:br>
              <a:rPr lang="en-US" sz="2000" dirty="0" smtClean="0"/>
            </a:br>
            <a:r>
              <a:rPr lang="en-US" sz="2800" dirty="0" smtClean="0"/>
              <a:t>Scope:</a:t>
            </a:r>
            <a:br>
              <a:rPr lang="en-US" sz="2800" dirty="0" smtClean="0"/>
            </a:br>
            <a:r>
              <a:rPr lang="en-US" sz="3200" dirty="0" smtClean="0"/>
              <a:t>.</a:t>
            </a:r>
            <a:r>
              <a:rPr lang="en-US" sz="2000" b="0" dirty="0" smtClean="0"/>
              <a:t>Identity theft and financial loss.</a:t>
            </a:r>
            <a:br>
              <a:rPr lang="en-US" sz="2000" b="0" dirty="0" smtClean="0"/>
            </a:br>
            <a:r>
              <a:rPr lang="en-US" sz="3200" dirty="0" smtClean="0"/>
              <a:t>.</a:t>
            </a:r>
            <a:r>
              <a:rPr lang="en-US" sz="2000" b="0" dirty="0" smtClean="0"/>
              <a:t>Difficulty in detection and removal.</a:t>
            </a:r>
            <a:br>
              <a:rPr lang="en-US" sz="2000" b="0" dirty="0" smtClean="0"/>
            </a:br>
            <a:r>
              <a:rPr lang="en-US" sz="3200" dirty="0" smtClean="0"/>
              <a:t>.</a:t>
            </a:r>
            <a:r>
              <a:rPr lang="en-US" sz="2000" b="0" dirty="0" smtClean="0"/>
              <a:t>Undermined trust in digital systems.</a:t>
            </a:r>
            <a:endParaRPr sz="2000" b="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2120" y="891540"/>
            <a:ext cx="9591675" cy="4580890"/>
          </a:xfrm>
          <a:prstGeom prst="rect">
            <a:avLst/>
          </a:prstGeom>
        </p:spPr>
        <p:txBody>
          <a:bodyPr vert="horz" wrap="square" lIns="0" tIns="16510" rIns="0" bIns="0" rtlCol="0">
            <a:noAutofit/>
          </a:bodyPr>
          <a:lstStyle/>
          <a:p>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a:t>U</a:t>
            </a:r>
            <a:r>
              <a:rPr sz="3200" spc="10"/>
              <a:t>S</a:t>
            </a:r>
            <a:r>
              <a:rPr sz="3200" spc="-25"/>
              <a:t>E</a:t>
            </a:r>
            <a:r>
              <a:rPr sz="3200" spc="-10"/>
              <a:t>R</a:t>
            </a:r>
            <a:r>
              <a:rPr sz="3200" spc="5"/>
              <a:t>S</a:t>
            </a:r>
            <a:r>
              <a:rPr sz="3200" spc="5" smtClean="0"/>
              <a:t>?</a:t>
            </a:r>
            <a:r>
              <a:rPr lang="en-US" sz="3200" spc="5" dirty="0" smtClean="0"/>
              <a:t/>
            </a:r>
            <a:br>
              <a:rPr lang="en-US" sz="3200" spc="5" dirty="0" smtClean="0"/>
            </a:br>
            <a:r>
              <a:rPr lang="en-US" sz="3200" spc="5" dirty="0" smtClean="0"/>
              <a:t/>
            </a:r>
            <a:br>
              <a:rPr lang="en-US" sz="3200" spc="5" dirty="0" smtClean="0"/>
            </a:br>
            <a:r>
              <a:rPr lang="en-US" sz="3200" spc="5" dirty="0" smtClean="0"/>
              <a:t>.</a:t>
            </a:r>
            <a:r>
              <a:rPr lang="en-US" sz="2400" b="0" spc="5" dirty="0" smtClean="0"/>
              <a:t>I</a:t>
            </a:r>
            <a:r>
              <a:rPr lang="en-US" sz="2400" b="0" dirty="0" smtClean="0"/>
              <a:t>ndividuals using personal computers and mobile devices</a:t>
            </a:r>
            <a:br>
              <a:rPr lang="en-US" sz="2400" b="0" dirty="0" smtClean="0"/>
            </a:br>
            <a:r>
              <a:rPr lang="en-US" sz="3200" dirty="0" smtClean="0"/>
              <a:t>.</a:t>
            </a:r>
            <a:r>
              <a:rPr lang="en-US" sz="2400" b="0" dirty="0" smtClean="0"/>
              <a:t>Employees in organizations handling sensitive data</a:t>
            </a:r>
            <a:br>
              <a:rPr lang="en-US" sz="2400" b="0" dirty="0" smtClean="0"/>
            </a:br>
            <a:r>
              <a:rPr lang="en-US" sz="3200" dirty="0" smtClean="0"/>
              <a:t>.</a:t>
            </a:r>
            <a:r>
              <a:rPr lang="en-US" sz="2400" b="0" dirty="0" smtClean="0"/>
              <a:t>IT security professionals</a:t>
            </a:r>
            <a:br>
              <a:rPr lang="en-US" sz="2400" b="0" dirty="0" smtClean="0"/>
            </a:br>
            <a:r>
              <a:rPr lang="en-US" sz="3200" dirty="0" smtClean="0"/>
              <a:t>.</a:t>
            </a:r>
            <a:r>
              <a:rPr lang="en-US" sz="2400" b="0" dirty="0" smtClean="0"/>
              <a:t>Financial institutions and their clients</a:t>
            </a:r>
            <a:br>
              <a:rPr lang="en-US" sz="2400" b="0" dirty="0" smtClean="0"/>
            </a:br>
            <a:r>
              <a:rPr lang="en-US" sz="3200" dirty="0" smtClean="0"/>
              <a:t>.</a:t>
            </a:r>
            <a:r>
              <a:rPr lang="en-US" sz="2400" b="0" dirty="0" smtClean="0"/>
              <a:t>Healthcare providers and patients accessing medical records online</a:t>
            </a:r>
            <a:r>
              <a:rPr lang="en-US" sz="2800" b="0" dirty="0" smtClean="0"/>
              <a:t/>
            </a:r>
            <a:br>
              <a:rPr lang="en-US" sz="2800" b="0" dirty="0" smtClean="0"/>
            </a:br>
            <a:r>
              <a:rPr lang="en-US" sz="3200" dirty="0" smtClean="0"/>
              <a:t/>
            </a:r>
            <a:br>
              <a:rPr lang="en-US" sz="3200" dirty="0" smtClean="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38084" y="642918"/>
            <a:ext cx="10025090" cy="5861220"/>
          </a:xfrm>
          <a:prstGeom prst="rect">
            <a:avLst/>
          </a:prstGeom>
        </p:spPr>
        <p:txBody>
          <a:bodyPr vert="horz" wrap="square" lIns="0" tIns="13335" rIns="0" bIns="0" rtlCol="0">
            <a:spAutoFit/>
          </a:bodyPr>
          <a:lstStyle/>
          <a:p>
            <a:r>
              <a:rPr sz="2800" spc="-40" dirty="0"/>
              <a:t>Y</a:t>
            </a:r>
            <a:r>
              <a:rPr sz="2800" spc="10" dirty="0"/>
              <a:t>O</a:t>
            </a:r>
            <a:r>
              <a:rPr sz="2800" spc="25" dirty="0"/>
              <a:t>U</a:t>
            </a:r>
            <a:r>
              <a:rPr sz="2800" dirty="0"/>
              <a:t>R</a:t>
            </a:r>
            <a:r>
              <a:rPr sz="2800" spc="5" dirty="0"/>
              <a:t> </a:t>
            </a:r>
            <a:r>
              <a:rPr sz="2800" spc="25" dirty="0"/>
              <a:t>S</a:t>
            </a:r>
            <a:r>
              <a:rPr sz="2800" spc="10" dirty="0"/>
              <a:t>O</a:t>
            </a:r>
            <a:r>
              <a:rPr sz="2800" spc="25" dirty="0"/>
              <a:t>LU</a:t>
            </a:r>
            <a:r>
              <a:rPr sz="2800" spc="-35" dirty="0"/>
              <a:t>T</a:t>
            </a:r>
            <a:r>
              <a:rPr sz="2800" spc="-30" dirty="0"/>
              <a:t>I</a:t>
            </a:r>
            <a:r>
              <a:rPr sz="2800" spc="10" dirty="0"/>
              <a:t>O</a:t>
            </a:r>
            <a:r>
              <a:rPr sz="2800" dirty="0"/>
              <a:t>N</a:t>
            </a:r>
            <a:r>
              <a:rPr sz="2800" spc="-345" dirty="0"/>
              <a:t> </a:t>
            </a:r>
            <a:r>
              <a:rPr sz="2800" spc="-35" dirty="0"/>
              <a:t>A</a:t>
            </a:r>
            <a:r>
              <a:rPr sz="2800" spc="-5" dirty="0"/>
              <a:t>N</a:t>
            </a:r>
            <a:r>
              <a:rPr sz="2800" dirty="0"/>
              <a:t>D</a:t>
            </a:r>
            <a:r>
              <a:rPr sz="2800" spc="35" dirty="0"/>
              <a:t> </a:t>
            </a:r>
            <a:r>
              <a:rPr sz="2800" spc="-30" dirty="0"/>
              <a:t>I</a:t>
            </a:r>
            <a:r>
              <a:rPr sz="2800" spc="-35" dirty="0"/>
              <a:t>T</a:t>
            </a:r>
            <a:r>
              <a:rPr sz="2800" dirty="0"/>
              <a:t>S</a:t>
            </a:r>
            <a:r>
              <a:rPr sz="2800" spc="60" dirty="0"/>
              <a:t> </a:t>
            </a:r>
            <a:r>
              <a:rPr sz="2800" spc="-295"/>
              <a:t>V</a:t>
            </a:r>
            <a:r>
              <a:rPr sz="2800" spc="-35"/>
              <a:t>A</a:t>
            </a:r>
            <a:r>
              <a:rPr sz="2800" spc="25"/>
              <a:t>LU</a:t>
            </a:r>
            <a:r>
              <a:rPr sz="2800"/>
              <a:t>E</a:t>
            </a:r>
            <a:r>
              <a:rPr sz="2800" spc="-65"/>
              <a:t> </a:t>
            </a:r>
            <a:r>
              <a:rPr sz="2800" spc="-15" smtClean="0"/>
              <a:t>P</a:t>
            </a:r>
            <a:r>
              <a:rPr sz="2800" spc="-30" smtClean="0"/>
              <a:t>R</a:t>
            </a:r>
            <a:r>
              <a:rPr sz="2800" spc="10" smtClean="0"/>
              <a:t>O</a:t>
            </a:r>
            <a:r>
              <a:rPr sz="2800" spc="-15" smtClean="0"/>
              <a:t>P</a:t>
            </a:r>
            <a:r>
              <a:rPr sz="2800" spc="10" smtClean="0"/>
              <a:t>O</a:t>
            </a:r>
            <a:r>
              <a:rPr sz="2800" spc="25" smtClean="0"/>
              <a:t>S</a:t>
            </a:r>
            <a:r>
              <a:rPr sz="2800" spc="-30" smtClean="0"/>
              <a:t>I</a:t>
            </a:r>
            <a:r>
              <a:rPr sz="2800" spc="-35" smtClean="0"/>
              <a:t>T</a:t>
            </a:r>
            <a:r>
              <a:rPr sz="2800" spc="-30" smtClean="0"/>
              <a:t>I</a:t>
            </a:r>
            <a:r>
              <a:rPr sz="2800" spc="10" smtClean="0"/>
              <a:t>O</a:t>
            </a:r>
            <a:r>
              <a:rPr sz="2800" smtClean="0"/>
              <a:t>N</a:t>
            </a:r>
            <a:r>
              <a:rPr lang="en-US" sz="2800" dirty="0" smtClean="0"/>
              <a:t>:</a:t>
            </a:r>
            <a:r>
              <a:rPr lang="en-US" sz="3600" dirty="0" smtClean="0"/>
              <a:t/>
            </a:r>
            <a:br>
              <a:rPr lang="en-US" sz="3600" dirty="0" smtClean="0"/>
            </a:br>
            <a:r>
              <a:rPr lang="en-US" sz="3600" dirty="0" smtClean="0"/>
              <a:t>                  .</a:t>
            </a:r>
            <a:r>
              <a:rPr lang="en-US" sz="2400" b="0" dirty="0" smtClean="0"/>
              <a:t>Enhance Detection and Removal</a:t>
            </a:r>
            <a:br>
              <a:rPr lang="en-US" sz="2400" b="0" dirty="0" smtClean="0"/>
            </a:br>
            <a:r>
              <a:rPr lang="en-US" sz="2400" b="0" dirty="0" smtClean="0"/>
              <a:t>                           </a:t>
            </a:r>
            <a:r>
              <a:rPr lang="en-US" sz="3200" dirty="0" smtClean="0"/>
              <a:t>.</a:t>
            </a:r>
            <a:r>
              <a:rPr lang="en-US" sz="2400" b="0" dirty="0" smtClean="0"/>
              <a:t>Educate Users</a:t>
            </a:r>
            <a:br>
              <a:rPr lang="en-US" sz="2400" b="0" dirty="0" smtClean="0"/>
            </a:br>
            <a:r>
              <a:rPr lang="en-US" sz="2400" b="0" dirty="0" smtClean="0"/>
              <a:t>                           </a:t>
            </a:r>
            <a:r>
              <a:rPr lang="en-US" sz="3200" dirty="0" smtClean="0"/>
              <a:t>.</a:t>
            </a:r>
            <a:r>
              <a:rPr lang="en-US" sz="2400" b="0" dirty="0" smtClean="0"/>
              <a:t>Implement Multifactor Authentication</a:t>
            </a:r>
            <a:br>
              <a:rPr lang="en-US" sz="2400" b="0" dirty="0" smtClean="0"/>
            </a:br>
            <a:r>
              <a:rPr lang="en-US" sz="2400" b="0" dirty="0" smtClean="0"/>
              <a:t>                           </a:t>
            </a:r>
            <a:r>
              <a:rPr lang="en-US" sz="3200" dirty="0" smtClean="0"/>
              <a:t>.</a:t>
            </a:r>
            <a:r>
              <a:rPr lang="en-US" sz="2400" b="0" dirty="0" smtClean="0"/>
              <a:t>Regular Software Updates</a:t>
            </a:r>
            <a:br>
              <a:rPr lang="en-US" sz="2400" b="0" dirty="0" smtClean="0"/>
            </a:br>
            <a:r>
              <a:rPr lang="en-US" sz="2400" b="0" dirty="0" smtClean="0"/>
              <a:t>                          </a:t>
            </a:r>
            <a:r>
              <a:rPr lang="en-US" sz="3200" dirty="0" smtClean="0"/>
              <a:t> .</a:t>
            </a:r>
            <a:r>
              <a:rPr lang="en-US" sz="2400" b="0" dirty="0" smtClean="0"/>
              <a:t>Comprehensive Monitoring</a:t>
            </a:r>
            <a:br>
              <a:rPr lang="en-US" sz="2400" b="0" dirty="0" smtClean="0"/>
            </a:br>
            <a:r>
              <a:rPr lang="en-US" sz="2400" b="0" dirty="0" smtClean="0"/>
              <a:t/>
            </a:r>
            <a:br>
              <a:rPr lang="en-US" sz="2400" b="0" dirty="0" smtClean="0"/>
            </a:br>
            <a:r>
              <a:rPr lang="en-US" sz="2400" b="0" dirty="0" smtClean="0"/>
              <a:t/>
            </a:r>
            <a:br>
              <a:rPr lang="en-US" sz="2400" b="0" dirty="0" smtClean="0"/>
            </a:br>
            <a:r>
              <a:rPr lang="en-US" sz="2400" b="0" dirty="0" smtClean="0"/>
              <a:t/>
            </a:r>
            <a:br>
              <a:rPr lang="en-US" sz="2400" b="0" dirty="0" smtClean="0"/>
            </a:br>
            <a:r>
              <a:rPr lang="en-US" sz="2400" dirty="0" smtClean="0"/>
              <a:t>Value of Propositions:</a:t>
            </a:r>
            <a:br>
              <a:rPr lang="en-US" sz="2400" dirty="0" smtClean="0"/>
            </a:br>
            <a:r>
              <a:rPr lang="en-US" sz="2400" dirty="0" smtClean="0"/>
              <a:t>      </a:t>
            </a:r>
            <a:r>
              <a:rPr lang="en-US" sz="2200" b="0" dirty="0" smtClean="0"/>
              <a:t>Propositions are critical in providing clear, actionable plans to combat the threats posed by key loggers. They specify the actions needed to protect sensitive information and maintain system security. For instance</a:t>
            </a:r>
            <a:r>
              <a:rPr lang="en-US" sz="2400" dirty="0" smtClean="0"/>
              <a:t/>
            </a:r>
            <a:br>
              <a:rPr lang="en-US" sz="2400" dirty="0" smtClean="0"/>
            </a:br>
            <a:endParaRPr sz="2400" b="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2452662" y="428604"/>
            <a:ext cx="9001188" cy="4879541"/>
          </a:xfrm>
          <a:prstGeom prst="rect">
            <a:avLst/>
          </a:prstGeom>
        </p:spPr>
        <p:txBody>
          <a:bodyPr vert="horz" wrap="square" lIns="0" tIns="16510" rIns="0" bIns="0" rtlCol="0">
            <a:spAutoFit/>
          </a:bodyPr>
          <a:lstStyle/>
          <a:p>
            <a:r>
              <a:rPr lang="en-US" sz="2800" dirty="0" smtClean="0"/>
              <a:t>The WOW in My Solution </a:t>
            </a:r>
            <a:br>
              <a:rPr lang="en-US" sz="2800" dirty="0" smtClean="0"/>
            </a:br>
            <a:r>
              <a:rPr lang="en-US" sz="2000" dirty="0" smtClean="0"/>
              <a:t/>
            </a:r>
            <a:br>
              <a:rPr lang="en-US" sz="2000" dirty="0" smtClean="0"/>
            </a:br>
            <a:r>
              <a:rPr lang="en-US" sz="3200" dirty="0" smtClean="0"/>
              <a:t>.</a:t>
            </a:r>
            <a:r>
              <a:rPr lang="en-US" sz="2200" dirty="0" smtClean="0"/>
              <a:t>AI-Driven Detection</a:t>
            </a:r>
            <a:r>
              <a:rPr lang="en-US" sz="2000" dirty="0" smtClean="0"/>
              <a:t>: </a:t>
            </a:r>
            <a:r>
              <a:rPr lang="en-US" sz="2000" b="0" dirty="0" smtClean="0"/>
              <a:t>Utilize cutting-edge artificial intelligence to identify and neutralize key loggers in real-time, offering unparalleled protection </a:t>
            </a:r>
            <a:br>
              <a:rPr lang="en-US" sz="2000" b="0" dirty="0" smtClean="0"/>
            </a:br>
            <a:r>
              <a:rPr lang="en-US" sz="2000" dirty="0" smtClean="0"/>
              <a:t/>
            </a:r>
            <a:br>
              <a:rPr lang="en-US" sz="2000" dirty="0" smtClean="0"/>
            </a:br>
            <a:r>
              <a:rPr lang="en-US" sz="3200" dirty="0" smtClean="0"/>
              <a:t>.</a:t>
            </a:r>
            <a:r>
              <a:rPr lang="en-US" sz="2200" dirty="0" smtClean="0"/>
              <a:t>User Behavior Analytics</a:t>
            </a:r>
            <a:r>
              <a:rPr lang="en-US" sz="2000" dirty="0" smtClean="0"/>
              <a:t>: </a:t>
            </a:r>
            <a:r>
              <a:rPr lang="en-US" sz="2000" b="0" dirty="0" smtClean="0"/>
              <a:t>Implement sophisticated behavior analytics that learn and  isolating any anomalies that may indicate key logger activity.</a:t>
            </a:r>
            <a:br>
              <a:rPr lang="en-US" sz="2000" b="0" dirty="0" smtClean="0"/>
            </a:br>
            <a:r>
              <a:rPr lang="en-US" sz="2000" dirty="0" smtClean="0"/>
              <a:t/>
            </a:r>
            <a:br>
              <a:rPr lang="en-US" sz="2000" dirty="0" smtClean="0"/>
            </a:br>
            <a:r>
              <a:rPr lang="en-US" sz="3200" dirty="0" smtClean="0"/>
              <a:t>.</a:t>
            </a:r>
            <a:r>
              <a:rPr lang="en-US" sz="2200" dirty="0" smtClean="0"/>
              <a:t>Seamless Integration</a:t>
            </a:r>
            <a:r>
              <a:rPr lang="en-US" sz="2000" dirty="0" smtClean="0"/>
              <a:t>: </a:t>
            </a:r>
            <a:r>
              <a:rPr lang="en-US" sz="2000" b="0" dirty="0" smtClean="0"/>
              <a:t>Develop a comprehensive security suite that seamlessly integrates with existing systems</a:t>
            </a:r>
            <a:br>
              <a:rPr lang="en-US" sz="2000" b="0" dirty="0" smtClean="0"/>
            </a:br>
            <a:r>
              <a:rPr lang="en-US" sz="2000" dirty="0" smtClean="0"/>
              <a:t/>
            </a:r>
            <a:br>
              <a:rPr lang="en-US" sz="2000" dirty="0" smtClean="0"/>
            </a:br>
            <a:r>
              <a:rPr lang="en-US" sz="3200" dirty="0" smtClean="0"/>
              <a:t>.</a:t>
            </a:r>
            <a:r>
              <a:rPr lang="en-US" sz="2200" dirty="0" smtClean="0"/>
              <a:t>Proactive Threat Intelligence</a:t>
            </a:r>
            <a:r>
              <a:rPr lang="en-US" sz="2000" dirty="0" smtClean="0"/>
              <a:t>: </a:t>
            </a:r>
            <a:r>
              <a:rPr lang="en-US" sz="2000" b="0" dirty="0" smtClean="0"/>
              <a:t>Leverage global threat intelligence networks to stay ahead of emerging key logger techniques, </a:t>
            </a:r>
            <a:endParaRPr sz="200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pPr marL="38100">
                <a:lnSpc>
                  <a:spcPct val="100000"/>
                </a:lnSpc>
                <a:spcBef>
                  <a:spcPts val="55"/>
                </a:spcBef>
              </a:pPr>
              <a:t>8</a:t>
            </a:fld>
            <a:endParaRPr sz="1100">
              <a:latin typeface="Trebuchet MS" panose="020B0603020202020204"/>
              <a:cs typeface="Trebuchet MS" panose="020B0603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2"/>
            <a:ext cx="9571067" cy="3626634"/>
          </a:xfrm>
          <a:prstGeom prst="rect">
            <a:avLst/>
          </a:prstGeom>
        </p:spPr>
        <p:txBody>
          <a:bodyPr vert="horz" wrap="square" lIns="0" tIns="12700" rIns="0" bIns="0" rtlCol="0">
            <a:spAutoFit/>
          </a:bodyPr>
          <a:lstStyle/>
          <a:p>
            <a:pPr marL="514350" indent="-514350">
              <a:buAutoNum type="arabicPeriod"/>
            </a:pPr>
            <a:r>
              <a:rPr lang="en-US" sz="2800" b="1" dirty="0" smtClean="0"/>
              <a:t>Components:</a:t>
            </a:r>
          </a:p>
          <a:p>
            <a:pPr marL="514350" indent="-514350">
              <a:buAutoNum type="arabicPeriod"/>
            </a:pPr>
            <a:endParaRPr lang="en-US" sz="2800" dirty="0" smtClean="0"/>
          </a:p>
          <a:p>
            <a:r>
              <a:rPr lang="en-US" sz="3200" b="1" dirty="0" smtClean="0"/>
              <a:t>.</a:t>
            </a:r>
            <a:r>
              <a:rPr lang="en-US" sz="2200" b="1" dirty="0" smtClean="0"/>
              <a:t>Key logger Module</a:t>
            </a:r>
            <a:r>
              <a:rPr lang="en-US" sz="2400" b="1" dirty="0" smtClean="0"/>
              <a:t>: </a:t>
            </a:r>
            <a:r>
              <a:rPr lang="en-US" sz="2000" dirty="0" smtClean="0"/>
              <a:t>Captures keystrokes from user input.</a:t>
            </a:r>
          </a:p>
          <a:p>
            <a:r>
              <a:rPr lang="en-US" sz="3200" b="1" dirty="0" smtClean="0"/>
              <a:t>.</a:t>
            </a:r>
            <a:r>
              <a:rPr lang="en-US" sz="2200" b="1" dirty="0" smtClean="0"/>
              <a:t>Data Transmission Module:</a:t>
            </a:r>
            <a:r>
              <a:rPr lang="en-US" sz="2200" dirty="0" smtClean="0"/>
              <a:t> </a:t>
            </a:r>
            <a:r>
              <a:rPr lang="en-US" sz="2000" dirty="0" smtClean="0"/>
              <a:t>Sends captured data to remote servers or attackers.</a:t>
            </a:r>
          </a:p>
          <a:p>
            <a:r>
              <a:rPr lang="en-US" sz="3200" b="1" dirty="0" smtClean="0"/>
              <a:t>.</a:t>
            </a:r>
            <a:r>
              <a:rPr lang="en-US" sz="2200" b="1" dirty="0" smtClean="0"/>
              <a:t>Stealth Module:</a:t>
            </a:r>
            <a:r>
              <a:rPr lang="en-US" sz="2200" dirty="0" smtClean="0"/>
              <a:t> </a:t>
            </a:r>
            <a:r>
              <a:rPr lang="en-US" sz="2000" dirty="0" smtClean="0"/>
              <a:t>Hides key logger processes and files to evade detection.</a:t>
            </a:r>
          </a:p>
          <a:p>
            <a:r>
              <a:rPr lang="en-US" sz="3200" b="1" dirty="0" smtClean="0"/>
              <a:t>.</a:t>
            </a:r>
            <a:r>
              <a:rPr lang="en-US" sz="2200" b="1" dirty="0" smtClean="0"/>
              <a:t>Detection Module:</a:t>
            </a:r>
            <a:r>
              <a:rPr lang="en-US" sz="2200" dirty="0" smtClean="0"/>
              <a:t> </a:t>
            </a:r>
            <a:r>
              <a:rPr lang="en-US" sz="2000" dirty="0" smtClean="0"/>
              <a:t>Identifies and alerts on presence of key loggers.</a:t>
            </a:r>
          </a:p>
          <a:p>
            <a:r>
              <a:rPr lang="en-US" sz="3200" b="1" dirty="0" smtClean="0"/>
              <a:t>.</a:t>
            </a:r>
            <a:r>
              <a:rPr lang="en-US" sz="2200" b="1" dirty="0" smtClean="0"/>
              <a:t>Encryption Module:</a:t>
            </a:r>
            <a:r>
              <a:rPr lang="en-US" sz="2200" dirty="0" smtClean="0"/>
              <a:t> </a:t>
            </a:r>
            <a:r>
              <a:rPr lang="en-US" sz="2000" dirty="0" smtClean="0"/>
              <a:t>Secures sensitive data from being intercepted.</a:t>
            </a:r>
          </a:p>
          <a:p>
            <a:pPr marL="12700">
              <a:lnSpc>
                <a:spcPct val="100000"/>
              </a:lnSpc>
              <a:spcBef>
                <a:spcPts val="100"/>
              </a:spcBef>
            </a:pPr>
            <a:endParaRPr sz="1800">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pPr marL="38100">
                <a:lnSpc>
                  <a:spcPct val="100000"/>
                </a:lnSpc>
                <a:spcBef>
                  <a:spcPts val="55"/>
                </a:spcBef>
              </a:pPr>
              <a:t>9</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357</Words>
  <Application>WPS Presentation</Application>
  <PresentationFormat>Custom</PresentationFormat>
  <Paragraphs>64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GUNNAM BHAVYA SRI</vt:lpstr>
      <vt:lpstr>PROJECT TITLE:  KEY LOGGER AND SECURITY                                  Understanding and Mitigating key logging Threats  </vt:lpstr>
      <vt:lpstr>AGENDA:  Key loggers are a type of malicious software designed to record keystrokes made by a user on their keyboard, often without their knowledge or consent.                          1. Objectives of Key loggers                         2. Types of Key loggers                         3. Security Risks                         4. Detection and Prevention                         5. Legal and Ethical Considerations                         6. Best Practices for Security                         7. Future Trends                          8.Conclusion     </vt:lpstr>
      <vt:lpstr>PROBLEM   STATEMENT:  Problem:  Key loggers covertly capture keystrokes, leading to identity theft and financial loss by stealing sensitive information. Their stealthy nature makes detection difficult, undermining systems. Robust security measures like regular updates and multifactor authentication are essential to mitigate these risks.  Impact:  Key loggers can cause identity theft and financial loss by capturing sensitive information, undermining trust in digital systems Implementing robust security measures, as regular updates and multifactor authentication, is essential to mitigate these impacts.  </vt:lpstr>
      <vt:lpstr>PROJECT OVERVIEW:  Objectives: .Protect sensitive information from being captured by key loggers. .Enhance detection and removal of key loggers through advanced security measures. .Maintain trust and reputation by implementing robust security practices.  Scope: .Identity theft and financial loss. .Difficulty in detection and removal. .Undermined trust in digital systems.</vt:lpstr>
      <vt:lpstr>WHO ARE THE END USERS?  .Individuals using personal computers and mobile devices .Employees in organizations handling sensitive data .IT security professionals .Financial institutions and their clients .Healthcare providers and patients accessing medical records online  </vt:lpstr>
      <vt:lpstr>YOUR SOLUTION AND ITS VALUE PROPOSITION:                   .Enhance Detection and Removal                            .Educate Users                            .Implement Multifactor Authentication                            .Regular Software Updates                            .Comprehensive Monitoring    Value of Propositions:       Propositions are critical in providing clear, actionable plans to combat the threats posed by key loggers. They specify the actions needed to protect sensitive information and maintain system security. For instance </vt:lpstr>
      <vt:lpstr>The WOW in My Solution   .AI-Driven Detection: Utilize cutting-edge artificial intelligence to identify and neutralize key loggers in real-time, offering unparalleled protection   .User Behavior Analytics: Implement sophisticated behavior analytics that learn and  isolating any anomalies that may indicate key logger activity.  .Seamless Integration: Develop a comprehensive security suite that seamlessly integrates with existing systems  .Proactive Threat Intelligence: Leverage global threat intelligence networks to stay ahead of emerging key logger techniques, </vt:lpstr>
      <vt:lpstr>Slide 9</vt:lpstr>
      <vt:lpstr>MODELLING </vt:lpstr>
      <vt:lpstr>MODELLING </vt:lpstr>
      <vt:lpstr>RESULTS</vt:lpstr>
      <vt:lpstr>RESULTS</vt:lpstr>
      <vt:lpstr>RESULTS:</vt:lpstr>
      <vt:lpstr>PROJECT LINK:  https://github.com/bhavya22p31a4214/Bhavya-sri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Gunnam Bhavya Sri</dc:title>
  <dc:creator>hp</dc:creator>
  <cp:lastModifiedBy>hp</cp:lastModifiedBy>
  <cp:revision>29</cp:revision>
  <dcterms:created xsi:type="dcterms:W3CDTF">2024-06-03T05:48:00Z</dcterms:created>
  <dcterms:modified xsi:type="dcterms:W3CDTF">2024-06-14T11:50:29Z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2024-03-21T22:00:00Z</vt:filetime>
  </property>
  <property fmtid="{D5CDD505-2E9C-101B-9397-08002B2CF9AE}" pid="3" name="LastSaved">
    <vt:filetime>2024-06-03T22:00:00Z</vt:filetime>
  </property>
  <property fmtid="{D5CDD505-2E9C-101B-9397-08002B2CF9AE}" pid="4" name="ICV">
    <vt:lpwstr>DA16C14C10F4481EA754594BDBA95169_13</vt:lpwstr>
  </property>
  <property fmtid="{D5CDD505-2E9C-101B-9397-08002B2CF9AE}" pid="5" name="KSOProductBuildVer">
    <vt:lpwstr>1033-12.2.0.17119</vt:lpwstr>
  </property>
</Properties>
</file>