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05299-A9D0-41AD-A344-085179E9F697}" v="28" dt="2024-06-26T10:01:10.679"/>
    <p1510:client id="{7527FB4A-A9DD-4AB0-9E07-3D4D67617B83}" v="519" dt="2024-06-26T09:52:05.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6/26/2024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8415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6/26/2024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32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6/26/2024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989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6/26/2024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396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6/26/2024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519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6/26/2024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897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6/26/2024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96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6/26/2024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520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6/26/2024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549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6/26/2024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919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6/26/2024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243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6/26/2024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58205358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Group 36">
            <a:extLst>
              <a:ext uri="{FF2B5EF4-FFF2-40B4-BE49-F238E27FC236}">
                <a16:creationId xmlns:a16="http://schemas.microsoft.com/office/drawing/2014/main" id="{BD08D52E-56C9-4654-9764-ADE6C0F0E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8" name="Picture 37">
              <a:extLst>
                <a:ext uri="{FF2B5EF4-FFF2-40B4-BE49-F238E27FC236}">
                  <a16:creationId xmlns:a16="http://schemas.microsoft.com/office/drawing/2014/main" id="{74CC9B0D-E068-488B-A88F-E69A1B690B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9" name="Picture 38">
              <a:extLst>
                <a:ext uri="{FF2B5EF4-FFF2-40B4-BE49-F238E27FC236}">
                  <a16:creationId xmlns:a16="http://schemas.microsoft.com/office/drawing/2014/main" id="{06E2E1E2-C875-4AF6-A6C4-67E7EA048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464389" y="744909"/>
            <a:ext cx="5174411" cy="2479684"/>
          </a:xfrm>
        </p:spPr>
        <p:txBody>
          <a:bodyPr anchor="b">
            <a:normAutofit/>
          </a:bodyPr>
          <a:lstStyle/>
          <a:p>
            <a:pPr algn="l"/>
            <a:r>
              <a:rPr lang="en-US" dirty="0"/>
              <a:t>HOUSE RENT PREDICTION</a:t>
            </a:r>
            <a:endParaRPr lang="en-US">
              <a:cs typeface="Sabon Next LT"/>
            </a:endParaRPr>
          </a:p>
        </p:txBody>
      </p:sp>
      <p:sp>
        <p:nvSpPr>
          <p:cNvPr id="3" name="Subtitle 2"/>
          <p:cNvSpPr>
            <a:spLocks noGrp="1"/>
          </p:cNvSpPr>
          <p:nvPr>
            <p:ph type="subTitle" idx="1"/>
          </p:nvPr>
        </p:nvSpPr>
        <p:spPr>
          <a:xfrm>
            <a:off x="4314" y="4980557"/>
            <a:ext cx="6094560" cy="1853022"/>
          </a:xfrm>
        </p:spPr>
        <p:txBody>
          <a:bodyPr vert="horz" lIns="91440" tIns="45720" rIns="91440" bIns="45720" rtlCol="0" anchor="t">
            <a:noAutofit/>
          </a:bodyPr>
          <a:lstStyle/>
          <a:p>
            <a:pPr algn="l"/>
            <a:r>
              <a:rPr lang="en-US" b="1" dirty="0"/>
              <a:t>Name: G. Bhavya Sri</a:t>
            </a:r>
          </a:p>
          <a:p>
            <a:pPr algn="l"/>
            <a:r>
              <a:rPr lang="en-US" b="1" dirty="0"/>
              <a:t>Roll No:22P31A4214</a:t>
            </a:r>
          </a:p>
          <a:p>
            <a:pPr algn="l"/>
            <a:r>
              <a:rPr lang="en-US" b="1" dirty="0"/>
              <a:t>College: Aditya college of engineering and                technology</a:t>
            </a:r>
          </a:p>
          <a:p>
            <a:pPr algn="l"/>
            <a:endParaRPr lang="en-US" dirty="0"/>
          </a:p>
        </p:txBody>
      </p:sp>
      <p:pic>
        <p:nvPicPr>
          <p:cNvPr id="4" name="Picture 3" descr="New Home Construction Mortgage · Free photo on Pixabay">
            <a:extLst>
              <a:ext uri="{FF2B5EF4-FFF2-40B4-BE49-F238E27FC236}">
                <a16:creationId xmlns:a16="http://schemas.microsoft.com/office/drawing/2014/main" id="{6FB9A7DA-4E86-1A58-798A-F9EA7524B360}"/>
              </a:ext>
            </a:extLst>
          </p:cNvPr>
          <p:cNvPicPr>
            <a:picLocks noChangeAspect="1"/>
          </p:cNvPicPr>
          <p:nvPr/>
        </p:nvPicPr>
        <p:blipFill rotWithShape="1">
          <a:blip r:embed="rId4"/>
          <a:srcRect l="8064" r="20459"/>
          <a:stretch/>
        </p:blipFill>
        <p:spPr>
          <a:xfrm>
            <a:off x="6123143" y="567942"/>
            <a:ext cx="5887528" cy="571686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D32D-25B4-03E6-D6E1-AEDF69F3D5DF}"/>
              </a:ext>
            </a:extLst>
          </p:cNvPr>
          <p:cNvSpPr>
            <a:spLocks noGrp="1"/>
          </p:cNvSpPr>
          <p:nvPr>
            <p:ph type="title"/>
          </p:nvPr>
        </p:nvSpPr>
        <p:spPr>
          <a:xfrm>
            <a:off x="458694" y="365760"/>
            <a:ext cx="10895106" cy="1009262"/>
          </a:xfrm>
        </p:spPr>
        <p:txBody>
          <a:bodyPr/>
          <a:lstStyle/>
          <a:p>
            <a:r>
              <a:rPr lang="en-US" dirty="0">
                <a:cs typeface="Sabon Next LT"/>
              </a:rPr>
              <a:t>RESULTS:</a:t>
            </a:r>
            <a:endParaRPr lang="en-US" dirty="0"/>
          </a:p>
        </p:txBody>
      </p:sp>
      <p:sp>
        <p:nvSpPr>
          <p:cNvPr id="3" name="Content Placeholder 2">
            <a:extLst>
              <a:ext uri="{FF2B5EF4-FFF2-40B4-BE49-F238E27FC236}">
                <a16:creationId xmlns:a16="http://schemas.microsoft.com/office/drawing/2014/main" id="{D53A6EF9-23DA-7704-3086-2288951DA7B2}"/>
              </a:ext>
            </a:extLst>
          </p:cNvPr>
          <p:cNvSpPr>
            <a:spLocks noGrp="1"/>
          </p:cNvSpPr>
          <p:nvPr>
            <p:ph idx="1"/>
          </p:nvPr>
        </p:nvSpPr>
        <p:spPr>
          <a:xfrm>
            <a:off x="458694" y="1374357"/>
            <a:ext cx="11274612" cy="4770856"/>
          </a:xfrm>
        </p:spPr>
        <p:txBody>
          <a:bodyPr vert="horz" lIns="91440" tIns="45720" rIns="91440" bIns="45720" rtlCol="0" anchor="t">
            <a:normAutofit/>
          </a:bodyPr>
          <a:lstStyle/>
          <a:p>
            <a:r>
              <a:rPr lang="en-US" dirty="0">
                <a:latin typeface="Calibri"/>
                <a:ea typeface="+mn-lt"/>
                <a:cs typeface="+mn-lt"/>
              </a:rPr>
              <a:t>The output of the house rent prediction project in R includes:</a:t>
            </a:r>
            <a:endParaRPr lang="en-US">
              <a:latin typeface="Calibri"/>
              <a:cs typeface="Calibri"/>
            </a:endParaRPr>
          </a:p>
          <a:p>
            <a:r>
              <a:rPr lang="en-US" dirty="0">
                <a:latin typeface="Calibri"/>
                <a:ea typeface="+mn-lt"/>
                <a:cs typeface="+mn-lt"/>
              </a:rPr>
              <a:t>Predicted rental prices based on selected features like location, size, and amenities.</a:t>
            </a:r>
            <a:endParaRPr lang="en-US">
              <a:latin typeface="Calibri"/>
              <a:cs typeface="Calibri"/>
            </a:endParaRPr>
          </a:p>
          <a:p>
            <a:r>
              <a:rPr lang="en-US" dirty="0">
                <a:latin typeface="Calibri"/>
                <a:ea typeface="+mn-lt"/>
                <a:cs typeface="+mn-lt"/>
              </a:rPr>
              <a:t>Visualizations such as scatterplots and regression lines illustrating relationships between variables.</a:t>
            </a:r>
            <a:endParaRPr lang="en-US">
              <a:latin typeface="Calibri"/>
              <a:cs typeface="Calibri"/>
            </a:endParaRPr>
          </a:p>
          <a:p>
            <a:r>
              <a:rPr lang="en-US" dirty="0">
                <a:latin typeface="Calibri"/>
                <a:ea typeface="+mn-lt"/>
                <a:cs typeface="+mn-lt"/>
              </a:rPr>
              <a:t>Evaluation metrics such as RMSE and R-squared to assess model accuracy.</a:t>
            </a:r>
            <a:endParaRPr lang="en-US">
              <a:latin typeface="Calibri"/>
              <a:cs typeface="Calibri"/>
            </a:endParaRPr>
          </a:p>
          <a:p>
            <a:r>
              <a:rPr lang="en-US" dirty="0">
                <a:latin typeface="Calibri"/>
                <a:ea typeface="+mn-lt"/>
                <a:cs typeface="+mn-lt"/>
              </a:rPr>
              <a:t>Insights into influential factors affecting rental prices, derived from feature importance analysis.</a:t>
            </a:r>
            <a:endParaRPr lang="en-US">
              <a:latin typeface="Calibri"/>
              <a:cs typeface="Calibri"/>
            </a:endParaRPr>
          </a:p>
          <a:p>
            <a:endParaRPr lang="en-US" dirty="0">
              <a:latin typeface="Neue Haas Grotesk Text Pro"/>
            </a:endParaRPr>
          </a:p>
        </p:txBody>
      </p:sp>
    </p:spTree>
    <p:extLst>
      <p:ext uri="{BB962C8B-B14F-4D97-AF65-F5344CB8AC3E}">
        <p14:creationId xmlns:p14="http://schemas.microsoft.com/office/powerpoint/2010/main" val="180316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136CB-9FF4-CDEA-DE6D-87FEFC696293}"/>
              </a:ext>
            </a:extLst>
          </p:cNvPr>
          <p:cNvSpPr>
            <a:spLocks noGrp="1"/>
          </p:cNvSpPr>
          <p:nvPr>
            <p:ph idx="1"/>
          </p:nvPr>
        </p:nvSpPr>
        <p:spPr>
          <a:xfrm>
            <a:off x="458694" y="1058054"/>
            <a:ext cx="11274612" cy="5360329"/>
          </a:xfrm>
        </p:spPr>
        <p:txBody>
          <a:bodyPr vert="horz" lIns="91440" tIns="45720" rIns="91440" bIns="45720" rtlCol="0" anchor="t">
            <a:normAutofit/>
          </a:bodyPr>
          <a:lstStyle/>
          <a:p>
            <a:r>
              <a:rPr lang="en-US" dirty="0">
                <a:latin typeface="Calibri"/>
                <a:ea typeface="+mn-lt"/>
                <a:cs typeface="Arial"/>
              </a:rPr>
              <a:t>Recommendations for renters and property managers based on predicted trends and market dynamics.</a:t>
            </a:r>
          </a:p>
          <a:p>
            <a:r>
              <a:rPr lang="en-US" dirty="0">
                <a:latin typeface="Calibri"/>
                <a:ea typeface="+mn-lt"/>
                <a:cs typeface="+mn-lt"/>
              </a:rPr>
              <a:t>Summary of data preprocessing steps, ensuring data quality and model reliability.</a:t>
            </a:r>
            <a:endParaRPr lang="en-US">
              <a:latin typeface="Calibri"/>
              <a:cs typeface="Calibri"/>
            </a:endParaRPr>
          </a:p>
          <a:p>
            <a:r>
              <a:rPr lang="en-US" dirty="0">
                <a:latin typeface="Calibri"/>
                <a:ea typeface="+mn-lt"/>
                <a:cs typeface="+mn-lt"/>
              </a:rPr>
              <a:t>Documentation of model performance and validation techniques applied.</a:t>
            </a:r>
            <a:endParaRPr lang="en-US">
              <a:latin typeface="Calibri"/>
              <a:cs typeface="Calibri"/>
            </a:endParaRPr>
          </a:p>
          <a:p>
            <a:r>
              <a:rPr lang="en-US" dirty="0">
                <a:latin typeface="Calibri"/>
                <a:ea typeface="+mn-lt"/>
                <a:cs typeface="+mn-lt"/>
              </a:rPr>
              <a:t>Potential for future enhancements in modeling techniques or data sources to improve predictions.</a:t>
            </a:r>
            <a:endParaRPr lang="en-US">
              <a:latin typeface="Calibri"/>
              <a:cs typeface="Calibri"/>
            </a:endParaRPr>
          </a:p>
          <a:p>
            <a:endParaRPr lang="en-US" dirty="0"/>
          </a:p>
        </p:txBody>
      </p:sp>
    </p:spTree>
    <p:extLst>
      <p:ext uri="{BB962C8B-B14F-4D97-AF65-F5344CB8AC3E}">
        <p14:creationId xmlns:p14="http://schemas.microsoft.com/office/powerpoint/2010/main" val="346261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9" name="Group 38">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40" name="Picture 39">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1" name="Picture 40">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10" name="Content Placeholder 9" descr="Thank You Letters Very · Free image on Pixabay">
            <a:extLst>
              <a:ext uri="{FF2B5EF4-FFF2-40B4-BE49-F238E27FC236}">
                <a16:creationId xmlns:a16="http://schemas.microsoft.com/office/drawing/2014/main" id="{1DD51E12-57ED-0B0C-6188-FEB5BC682131}"/>
              </a:ext>
            </a:extLst>
          </p:cNvPr>
          <p:cNvPicPr>
            <a:picLocks noGrp="1" noChangeAspect="1"/>
          </p:cNvPicPr>
          <p:nvPr>
            <p:ph idx="1"/>
          </p:nvPr>
        </p:nvPicPr>
        <p:blipFill>
          <a:blip r:embed="rId4"/>
          <a:stretch>
            <a:fillRect/>
          </a:stretch>
        </p:blipFill>
        <p:spPr>
          <a:xfrm>
            <a:off x="3861893" y="1462507"/>
            <a:ext cx="3929062" cy="3929062"/>
          </a:xfrm>
        </p:spPr>
      </p:pic>
      <p:pic>
        <p:nvPicPr>
          <p:cNvPr id="12" name="Picture 11" descr="House Cards Thank You Note Cards Stationery Set Greeting - Etsy">
            <a:extLst>
              <a:ext uri="{FF2B5EF4-FFF2-40B4-BE49-F238E27FC236}">
                <a16:creationId xmlns:a16="http://schemas.microsoft.com/office/drawing/2014/main" id="{F54B8944-C2C0-1E3F-4196-A92C31CBE333}"/>
              </a:ext>
            </a:extLst>
          </p:cNvPr>
          <p:cNvPicPr>
            <a:picLocks noChangeAspect="1"/>
          </p:cNvPicPr>
          <p:nvPr/>
        </p:nvPicPr>
        <p:blipFill>
          <a:blip r:embed="rId5"/>
          <a:stretch>
            <a:fillRect/>
          </a:stretch>
        </p:blipFill>
        <p:spPr>
          <a:xfrm>
            <a:off x="3009900" y="342900"/>
            <a:ext cx="6172200" cy="6172200"/>
          </a:xfrm>
          <a:prstGeom prst="rect">
            <a:avLst/>
          </a:prstGeom>
        </p:spPr>
      </p:pic>
    </p:spTree>
    <p:extLst>
      <p:ext uri="{BB962C8B-B14F-4D97-AF65-F5344CB8AC3E}">
        <p14:creationId xmlns:p14="http://schemas.microsoft.com/office/powerpoint/2010/main" val="158305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0371-1964-FCFF-15A0-321C465AB2F9}"/>
              </a:ext>
            </a:extLst>
          </p:cNvPr>
          <p:cNvSpPr>
            <a:spLocks noGrp="1"/>
          </p:cNvSpPr>
          <p:nvPr>
            <p:ph type="title"/>
          </p:nvPr>
        </p:nvSpPr>
        <p:spPr/>
        <p:txBody>
          <a:bodyPr/>
          <a:lstStyle/>
          <a:p>
            <a:r>
              <a:rPr lang="en-US" sz="3200" dirty="0">
                <a:cs typeface="Sabon Next LT"/>
              </a:rPr>
              <a:t>ABSTRACT:</a:t>
            </a:r>
            <a:endParaRPr lang="en-US" dirty="0"/>
          </a:p>
        </p:txBody>
      </p:sp>
      <p:sp>
        <p:nvSpPr>
          <p:cNvPr id="3" name="Content Placeholder 2">
            <a:extLst>
              <a:ext uri="{FF2B5EF4-FFF2-40B4-BE49-F238E27FC236}">
                <a16:creationId xmlns:a16="http://schemas.microsoft.com/office/drawing/2014/main" id="{0B30510D-56B2-9E6F-D4D5-C2CE5351B734}"/>
              </a:ext>
            </a:extLst>
          </p:cNvPr>
          <p:cNvSpPr>
            <a:spLocks noGrp="1"/>
          </p:cNvSpPr>
          <p:nvPr>
            <p:ph idx="1"/>
          </p:nvPr>
        </p:nvSpPr>
        <p:spPr/>
        <p:txBody>
          <a:bodyPr vert="horz" lIns="91440" tIns="45720" rIns="91440" bIns="45720" rtlCol="0" anchor="t">
            <a:normAutofit/>
          </a:bodyPr>
          <a:lstStyle/>
          <a:p>
            <a:r>
              <a:rPr lang="en-US" dirty="0">
                <a:latin typeface="Calibri"/>
                <a:ea typeface="+mn-lt"/>
                <a:cs typeface="+mn-lt"/>
              </a:rPr>
              <a:t>This study focuses on predicting house rents using R programming, employing various machine learning algorithms. Data preprocessing and feature engineering techniques are utilized to enhance model accuracy. Multiple models, including linear regression, decision trees, and random forests, are evaluated for performance. Cross-validation and hyperparameter tuning are applied to ensure robust predictions. The results demonstrate the efficacy of advanced analytical techniques in forecasting rental prices.</a:t>
            </a:r>
            <a:endParaRPr lang="en-US">
              <a:latin typeface="Calibri"/>
              <a:cs typeface="Calibri"/>
            </a:endParaRPr>
          </a:p>
        </p:txBody>
      </p:sp>
    </p:spTree>
    <p:extLst>
      <p:ext uri="{BB962C8B-B14F-4D97-AF65-F5344CB8AC3E}">
        <p14:creationId xmlns:p14="http://schemas.microsoft.com/office/powerpoint/2010/main" val="62859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749D-D4B7-E553-B8E3-8DC299018A55}"/>
              </a:ext>
            </a:extLst>
          </p:cNvPr>
          <p:cNvSpPr>
            <a:spLocks noGrp="1"/>
          </p:cNvSpPr>
          <p:nvPr>
            <p:ph type="title"/>
          </p:nvPr>
        </p:nvSpPr>
        <p:spPr>
          <a:xfrm>
            <a:off x="458694" y="250742"/>
            <a:ext cx="10895106" cy="1253675"/>
          </a:xfrm>
        </p:spPr>
        <p:txBody>
          <a:bodyPr/>
          <a:lstStyle/>
          <a:p>
            <a:r>
              <a:rPr lang="en-US" sz="3200" dirty="0">
                <a:cs typeface="Sabon Next LT"/>
              </a:rPr>
              <a:t>INTRODUCTION:</a:t>
            </a:r>
            <a:endParaRPr lang="en-US" dirty="0"/>
          </a:p>
        </p:txBody>
      </p:sp>
      <p:sp>
        <p:nvSpPr>
          <p:cNvPr id="3" name="Content Placeholder 2">
            <a:extLst>
              <a:ext uri="{FF2B5EF4-FFF2-40B4-BE49-F238E27FC236}">
                <a16:creationId xmlns:a16="http://schemas.microsoft.com/office/drawing/2014/main" id="{C822F664-26A4-3BF7-6C39-83C40B1EFC97}"/>
              </a:ext>
            </a:extLst>
          </p:cNvPr>
          <p:cNvSpPr>
            <a:spLocks noGrp="1"/>
          </p:cNvSpPr>
          <p:nvPr>
            <p:ph idx="1"/>
          </p:nvPr>
        </p:nvSpPr>
        <p:spPr>
          <a:xfrm>
            <a:off x="458694" y="1518130"/>
            <a:ext cx="11274612" cy="5331572"/>
          </a:xfrm>
        </p:spPr>
        <p:txBody>
          <a:bodyPr vert="horz" lIns="91440" tIns="45720" rIns="91440" bIns="45720" rtlCol="0" anchor="t">
            <a:normAutofit lnSpcReduction="10000"/>
          </a:bodyPr>
          <a:lstStyle/>
          <a:p>
            <a:r>
              <a:rPr lang="en-US" dirty="0">
                <a:latin typeface="Calibri"/>
                <a:ea typeface="+mn-lt"/>
                <a:cs typeface="+mn-lt"/>
              </a:rPr>
              <a:t>I</a:t>
            </a:r>
            <a:r>
              <a:rPr lang="en-US" sz="2700" dirty="0">
                <a:latin typeface="Calibri"/>
                <a:ea typeface="+mn-lt"/>
                <a:cs typeface="+mn-lt"/>
              </a:rPr>
              <a:t>n this study, we aim to predict house rents using R programming by analyzing a comprehensive dataset. The dataset includes various attributes such as location, size, amenities, and age of the properties, which are crucial factors influencing rental prices. We utilize data preprocessing and feature engineering techniques to clean and transform the data for accurate modeling. By applying machine learning algorithms like linear regression, decision trees, and random forests, we seek to identify patterns and relationships within the data. Cross-validation and hyperparameter tuning are performed to enhance model performance and ensure robust predictions. The goal is to determine the most effective approach for rent prediction and provide valuable insights into the rental market. This analysis aids in making informed decisions for both renters and property managers.</a:t>
            </a:r>
            <a:endParaRPr lang="en-US" sz="2700">
              <a:latin typeface="Calibri"/>
              <a:cs typeface="Calibri"/>
            </a:endParaRPr>
          </a:p>
        </p:txBody>
      </p:sp>
    </p:spTree>
    <p:extLst>
      <p:ext uri="{BB962C8B-B14F-4D97-AF65-F5344CB8AC3E}">
        <p14:creationId xmlns:p14="http://schemas.microsoft.com/office/powerpoint/2010/main" val="46250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2A89-082E-4099-9B05-3C07A1892AF8}"/>
              </a:ext>
            </a:extLst>
          </p:cNvPr>
          <p:cNvSpPr>
            <a:spLocks noGrp="1"/>
          </p:cNvSpPr>
          <p:nvPr>
            <p:ph type="title"/>
          </p:nvPr>
        </p:nvSpPr>
        <p:spPr>
          <a:xfrm>
            <a:off x="458694" y="365760"/>
            <a:ext cx="10895106" cy="1052394"/>
          </a:xfrm>
        </p:spPr>
        <p:txBody>
          <a:bodyPr>
            <a:normAutofit/>
          </a:bodyPr>
          <a:lstStyle/>
          <a:p>
            <a:r>
              <a:rPr lang="en-US" sz="3200" dirty="0">
                <a:cs typeface="Sabon Next LT"/>
              </a:rPr>
              <a:t>TECHNOLOGIES:</a:t>
            </a:r>
            <a:endParaRPr lang="en-US" sz="3200" dirty="0"/>
          </a:p>
        </p:txBody>
      </p:sp>
      <p:sp>
        <p:nvSpPr>
          <p:cNvPr id="3" name="Content Placeholder 2">
            <a:extLst>
              <a:ext uri="{FF2B5EF4-FFF2-40B4-BE49-F238E27FC236}">
                <a16:creationId xmlns:a16="http://schemas.microsoft.com/office/drawing/2014/main" id="{3C28500B-6B61-8028-6B4A-CA4DFD02946A}"/>
              </a:ext>
            </a:extLst>
          </p:cNvPr>
          <p:cNvSpPr>
            <a:spLocks noGrp="1"/>
          </p:cNvSpPr>
          <p:nvPr>
            <p:ph idx="1"/>
          </p:nvPr>
        </p:nvSpPr>
        <p:spPr>
          <a:xfrm>
            <a:off x="458694" y="1446243"/>
            <a:ext cx="11274612" cy="4698970"/>
          </a:xfrm>
        </p:spPr>
        <p:txBody>
          <a:bodyPr vert="horz" lIns="91440" tIns="45720" rIns="91440" bIns="45720" rtlCol="0" anchor="t">
            <a:normAutofit/>
          </a:bodyPr>
          <a:lstStyle/>
          <a:p>
            <a:r>
              <a:rPr lang="en-US" dirty="0">
                <a:latin typeface="Calibri"/>
                <a:ea typeface="+mn-lt"/>
                <a:cs typeface="+mn-lt"/>
              </a:rPr>
              <a:t>To predict house rents using R programming, we employ a range of advanced technologies and methodologies. Key technologies include:</a:t>
            </a:r>
            <a:endParaRPr lang="en-US">
              <a:latin typeface="Calibri"/>
              <a:cs typeface="Calibri"/>
            </a:endParaRPr>
          </a:p>
          <a:p>
            <a:r>
              <a:rPr lang="en-US" b="1" dirty="0">
                <a:latin typeface="Calibri"/>
                <a:ea typeface="+mn-lt"/>
                <a:cs typeface="+mn-lt"/>
              </a:rPr>
              <a:t>R Programming Language</a:t>
            </a:r>
            <a:r>
              <a:rPr lang="en-US" dirty="0">
                <a:latin typeface="Calibri"/>
                <a:ea typeface="+mn-lt"/>
                <a:cs typeface="+mn-lt"/>
              </a:rPr>
              <a:t>: For data manipulation, statistical analysis, and model implementation.</a:t>
            </a:r>
            <a:endParaRPr lang="en-US">
              <a:latin typeface="Calibri"/>
              <a:cs typeface="Calibri"/>
            </a:endParaRPr>
          </a:p>
          <a:p>
            <a:r>
              <a:rPr lang="en-US" b="1" dirty="0">
                <a:latin typeface="Calibri"/>
                <a:ea typeface="+mn-lt"/>
                <a:cs typeface="+mn-lt"/>
              </a:rPr>
              <a:t>Tidy verse Package</a:t>
            </a:r>
            <a:r>
              <a:rPr lang="en-US" dirty="0">
                <a:latin typeface="Calibri"/>
                <a:ea typeface="+mn-lt"/>
                <a:cs typeface="+mn-lt"/>
              </a:rPr>
              <a:t>: For data cleaning and preprocessing, utilizing tools </a:t>
            </a:r>
          </a:p>
          <a:p>
            <a:r>
              <a:rPr lang="en-US" b="1" dirty="0">
                <a:latin typeface="Calibri"/>
                <a:ea typeface="+mn-lt"/>
                <a:cs typeface="+mn-lt"/>
              </a:rPr>
              <a:t>Caret Package</a:t>
            </a:r>
            <a:r>
              <a:rPr lang="en-US" dirty="0">
                <a:latin typeface="Calibri"/>
                <a:ea typeface="+mn-lt"/>
                <a:cs typeface="+mn-lt"/>
              </a:rPr>
              <a:t>: For building and tuning machine learning models.</a:t>
            </a:r>
            <a:endParaRPr lang="en-US">
              <a:latin typeface="Calibri"/>
              <a:cs typeface="Calibri"/>
            </a:endParaRPr>
          </a:p>
          <a:p>
            <a:r>
              <a:rPr lang="en-US" b="1" dirty="0">
                <a:latin typeface="Calibri"/>
                <a:ea typeface="+mn-lt"/>
                <a:cs typeface="+mn-lt"/>
              </a:rPr>
              <a:t>Linear Regression</a:t>
            </a:r>
            <a:r>
              <a:rPr lang="en-US" dirty="0">
                <a:latin typeface="Calibri"/>
                <a:ea typeface="+mn-lt"/>
                <a:cs typeface="+mn-lt"/>
              </a:rPr>
              <a:t>: To model the relationship between rental prices and property features.</a:t>
            </a:r>
            <a:endParaRPr lang="en-US">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114920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3A6AB-2C99-D53F-6103-014C6EFF9BB3}"/>
              </a:ext>
            </a:extLst>
          </p:cNvPr>
          <p:cNvSpPr>
            <a:spLocks noGrp="1"/>
          </p:cNvSpPr>
          <p:nvPr>
            <p:ph idx="1"/>
          </p:nvPr>
        </p:nvSpPr>
        <p:spPr>
          <a:xfrm>
            <a:off x="458694" y="1244959"/>
            <a:ext cx="11274612" cy="4900254"/>
          </a:xfrm>
        </p:spPr>
        <p:txBody>
          <a:bodyPr vert="horz" lIns="91440" tIns="45720" rIns="91440" bIns="45720" rtlCol="0" anchor="t">
            <a:normAutofit/>
          </a:bodyPr>
          <a:lstStyle/>
          <a:p>
            <a:r>
              <a:rPr lang="en-US" b="1" dirty="0">
                <a:latin typeface="Calibri"/>
                <a:cs typeface="Arial"/>
              </a:rPr>
              <a:t>Decision Trees and Random Forests</a:t>
            </a:r>
            <a:r>
              <a:rPr lang="en-US" dirty="0">
                <a:latin typeface="Calibri"/>
                <a:cs typeface="Arial"/>
              </a:rPr>
              <a:t>: For capturing non-linear relationships and interactions between features.</a:t>
            </a:r>
          </a:p>
          <a:p>
            <a:r>
              <a:rPr lang="en-US" b="1" dirty="0">
                <a:latin typeface="Calibri"/>
                <a:cs typeface="Arial"/>
              </a:rPr>
              <a:t>Cross-Validation</a:t>
            </a:r>
            <a:r>
              <a:rPr lang="en-US" dirty="0">
                <a:latin typeface="Calibri"/>
                <a:cs typeface="Arial"/>
              </a:rPr>
              <a:t>: To evaluate model performance and ensure generalizability.</a:t>
            </a:r>
          </a:p>
          <a:p>
            <a:r>
              <a:rPr lang="en-US" b="1" dirty="0">
                <a:latin typeface="Calibri"/>
                <a:cs typeface="Arial"/>
              </a:rPr>
              <a:t>Hyperparameter Tuning</a:t>
            </a:r>
            <a:r>
              <a:rPr lang="en-US" dirty="0">
                <a:latin typeface="Calibri"/>
                <a:cs typeface="Arial"/>
              </a:rPr>
              <a:t>: To optimize model parameters and improve accuracy.</a:t>
            </a:r>
          </a:p>
          <a:p>
            <a:r>
              <a:rPr lang="en-US" b="1" dirty="0">
                <a:latin typeface="Calibri"/>
                <a:cs typeface="Arial"/>
              </a:rPr>
              <a:t>Visualization Libraries (ggplot2)</a:t>
            </a:r>
            <a:r>
              <a:rPr lang="en-US" dirty="0">
                <a:latin typeface="Calibri"/>
                <a:cs typeface="Arial"/>
              </a:rPr>
              <a:t>: For exploratory data analysis and result presentation.</a:t>
            </a:r>
          </a:p>
          <a:p>
            <a:endParaRPr lang="en-US" dirty="0">
              <a:latin typeface="Arial"/>
              <a:cs typeface="Arial"/>
            </a:endParaRPr>
          </a:p>
          <a:p>
            <a:endParaRPr lang="en-US" dirty="0"/>
          </a:p>
        </p:txBody>
      </p:sp>
    </p:spTree>
    <p:extLst>
      <p:ext uri="{BB962C8B-B14F-4D97-AF65-F5344CB8AC3E}">
        <p14:creationId xmlns:p14="http://schemas.microsoft.com/office/powerpoint/2010/main" val="143704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5ADD-5FF4-513E-C4F1-76CF7ABE8748}"/>
              </a:ext>
            </a:extLst>
          </p:cNvPr>
          <p:cNvSpPr>
            <a:spLocks noGrp="1"/>
          </p:cNvSpPr>
          <p:nvPr>
            <p:ph type="title"/>
          </p:nvPr>
        </p:nvSpPr>
        <p:spPr/>
        <p:txBody>
          <a:bodyPr>
            <a:normAutofit/>
          </a:bodyPr>
          <a:lstStyle/>
          <a:p>
            <a:r>
              <a:rPr lang="en-US" sz="3200" dirty="0">
                <a:cs typeface="Sabon Next LT"/>
              </a:rPr>
              <a:t>PROBLEM STATEMENT:</a:t>
            </a:r>
          </a:p>
        </p:txBody>
      </p:sp>
      <p:sp>
        <p:nvSpPr>
          <p:cNvPr id="3" name="Content Placeholder 2">
            <a:extLst>
              <a:ext uri="{FF2B5EF4-FFF2-40B4-BE49-F238E27FC236}">
                <a16:creationId xmlns:a16="http://schemas.microsoft.com/office/drawing/2014/main" id="{5C087694-A27B-8F7F-D5E6-4D883980C55E}"/>
              </a:ext>
            </a:extLst>
          </p:cNvPr>
          <p:cNvSpPr>
            <a:spLocks noGrp="1"/>
          </p:cNvSpPr>
          <p:nvPr>
            <p:ph idx="1"/>
          </p:nvPr>
        </p:nvSpPr>
        <p:spPr>
          <a:xfrm>
            <a:off x="458694" y="1503752"/>
            <a:ext cx="11274612" cy="4641461"/>
          </a:xfrm>
        </p:spPr>
        <p:txBody>
          <a:bodyPr vert="horz" lIns="91440" tIns="45720" rIns="91440" bIns="45720" rtlCol="0" anchor="t">
            <a:normAutofit lnSpcReduction="10000"/>
          </a:bodyPr>
          <a:lstStyle/>
          <a:p>
            <a:r>
              <a:rPr lang="en-US" dirty="0">
                <a:latin typeface="Calibri"/>
                <a:ea typeface="+mn-lt"/>
                <a:cs typeface="+mn-lt"/>
              </a:rPr>
              <a:t>The problem statement for this project is to develop an accurate and reliable model to predict house rental prices using R programming. Given a dataset containing various features such as location, size, number of rooms, and amenities, the goal is to understand how these factors influence rental prices. By leveraging machine learning algorithms and data analysis techniques, we aim to build a predictive model that can provide accurate rental price estimates for different properties. This model will help renters, landlords, and real estate professionals make informed decisions. Key challenges include dealing with missing data, feature selection, and model validation to ensure robustness and generalizability.</a:t>
            </a:r>
            <a:endParaRPr lang="en-US">
              <a:latin typeface="Calibri"/>
              <a:cs typeface="Calibri"/>
            </a:endParaRPr>
          </a:p>
        </p:txBody>
      </p:sp>
    </p:spTree>
    <p:extLst>
      <p:ext uri="{BB962C8B-B14F-4D97-AF65-F5344CB8AC3E}">
        <p14:creationId xmlns:p14="http://schemas.microsoft.com/office/powerpoint/2010/main" val="187723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B942-D84F-6B8B-4B21-0B11C4F2FC64}"/>
              </a:ext>
            </a:extLst>
          </p:cNvPr>
          <p:cNvSpPr>
            <a:spLocks noGrp="1"/>
          </p:cNvSpPr>
          <p:nvPr>
            <p:ph type="title"/>
          </p:nvPr>
        </p:nvSpPr>
        <p:spPr>
          <a:xfrm>
            <a:off x="458694" y="365760"/>
            <a:ext cx="10895106" cy="951752"/>
          </a:xfrm>
        </p:spPr>
        <p:txBody>
          <a:bodyPr>
            <a:normAutofit/>
          </a:bodyPr>
          <a:lstStyle/>
          <a:p>
            <a:r>
              <a:rPr lang="en-US" sz="3200" dirty="0">
                <a:cs typeface="Sabon Next LT"/>
              </a:rPr>
              <a:t>PROJECT SPECIFICATION:</a:t>
            </a:r>
          </a:p>
        </p:txBody>
      </p:sp>
      <p:sp>
        <p:nvSpPr>
          <p:cNvPr id="3" name="Content Placeholder 2">
            <a:extLst>
              <a:ext uri="{FF2B5EF4-FFF2-40B4-BE49-F238E27FC236}">
                <a16:creationId xmlns:a16="http://schemas.microsoft.com/office/drawing/2014/main" id="{2266BF4A-4A81-F62F-869F-A3E80B86B954}"/>
              </a:ext>
            </a:extLst>
          </p:cNvPr>
          <p:cNvSpPr>
            <a:spLocks noGrp="1"/>
          </p:cNvSpPr>
          <p:nvPr>
            <p:ph idx="1"/>
          </p:nvPr>
        </p:nvSpPr>
        <p:spPr>
          <a:xfrm>
            <a:off x="458694" y="1460621"/>
            <a:ext cx="11274612" cy="5044025"/>
          </a:xfrm>
        </p:spPr>
        <p:txBody>
          <a:bodyPr vert="horz" lIns="91440" tIns="45720" rIns="91440" bIns="45720" rtlCol="0" anchor="t">
            <a:normAutofit lnSpcReduction="10000"/>
          </a:bodyPr>
          <a:lstStyle/>
          <a:p>
            <a:pPr>
              <a:buNone/>
            </a:pPr>
            <a:r>
              <a:rPr lang="en-US" dirty="0">
                <a:latin typeface="Calibri"/>
                <a:ea typeface="+mn-lt"/>
                <a:cs typeface="+mn-lt"/>
              </a:rPr>
              <a:t>The project aims to predict house rental prices using R programming. It involves importing a comprehensive dataset containing property attributes. Initial steps include data exploration through summary statistics and visualizations like scatterplots and density plots to understand variable relationships and distributions. Feature selection focuses on identifying significant predictors such as location, size, and amenities. Data preprocessing addresses null values and ensures data integrity. Modeling utilizes techniques like linear regression and decision trees for prediction accuracy. Model evaluation includes metrics such as RMSE and R-squared to assess performance. Results are presented with visualizations and insights into rental market trends.</a:t>
            </a:r>
            <a:endParaRPr lang="en-US">
              <a:latin typeface="Calibri"/>
              <a:ea typeface="+mj-lt"/>
              <a:cs typeface="+mj-lt"/>
            </a:endParaRPr>
          </a:p>
          <a:p>
            <a:pPr marL="0" indent="0">
              <a:buNone/>
            </a:pPr>
            <a:endParaRPr lang="en-US" dirty="0"/>
          </a:p>
        </p:txBody>
      </p:sp>
    </p:spTree>
    <p:extLst>
      <p:ext uri="{BB962C8B-B14F-4D97-AF65-F5344CB8AC3E}">
        <p14:creationId xmlns:p14="http://schemas.microsoft.com/office/powerpoint/2010/main" val="335049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622C-6C08-90A1-AFBB-609A7DE6DC33}"/>
              </a:ext>
            </a:extLst>
          </p:cNvPr>
          <p:cNvSpPr>
            <a:spLocks noGrp="1"/>
          </p:cNvSpPr>
          <p:nvPr>
            <p:ph type="title"/>
          </p:nvPr>
        </p:nvSpPr>
        <p:spPr>
          <a:xfrm>
            <a:off x="458694" y="135723"/>
            <a:ext cx="10895106" cy="1368695"/>
          </a:xfrm>
        </p:spPr>
        <p:txBody>
          <a:bodyPr>
            <a:normAutofit/>
          </a:bodyPr>
          <a:lstStyle/>
          <a:p>
            <a:r>
              <a:rPr lang="en-US" sz="3600" dirty="0">
                <a:ea typeface="+mj-lt"/>
                <a:cs typeface="+mj-lt"/>
              </a:rPr>
              <a:t>Simple Explanation of Initial Steps for House Rent Prediction Using R:</a:t>
            </a:r>
            <a:endParaRPr lang="en-US" sz="3600">
              <a:cs typeface="Sabon Next LT"/>
            </a:endParaRPr>
          </a:p>
        </p:txBody>
      </p:sp>
      <p:sp>
        <p:nvSpPr>
          <p:cNvPr id="3" name="Content Placeholder 2">
            <a:extLst>
              <a:ext uri="{FF2B5EF4-FFF2-40B4-BE49-F238E27FC236}">
                <a16:creationId xmlns:a16="http://schemas.microsoft.com/office/drawing/2014/main" id="{37AB60D9-319A-5216-F6D5-EB3A2C0E5292}"/>
              </a:ext>
            </a:extLst>
          </p:cNvPr>
          <p:cNvSpPr>
            <a:spLocks noGrp="1"/>
          </p:cNvSpPr>
          <p:nvPr>
            <p:ph idx="1"/>
          </p:nvPr>
        </p:nvSpPr>
        <p:spPr>
          <a:xfrm>
            <a:off x="458694" y="1532508"/>
            <a:ext cx="11274612" cy="5360327"/>
          </a:xfrm>
        </p:spPr>
        <p:txBody>
          <a:bodyPr vert="horz" lIns="91440" tIns="45720" rIns="91440" bIns="45720" rtlCol="0" anchor="t">
            <a:noAutofit/>
          </a:bodyPr>
          <a:lstStyle/>
          <a:p>
            <a:r>
              <a:rPr lang="en-US" sz="2500" b="1" dirty="0">
                <a:latin typeface="Calibri"/>
                <a:cs typeface="Calibri"/>
              </a:rPr>
              <a:t>1.Import Dataset:</a:t>
            </a:r>
            <a:r>
              <a:rPr lang="en-US" sz="2500" dirty="0">
                <a:latin typeface="Calibri"/>
                <a:ea typeface="+mn-lt"/>
                <a:cs typeface="+mn-lt"/>
              </a:rPr>
              <a:t> Load the dataset into the R programming environment from a file, such as a CSV.</a:t>
            </a:r>
            <a:endParaRPr lang="en-US" sz="2500" dirty="0">
              <a:latin typeface="Calibri"/>
              <a:cs typeface="Calibri"/>
            </a:endParaRPr>
          </a:p>
          <a:p>
            <a:r>
              <a:rPr lang="en-US" sz="2500" b="1" dirty="0">
                <a:latin typeface="Calibri"/>
                <a:cs typeface="Calibri"/>
              </a:rPr>
              <a:t>2. Data Exploration:</a:t>
            </a:r>
            <a:r>
              <a:rPr lang="en-US" sz="2500" b="1" dirty="0">
                <a:latin typeface="Calibri"/>
                <a:ea typeface="+mn-lt"/>
                <a:cs typeface="+mn-lt"/>
              </a:rPr>
              <a:t> </a:t>
            </a:r>
            <a:r>
              <a:rPr lang="en-US" sz="2500" dirty="0">
                <a:latin typeface="Calibri"/>
                <a:ea typeface="+mn-lt"/>
                <a:cs typeface="+mn-lt"/>
              </a:rPr>
              <a:t>Understand the data by looking at summary statistics and visualizing relationships between different variables and the rent.</a:t>
            </a:r>
            <a:endParaRPr lang="en-US" sz="2500" dirty="0">
              <a:latin typeface="Calibri"/>
              <a:cs typeface="Calibri"/>
            </a:endParaRPr>
          </a:p>
          <a:p>
            <a:r>
              <a:rPr lang="en-US" sz="2500" b="1" dirty="0">
                <a:latin typeface="Calibri"/>
                <a:cs typeface="Calibri"/>
              </a:rPr>
              <a:t>3. Feature Selection:</a:t>
            </a:r>
            <a:r>
              <a:rPr lang="en-US" sz="2500" dirty="0">
                <a:latin typeface="Calibri"/>
                <a:ea typeface="+mn-lt"/>
                <a:cs typeface="+mn-lt"/>
              </a:rPr>
              <a:t> Identify and choose the most important features (variables) that influence the rental price, such as location, size, and amenities.</a:t>
            </a:r>
            <a:endParaRPr lang="en-US" sz="2500" dirty="0">
              <a:latin typeface="Calibri"/>
              <a:cs typeface="Calibri"/>
            </a:endParaRPr>
          </a:p>
          <a:p>
            <a:r>
              <a:rPr lang="en-US" sz="2500" b="1" dirty="0">
                <a:latin typeface="Calibri"/>
                <a:cs typeface="Calibri"/>
              </a:rPr>
              <a:t>4. Checking Null Values:</a:t>
            </a:r>
            <a:r>
              <a:rPr lang="en-US" sz="2500" dirty="0">
                <a:latin typeface="Calibri"/>
                <a:cs typeface="Calibri"/>
              </a:rPr>
              <a:t> Find</a:t>
            </a:r>
            <a:r>
              <a:rPr lang="en-US" sz="2500" dirty="0">
                <a:latin typeface="Calibri"/>
                <a:ea typeface="+mn-lt"/>
                <a:cs typeface="+mn-lt"/>
              </a:rPr>
              <a:t> and handle any missing data in the dataset to ensure accuracy, either by filling in the gaps or removing incomplete entries.</a:t>
            </a:r>
            <a:endParaRPr lang="en-US" sz="2500" dirty="0">
              <a:latin typeface="Calibri"/>
              <a:cs typeface="Calibri"/>
            </a:endParaRPr>
          </a:p>
          <a:p>
            <a:r>
              <a:rPr lang="en-US" sz="2500" b="1" dirty="0">
                <a:latin typeface="Calibri"/>
                <a:cs typeface="Calibri"/>
              </a:rPr>
              <a:t>5. Figure Out House Age:</a:t>
            </a:r>
            <a:r>
              <a:rPr lang="en-US" sz="2500" dirty="0">
                <a:latin typeface="Calibri"/>
                <a:cs typeface="Calibri"/>
              </a:rPr>
              <a:t> Calculate</a:t>
            </a:r>
            <a:r>
              <a:rPr lang="en-US" sz="2500" dirty="0">
                <a:latin typeface="Calibri"/>
                <a:ea typeface="+mn-lt"/>
                <a:cs typeface="+mn-lt"/>
              </a:rPr>
              <a:t> the  each house by subtracting the year it was built from the current year, and use this  as a feature in the model.</a:t>
            </a:r>
            <a:endParaRPr lang="en-US" sz="2500" dirty="0">
              <a:latin typeface="Calibri"/>
              <a:cs typeface="Calibri"/>
            </a:endParaRPr>
          </a:p>
          <a:p>
            <a:pPr marL="0" indent="0">
              <a:buNone/>
            </a:pPr>
            <a:endParaRPr lang="en-US" sz="2000" dirty="0"/>
          </a:p>
          <a:p>
            <a:endParaRPr lang="en-US" dirty="0"/>
          </a:p>
        </p:txBody>
      </p:sp>
    </p:spTree>
    <p:extLst>
      <p:ext uri="{BB962C8B-B14F-4D97-AF65-F5344CB8AC3E}">
        <p14:creationId xmlns:p14="http://schemas.microsoft.com/office/powerpoint/2010/main" val="31887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7C815-3F3A-4AE2-B119-2C244B3FECCA}"/>
              </a:ext>
            </a:extLst>
          </p:cNvPr>
          <p:cNvSpPr>
            <a:spLocks noGrp="1"/>
          </p:cNvSpPr>
          <p:nvPr>
            <p:ph idx="1"/>
          </p:nvPr>
        </p:nvSpPr>
        <p:spPr>
          <a:xfrm>
            <a:off x="458694" y="8509"/>
            <a:ext cx="11274612" cy="7286892"/>
          </a:xfrm>
        </p:spPr>
        <p:txBody>
          <a:bodyPr vert="horz" lIns="91440" tIns="45720" rIns="91440" bIns="45720" rtlCol="0" anchor="t">
            <a:noAutofit/>
          </a:bodyPr>
          <a:lstStyle/>
          <a:p>
            <a:r>
              <a:rPr lang="en-US" sz="2500" b="1" dirty="0">
                <a:latin typeface="Calibri"/>
                <a:ea typeface="+mn-lt"/>
                <a:cs typeface="+mn-lt"/>
              </a:rPr>
              <a:t>Plot Correlation Matrix:</a:t>
            </a:r>
            <a:r>
              <a:rPr lang="en-US" sz="2500" dirty="0">
                <a:latin typeface="Calibri"/>
                <a:ea typeface="+mn-lt"/>
                <a:cs typeface="+mn-lt"/>
              </a:rPr>
              <a:t> Examine how each variable in the dataset relates to others, specifically how features like square footage and location correlate with rental prices. This helps identify which variables might be most influential in predicting rent.</a:t>
            </a:r>
            <a:endParaRPr lang="en-US" sz="2500">
              <a:latin typeface="Calibri"/>
              <a:cs typeface="Calibri"/>
            </a:endParaRPr>
          </a:p>
          <a:p>
            <a:r>
              <a:rPr lang="en-US" sz="2500" b="1" dirty="0">
                <a:latin typeface="Calibri"/>
                <a:ea typeface="+mn-lt"/>
                <a:cs typeface="+mn-lt"/>
              </a:rPr>
              <a:t>Plot Scatterplots:</a:t>
            </a:r>
            <a:r>
              <a:rPr lang="en-US" sz="2500" dirty="0">
                <a:latin typeface="Calibri"/>
                <a:ea typeface="+mn-lt"/>
                <a:cs typeface="+mn-lt"/>
              </a:rPr>
              <a:t> Visualize the relationship between variables, such as square footage   and rental price. Scatterplots show how two variables move together and help identify any patterns or trends that could influence the rent prediction.</a:t>
            </a:r>
            <a:endParaRPr lang="en-US" sz="2500">
              <a:latin typeface="Calibri"/>
              <a:cs typeface="Calibri"/>
            </a:endParaRPr>
          </a:p>
          <a:p>
            <a:r>
              <a:rPr lang="en-US" sz="2500" b="1" dirty="0">
                <a:latin typeface="Calibri"/>
                <a:ea typeface="+mn-lt"/>
                <a:cs typeface="+mn-lt"/>
              </a:rPr>
              <a:t>Plot Density Plot to Check Normality:</a:t>
            </a:r>
            <a:r>
              <a:rPr lang="en-US" sz="2500" dirty="0">
                <a:latin typeface="Calibri"/>
                <a:ea typeface="+mn-lt"/>
                <a:cs typeface="+mn-lt"/>
              </a:rPr>
              <a:t> Check the distribution of rental prices to see if they follow a normal (bell-shaped) distribution. This is important because many statistical techniques assume normality, ensuring that predictions and conclusions drawn from the data are reliable.</a:t>
            </a:r>
            <a:endParaRPr lang="en-US" sz="2500">
              <a:latin typeface="Calibri"/>
              <a:cs typeface="Calibri"/>
            </a:endParaRPr>
          </a:p>
          <a:p>
            <a:r>
              <a:rPr lang="en-US" sz="2500" b="1" dirty="0">
                <a:latin typeface="Calibri"/>
                <a:ea typeface="+mn-lt"/>
                <a:cs typeface="+mn-lt"/>
              </a:rPr>
              <a:t>Plot Univariate Linear Regression between square feet living and price:</a:t>
            </a:r>
            <a:r>
              <a:rPr lang="en-US" sz="2500" dirty="0">
                <a:latin typeface="Calibri"/>
                <a:ea typeface="+mn-lt"/>
                <a:cs typeface="+mn-lt"/>
              </a:rPr>
              <a:t> Explore how changes in square footage affect rental prices by fitting a straight line to the data points in the scatterplot. </a:t>
            </a:r>
            <a:endParaRPr lang="en-US" sz="2500">
              <a:latin typeface="Calibri"/>
              <a:cs typeface="Calibri"/>
            </a:endParaRPr>
          </a:p>
        </p:txBody>
      </p:sp>
    </p:spTree>
    <p:extLst>
      <p:ext uri="{BB962C8B-B14F-4D97-AF65-F5344CB8AC3E}">
        <p14:creationId xmlns:p14="http://schemas.microsoft.com/office/powerpoint/2010/main" val="179087842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DappledVTI</vt:lpstr>
      <vt:lpstr>HOUSE RENT PREDICTION</vt:lpstr>
      <vt:lpstr>ABSTRACT:</vt:lpstr>
      <vt:lpstr>INTRODUCTION:</vt:lpstr>
      <vt:lpstr>TECHNOLOGIES:</vt:lpstr>
      <vt:lpstr>PowerPoint Presentation</vt:lpstr>
      <vt:lpstr>PROBLEM STATEMENT:</vt:lpstr>
      <vt:lpstr>PROJECT SPECIFICATION:</vt:lpstr>
      <vt:lpstr>Simple Explanation of Initial Steps for House Rent Prediction Using R:</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271</cp:revision>
  <dcterms:created xsi:type="dcterms:W3CDTF">2024-06-26T08:32:32Z</dcterms:created>
  <dcterms:modified xsi:type="dcterms:W3CDTF">2024-06-26T10:01:55Z</dcterms:modified>
</cp:coreProperties>
</file>