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3460750" cx="4610100"/>
  <p:notesSz cx="4610100" cy="3460750"/>
  <p:embeddedFontLst>
    <p:embeddedFont>
      <p:font typeface="Tahoma"/>
      <p:regular r:id="rId25"/>
      <p:bold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9" roundtripDataSignature="AMtx7mjnnpEvl+wabOnueIRtB6PUt02o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78a920c0d_0_139: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b78a920c0d_0_13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78a920c0d_0_163: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b78a920c0d_0_16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78a920c0d_0_24: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b78a920c0d_0_24: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31a168e65_0_67: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a31a168e65_0_6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31a168e65_0_141: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2a31a168e65_0_14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31a168e65_0_116: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2a31a168e65_0_116: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31a168e65_0_167: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a31a168e65_0_16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78a920c0d_0_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900">
                <a:solidFill>
                  <a:srgbClr val="2E2E2E"/>
                </a:solidFill>
                <a:latin typeface="Georgia"/>
                <a:ea typeface="Georgia"/>
                <a:cs typeface="Georgia"/>
                <a:sym typeface="Georgia"/>
              </a:rPr>
              <a:t>In the combining step, we use the coded search algorithm class and pre-built model together to generate a nice output of possible trains along with their estimated prices. We also use the precomputed data of fixed prices and train specialities during the invocation of the model.</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900"/>
              <a:buFont typeface="Arial"/>
              <a:buNone/>
            </a:pPr>
            <a:r>
              <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US" sz="900">
                <a:solidFill>
                  <a:srgbClr val="2E2E2E"/>
                </a:solidFill>
                <a:latin typeface="Georgia"/>
                <a:ea typeface="Georgia"/>
                <a:cs typeface="Georgia"/>
                <a:sym typeface="Georgia"/>
              </a:rPr>
              <a:t>DataPipeline class's job is to provide a function called send_input (to pipeline) which when given a dataframe with trainNumber, fromStnCode, toStnCode and depending on the user class preference it concatenates new columns and trasforms existing columns such a way that the output is feed-able to the model. As every single model takes same input, it makes very easy to switch between models.</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US" sz="900">
                <a:solidFill>
                  <a:srgbClr val="2E2E2E"/>
                </a:solidFill>
                <a:latin typeface="Georgia"/>
                <a:ea typeface="Georgia"/>
                <a:cs typeface="Georgia"/>
                <a:sym typeface="Georgia"/>
              </a:rPr>
              <a:t>TripPlannerWithPrices class is our project's final class that would only be used by the user. The main query function would take user input of form station, to station and date; it would use the TrainsFinder class to search direct and indirect trains from the user, use DataPipeline to transform the output of TrainsFinder class to be fed in the model, use prebuilt model to predict the prices and use send_output function of DataPipeline to compute final fares</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900"/>
              <a:buFont typeface="Arial"/>
              <a:buNone/>
            </a:pPr>
            <a:r>
              <a:t/>
            </a:r>
            <a:endParaRPr sz="900">
              <a:solidFill>
                <a:srgbClr val="2E2E2E"/>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
        <p:nvSpPr>
          <p:cNvPr id="387" name="Google Shape;387;g1b78a920c0d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31a168e65_0_4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2a31a168e65_0_4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31a168e65_0_191: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g2a31a168e65_0_19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6: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78a920c0d_0_78: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1b78a920c0d_0_78: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0a2281a09_0_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180a2281a09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0a2281a09_0_19: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80a2281a09_0_1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78a920c0d_0_116: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b78a920c0d_0_116: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31a168e65_4_24: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Using of vectorized operations, which was tough to implement instead of the iterations on the data which was easier to implement.</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The use of vectorized operations helped reduce the time of search algorithm from 4-5 seconds to around 600 milliseconds.</a:t>
            </a:r>
            <a:endParaRPr sz="1000">
              <a:solidFill>
                <a:schemeClr val="dk1"/>
              </a:solidFill>
              <a:latin typeface="Tahoma"/>
              <a:ea typeface="Tahoma"/>
              <a:cs typeface="Tahoma"/>
              <a:sym typeface="Tahoma"/>
            </a:endParaRPr>
          </a:p>
          <a:p>
            <a:pPr indent="0" lvl="0" marL="0" rtl="0" algn="l">
              <a:lnSpc>
                <a:spcPct val="100000"/>
              </a:lnSpc>
              <a:spcBef>
                <a:spcPts val="0"/>
              </a:spcBef>
              <a:spcAft>
                <a:spcPts val="0"/>
              </a:spcAft>
              <a:buSzPts val="1100"/>
              <a:buNone/>
            </a:pPr>
            <a:r>
              <a:t/>
            </a:r>
            <a:endParaRPr/>
          </a:p>
        </p:txBody>
      </p:sp>
      <p:sp>
        <p:nvSpPr>
          <p:cNvPr id="194" name="Google Shape;194;g2a31a168e65_4_24: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31a168e65_2_2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a31a168e65_2_2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6"/>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6"/>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27"/>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body"/>
          </p:nvPr>
        </p:nvSpPr>
        <p:spPr>
          <a:xfrm>
            <a:off x="586295" y="1533961"/>
            <a:ext cx="3713479" cy="10007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700">
                <a:solidFill>
                  <a:schemeClr val="dk1"/>
                </a:solidFill>
                <a:latin typeface="Tahoma"/>
                <a:ea typeface="Tahoma"/>
                <a:cs typeface="Tahoma"/>
                <a:sym typeface="Tahom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8"/>
          <p:cNvSpPr txBox="1"/>
          <p:nvPr>
            <p:ph type="ctrTitle"/>
          </p:nvPr>
        </p:nvSpPr>
        <p:spPr>
          <a:xfrm>
            <a:off x="345757" y="1072832"/>
            <a:ext cx="3918585" cy="72675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 type="subTitle"/>
          </p:nvPr>
        </p:nvSpPr>
        <p:spPr>
          <a:xfrm>
            <a:off x="691515" y="1938020"/>
            <a:ext cx="3227070" cy="8651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9"/>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 type="body"/>
          </p:nvPr>
        </p:nvSpPr>
        <p:spPr>
          <a:xfrm>
            <a:off x="230505" y="795972"/>
            <a:ext cx="2005393" cy="22840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9"/>
          <p:cNvSpPr txBox="1"/>
          <p:nvPr>
            <p:ph idx="2" type="body"/>
          </p:nvPr>
        </p:nvSpPr>
        <p:spPr>
          <a:xfrm>
            <a:off x="2374201" y="795972"/>
            <a:ext cx="2005393" cy="22840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9"/>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30"/>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0" y="0"/>
            <a:ext cx="4608195" cy="126364"/>
          </a:xfrm>
          <a:custGeom>
            <a:rect b="b" l="l" r="r" t="t"/>
            <a:pathLst>
              <a:path extrusionOk="0" h="126364" w="4608195">
                <a:moveTo>
                  <a:pt x="4608004" y="0"/>
                </a:moveTo>
                <a:lnTo>
                  <a:pt x="0" y="0"/>
                </a:lnTo>
                <a:lnTo>
                  <a:pt x="0" y="126123"/>
                </a:lnTo>
                <a:lnTo>
                  <a:pt x="4608004" y="126123"/>
                </a:lnTo>
                <a:lnTo>
                  <a:pt x="460800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5"/>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5"/>
          <p:cNvSpPr txBox="1"/>
          <p:nvPr>
            <p:ph idx="1" type="body"/>
          </p:nvPr>
        </p:nvSpPr>
        <p:spPr>
          <a:xfrm>
            <a:off x="586295" y="1533961"/>
            <a:ext cx="3713479" cy="10007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Tahoma"/>
                <a:ea typeface="Tahoma"/>
                <a:cs typeface="Tahoma"/>
                <a:sym typeface="Tahom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5"/>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5"/>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https://github.com/bhavya2403/TrainTrip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sciencedirect.com/science/article/pii/S1877050921020755" TargetMode="External"/><Relationship Id="rId5" Type="http://schemas.openxmlformats.org/officeDocument/2006/relationships/hyperlink" Target="https://github.com/ShubhangG/Train-Ticket-predi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nvSpPr>
        <p:spPr>
          <a:xfrm>
            <a:off x="95300" y="0"/>
            <a:ext cx="645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F8F8F2"/>
                </a:solidFill>
                <a:latin typeface="Arial"/>
                <a:ea typeface="Arial"/>
                <a:cs typeface="Arial"/>
                <a:sym typeface="Arial"/>
              </a:rPr>
              <a:t>Introduction</a:t>
            </a:r>
            <a:endParaRPr b="0" i="0" sz="600" u="none" cap="none" strike="noStrike">
              <a:solidFill>
                <a:srgbClr val="F8F8F2"/>
              </a:solidFill>
              <a:latin typeface="Arial"/>
              <a:ea typeface="Arial"/>
              <a:cs typeface="Arial"/>
              <a:sym typeface="Arial"/>
            </a:endParaRPr>
          </a:p>
        </p:txBody>
      </p:sp>
      <p:sp>
        <p:nvSpPr>
          <p:cNvPr id="45" name="Google Shape;45;p1"/>
          <p:cNvSpPr txBox="1"/>
          <p:nvPr/>
        </p:nvSpPr>
        <p:spPr>
          <a:xfrm>
            <a:off x="966100" y="0"/>
            <a:ext cx="1013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000000"/>
              </a:solidFill>
              <a:latin typeface="Arial"/>
              <a:ea typeface="Arial"/>
              <a:cs typeface="Arial"/>
              <a:sym typeface="Arial"/>
            </a:endParaRPr>
          </a:p>
        </p:txBody>
      </p:sp>
      <p:sp>
        <p:nvSpPr>
          <p:cNvPr id="46" name="Google Shape;46;p1"/>
          <p:cNvSpPr txBox="1"/>
          <p:nvPr/>
        </p:nvSpPr>
        <p:spPr>
          <a:xfrm>
            <a:off x="3164729" y="0"/>
            <a:ext cx="606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47" name="Google Shape;47;p1"/>
          <p:cNvSpPr txBox="1"/>
          <p:nvPr/>
        </p:nvSpPr>
        <p:spPr>
          <a:xfrm>
            <a:off x="4041499" y="0"/>
            <a:ext cx="471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grpSp>
        <p:nvGrpSpPr>
          <p:cNvPr id="48" name="Google Shape;48;p1"/>
          <p:cNvGrpSpPr/>
          <p:nvPr/>
        </p:nvGrpSpPr>
        <p:grpSpPr>
          <a:xfrm>
            <a:off x="306975" y="418939"/>
            <a:ext cx="4040404" cy="910250"/>
            <a:chOff x="309193" y="395553"/>
            <a:chExt cx="4040404" cy="871386"/>
          </a:xfrm>
        </p:grpSpPr>
        <p:sp>
          <p:nvSpPr>
            <p:cNvPr id="49" name="Google Shape;49;p1"/>
            <p:cNvSpPr/>
            <p:nvPr/>
          </p:nvSpPr>
          <p:spPr>
            <a:xfrm>
              <a:off x="309193" y="395553"/>
              <a:ext cx="3989704" cy="82550"/>
            </a:xfrm>
            <a:custGeom>
              <a:rect b="b" l="l" r="r" t="t"/>
              <a:pathLst>
                <a:path extrusionOk="0" h="82550" w="3989704">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0" name="Google Shape;50;p1"/>
            <p:cNvPicPr preferRelativeResize="0"/>
            <p:nvPr/>
          </p:nvPicPr>
          <p:blipFill rotWithShape="1">
            <a:blip r:embed="rId3">
              <a:alphaModFix/>
            </a:blip>
            <a:srcRect b="0" l="0" r="0" t="0"/>
            <a:stretch/>
          </p:blipFill>
          <p:spPr>
            <a:xfrm>
              <a:off x="359994" y="1165339"/>
              <a:ext cx="101600" cy="101600"/>
            </a:xfrm>
            <a:prstGeom prst="rect">
              <a:avLst/>
            </a:prstGeom>
            <a:noFill/>
            <a:ln>
              <a:noFill/>
            </a:ln>
          </p:spPr>
        </p:pic>
        <p:pic>
          <p:nvPicPr>
            <p:cNvPr id="51" name="Google Shape;51;p1"/>
            <p:cNvPicPr preferRelativeResize="0"/>
            <p:nvPr/>
          </p:nvPicPr>
          <p:blipFill rotWithShape="1">
            <a:blip r:embed="rId4">
              <a:alphaModFix/>
            </a:blip>
            <a:srcRect b="0" l="0" r="0" t="0"/>
            <a:stretch/>
          </p:blipFill>
          <p:spPr>
            <a:xfrm>
              <a:off x="410794" y="1152639"/>
              <a:ext cx="3938802" cy="114300"/>
            </a:xfrm>
            <a:prstGeom prst="rect">
              <a:avLst/>
            </a:prstGeom>
            <a:noFill/>
            <a:ln>
              <a:noFill/>
            </a:ln>
          </p:spPr>
        </p:pic>
        <p:pic>
          <p:nvPicPr>
            <p:cNvPr id="52" name="Google Shape;52;p1"/>
            <p:cNvPicPr preferRelativeResize="0"/>
            <p:nvPr/>
          </p:nvPicPr>
          <p:blipFill rotWithShape="1">
            <a:blip r:embed="rId5">
              <a:alphaModFix/>
            </a:blip>
            <a:srcRect b="0" l="0" r="0" t="0"/>
            <a:stretch/>
          </p:blipFill>
          <p:spPr>
            <a:xfrm>
              <a:off x="4298846" y="446112"/>
              <a:ext cx="50751" cy="719226"/>
            </a:xfrm>
            <a:prstGeom prst="rect">
              <a:avLst/>
            </a:prstGeom>
            <a:noFill/>
            <a:ln>
              <a:noFill/>
            </a:ln>
          </p:spPr>
        </p:pic>
        <p:sp>
          <p:nvSpPr>
            <p:cNvPr id="53" name="Google Shape;53;p1"/>
            <p:cNvSpPr/>
            <p:nvPr/>
          </p:nvSpPr>
          <p:spPr>
            <a:xfrm>
              <a:off x="309193" y="439975"/>
              <a:ext cx="3989704" cy="776605"/>
            </a:xfrm>
            <a:custGeom>
              <a:rect b="b" l="l" r="r" t="t"/>
              <a:pathLst>
                <a:path extrusionOk="0" h="776605" w="3989704">
                  <a:moveTo>
                    <a:pt x="3989652" y="0"/>
                  </a:moveTo>
                  <a:lnTo>
                    <a:pt x="0" y="0"/>
                  </a:lnTo>
                  <a:lnTo>
                    <a:pt x="0" y="725363"/>
                  </a:lnTo>
                  <a:lnTo>
                    <a:pt x="4008" y="745088"/>
                  </a:lnTo>
                  <a:lnTo>
                    <a:pt x="14922" y="761241"/>
                  </a:lnTo>
                  <a:lnTo>
                    <a:pt x="31075" y="772155"/>
                  </a:lnTo>
                  <a:lnTo>
                    <a:pt x="50800" y="776163"/>
                  </a:lnTo>
                  <a:lnTo>
                    <a:pt x="3938852" y="776163"/>
                  </a:lnTo>
                  <a:lnTo>
                    <a:pt x="3958576" y="772155"/>
                  </a:lnTo>
                  <a:lnTo>
                    <a:pt x="3974729" y="761241"/>
                  </a:lnTo>
                  <a:lnTo>
                    <a:pt x="3985644" y="745088"/>
                  </a:lnTo>
                  <a:lnTo>
                    <a:pt x="3989652" y="725363"/>
                  </a:lnTo>
                  <a:lnTo>
                    <a:pt x="3989652"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1"/>
            <p:cNvSpPr/>
            <p:nvPr/>
          </p:nvSpPr>
          <p:spPr>
            <a:xfrm>
              <a:off x="4298846" y="484213"/>
              <a:ext cx="0" cy="700405"/>
            </a:xfrm>
            <a:custGeom>
              <a:rect b="b" l="l" r="r" t="t"/>
              <a:pathLst>
                <a:path extrusionOk="0" h="700405" w="120000">
                  <a:moveTo>
                    <a:pt x="0" y="700176"/>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4298846" y="471512"/>
              <a:ext cx="0" cy="12700"/>
            </a:xfrm>
            <a:custGeom>
              <a:rect b="b" l="l" r="r" t="t"/>
              <a:pathLst>
                <a:path extrusionOk="0" h="12700" w="120000">
                  <a:moveTo>
                    <a:pt x="0" y="12700"/>
                  </a:moveTo>
                  <a:lnTo>
                    <a:pt x="0" y="0"/>
                  </a:lnTo>
                </a:path>
              </a:pathLst>
            </a:custGeom>
            <a:noFill/>
            <a:ln cap="flat" cmpd="sng" w="9525">
              <a:solidFill>
                <a:srgbClr val="AFAFA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1"/>
            <p:cNvSpPr/>
            <p:nvPr/>
          </p:nvSpPr>
          <p:spPr>
            <a:xfrm>
              <a:off x="4298846" y="458812"/>
              <a:ext cx="0" cy="12700"/>
            </a:xfrm>
            <a:custGeom>
              <a:rect b="b" l="l" r="r" t="t"/>
              <a:pathLst>
                <a:path extrusionOk="0" h="12700" w="120000">
                  <a:moveTo>
                    <a:pt x="0" y="12700"/>
                  </a:moveTo>
                  <a:lnTo>
                    <a:pt x="0" y="0"/>
                  </a:lnTo>
                </a:path>
              </a:pathLst>
            </a:custGeom>
            <a:noFill/>
            <a:ln cap="flat" cmpd="sng" w="9525">
              <a:solidFill>
                <a:srgbClr val="CECEC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4298846" y="446112"/>
              <a:ext cx="0" cy="12700"/>
            </a:xfrm>
            <a:custGeom>
              <a:rect b="b" l="l" r="r" t="t"/>
              <a:pathLst>
                <a:path extrusionOk="0" h="12700" w="120000">
                  <a:moveTo>
                    <a:pt x="0" y="12700"/>
                  </a:moveTo>
                  <a:lnTo>
                    <a:pt x="0" y="0"/>
                  </a:lnTo>
                </a:path>
              </a:pathLst>
            </a:custGeom>
            <a:noFill/>
            <a:ln cap="flat" cmpd="sng" w="9525">
              <a:solidFill>
                <a:srgbClr val="EFEFE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 name="Google Shape;58;p1"/>
          <p:cNvSpPr txBox="1"/>
          <p:nvPr/>
        </p:nvSpPr>
        <p:spPr>
          <a:xfrm>
            <a:off x="360275" y="559538"/>
            <a:ext cx="4040400" cy="487500"/>
          </a:xfrm>
          <a:prstGeom prst="rect">
            <a:avLst/>
          </a:prstGeom>
          <a:noFill/>
          <a:ln>
            <a:noFill/>
          </a:ln>
        </p:spPr>
        <p:txBody>
          <a:bodyPr anchorCtr="0" anchor="t" bIns="0" lIns="0" spcFirstLastPara="1" rIns="0" wrap="square" tIns="2525">
            <a:spAutoFit/>
          </a:bodyPr>
          <a:lstStyle/>
          <a:p>
            <a:pPr indent="0" lvl="0" marL="0" rtl="0" algn="l">
              <a:lnSpc>
                <a:spcPct val="90000"/>
              </a:lnSpc>
              <a:spcBef>
                <a:spcPts val="0"/>
              </a:spcBef>
              <a:spcAft>
                <a:spcPts val="0"/>
              </a:spcAft>
              <a:buClr>
                <a:schemeClr val="dk1"/>
              </a:buClr>
              <a:buSzPts val="6600"/>
              <a:buFont typeface="Gill Sans"/>
              <a:buNone/>
            </a:pPr>
            <a:r>
              <a:rPr lang="en-US" sz="3500">
                <a:solidFill>
                  <a:srgbClr val="EFEFEF"/>
                </a:solidFill>
                <a:latin typeface="Gill Sans"/>
                <a:ea typeface="Gill Sans"/>
                <a:cs typeface="Gill Sans"/>
                <a:sym typeface="Gill Sans"/>
              </a:rPr>
              <a:t>    TRAIN-TRIPPER</a:t>
            </a:r>
            <a:endParaRPr b="0" i="0" sz="3500" u="none" cap="none" strike="noStrike">
              <a:solidFill>
                <a:srgbClr val="EFEFEF"/>
              </a:solidFill>
              <a:latin typeface="Tahoma"/>
              <a:ea typeface="Tahoma"/>
              <a:cs typeface="Tahoma"/>
              <a:sym typeface="Tahoma"/>
            </a:endParaRPr>
          </a:p>
        </p:txBody>
      </p:sp>
      <p:sp>
        <p:nvSpPr>
          <p:cNvPr id="59" name="Google Shape;59;p1"/>
          <p:cNvSpPr txBox="1"/>
          <p:nvPr/>
        </p:nvSpPr>
        <p:spPr>
          <a:xfrm>
            <a:off x="491325" y="1396825"/>
            <a:ext cx="3671700" cy="2242500"/>
          </a:xfrm>
          <a:prstGeom prst="rect">
            <a:avLst/>
          </a:prstGeom>
          <a:noFill/>
          <a:ln>
            <a:noFill/>
          </a:ln>
        </p:spPr>
        <p:txBody>
          <a:bodyPr anchorCtr="0" anchor="t" bIns="0" lIns="0" spcFirstLastPara="1" rIns="0" wrap="square" tIns="27925">
            <a:spAutoFit/>
          </a:bodyPr>
          <a:lstStyle/>
          <a:p>
            <a:pPr indent="457200" lvl="0" marL="0" marR="631190" rtl="0" algn="ctr">
              <a:lnSpc>
                <a:spcPct val="102600"/>
              </a:lnSpc>
              <a:spcBef>
                <a:spcPts val="0"/>
              </a:spcBef>
              <a:spcAft>
                <a:spcPts val="0"/>
              </a:spcAft>
              <a:buClr>
                <a:srgbClr val="000000"/>
              </a:buClr>
              <a:buSzPts val="1100"/>
              <a:buFont typeface="Arial"/>
              <a:buNone/>
            </a:pPr>
            <a:r>
              <a:rPr b="0" i="0" lang="en-US" sz="1100" u="none" cap="none" strike="noStrike">
                <a:solidFill>
                  <a:srgbClr val="000000"/>
                </a:solidFill>
                <a:latin typeface="Tahoma"/>
                <a:ea typeface="Tahoma"/>
                <a:cs typeface="Tahoma"/>
                <a:sym typeface="Tahoma"/>
              </a:rPr>
              <a:t>Machine Learning (IE 406)</a:t>
            </a:r>
            <a:endParaRPr b="0" i="0" sz="1100" u="none" cap="none" strike="noStrike">
              <a:solidFill>
                <a:srgbClr val="000000"/>
              </a:solidFill>
              <a:latin typeface="Tahoma"/>
              <a:ea typeface="Tahoma"/>
              <a:cs typeface="Tahoma"/>
              <a:sym typeface="Tahoma"/>
            </a:endParaRPr>
          </a:p>
          <a:p>
            <a:pPr indent="0" lvl="0" marL="0" marR="631190" rtl="0" algn="l">
              <a:lnSpc>
                <a:spcPct val="1026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0" lvl="0" marL="0" marR="631190" rtl="0" algn="l">
              <a:lnSpc>
                <a:spcPct val="102600"/>
              </a:lnSpc>
              <a:spcBef>
                <a:spcPts val="0"/>
              </a:spcBef>
              <a:spcAft>
                <a:spcPts val="0"/>
              </a:spcAft>
              <a:buClr>
                <a:srgbClr val="000000"/>
              </a:buClr>
              <a:buSzPts val="1100"/>
              <a:buFont typeface="Arial"/>
              <a:buNone/>
            </a:pPr>
            <a:r>
              <a:rPr b="0" i="0" lang="en-US" sz="1100" u="none" cap="none" strike="noStrike">
                <a:solidFill>
                  <a:srgbClr val="000000"/>
                </a:solidFill>
                <a:latin typeface="Tahoma"/>
                <a:ea typeface="Tahoma"/>
                <a:cs typeface="Tahoma"/>
                <a:sym typeface="Tahoma"/>
              </a:rPr>
              <a:t> </a:t>
            </a:r>
            <a:endParaRPr b="0" i="0" sz="1100" u="none"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rPr b="0" i="0" lang="en-US" sz="900" u="sng" cap="none" strike="noStrike">
                <a:solidFill>
                  <a:srgbClr val="000000"/>
                </a:solidFill>
                <a:latin typeface="Tahoma"/>
                <a:ea typeface="Tahoma"/>
                <a:cs typeface="Tahoma"/>
                <a:sym typeface="Tahoma"/>
              </a:rPr>
              <a:t>Instructor - Dr. M.V.Joshi</a:t>
            </a:r>
            <a:endParaRPr b="0" i="0" sz="900" u="sng"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t/>
            </a:r>
            <a:endParaRPr b="0" i="0" sz="900" u="sng"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chemeClr val="dk1"/>
              </a:buClr>
              <a:buSzPts val="1100"/>
              <a:buFont typeface="Arial"/>
              <a:buNone/>
            </a:pPr>
            <a:r>
              <a:rPr lang="en-US" sz="900">
                <a:solidFill>
                  <a:schemeClr val="dk1"/>
                </a:solidFill>
                <a:latin typeface="Tahoma"/>
                <a:ea typeface="Tahoma"/>
                <a:cs typeface="Tahoma"/>
                <a:sym typeface="Tahoma"/>
              </a:rPr>
              <a:t>Bhavya Rajdev </a:t>
            </a:r>
            <a:r>
              <a:rPr b="0" i="0" lang="en-US" sz="900" u="none" cap="none" strike="noStrike">
                <a:solidFill>
                  <a:schemeClr val="dk1"/>
                </a:solidFill>
                <a:latin typeface="Tahoma"/>
                <a:ea typeface="Tahoma"/>
                <a:cs typeface="Tahoma"/>
                <a:sym typeface="Tahoma"/>
              </a:rPr>
              <a:t>- 202001</a:t>
            </a:r>
            <a:r>
              <a:rPr lang="en-US" sz="900">
                <a:solidFill>
                  <a:schemeClr val="dk1"/>
                </a:solidFill>
                <a:latin typeface="Tahoma"/>
                <a:ea typeface="Tahoma"/>
                <a:cs typeface="Tahoma"/>
                <a:sym typeface="Tahoma"/>
              </a:rPr>
              <a:t>067</a:t>
            </a:r>
            <a:endParaRPr b="0" i="0" sz="900" u="none" cap="none" strike="noStrike">
              <a:solidFill>
                <a:schemeClr val="dk1"/>
              </a:solidFill>
              <a:latin typeface="Tahoma"/>
              <a:ea typeface="Tahoma"/>
              <a:cs typeface="Tahoma"/>
              <a:sym typeface="Tahoma"/>
            </a:endParaRPr>
          </a:p>
          <a:p>
            <a:pPr indent="457200" lvl="0" marL="0" marR="631190" rtl="0" algn="ctr">
              <a:lnSpc>
                <a:spcPct val="102600"/>
              </a:lnSpc>
              <a:spcBef>
                <a:spcPts val="0"/>
              </a:spcBef>
              <a:spcAft>
                <a:spcPts val="0"/>
              </a:spcAft>
              <a:buClr>
                <a:schemeClr val="dk1"/>
              </a:buClr>
              <a:buSzPts val="1100"/>
              <a:buFont typeface="Arial"/>
              <a:buNone/>
            </a:pPr>
            <a:r>
              <a:rPr lang="en-US" sz="900">
                <a:solidFill>
                  <a:schemeClr val="dk1"/>
                </a:solidFill>
                <a:latin typeface="Tahoma"/>
                <a:ea typeface="Tahoma"/>
                <a:cs typeface="Tahoma"/>
                <a:sym typeface="Tahoma"/>
              </a:rPr>
              <a:t>Maharth Thakar</a:t>
            </a:r>
            <a:r>
              <a:rPr b="0" i="0" lang="en-US" sz="900" u="none" cap="none" strike="noStrike">
                <a:solidFill>
                  <a:schemeClr val="dk1"/>
                </a:solidFill>
                <a:latin typeface="Tahoma"/>
                <a:ea typeface="Tahoma"/>
                <a:cs typeface="Tahoma"/>
                <a:sym typeface="Tahoma"/>
              </a:rPr>
              <a:t>- 202001</a:t>
            </a:r>
            <a:r>
              <a:rPr lang="en-US" sz="900">
                <a:solidFill>
                  <a:schemeClr val="dk1"/>
                </a:solidFill>
                <a:latin typeface="Tahoma"/>
                <a:ea typeface="Tahoma"/>
                <a:cs typeface="Tahoma"/>
                <a:sym typeface="Tahoma"/>
              </a:rPr>
              <a:t>069</a:t>
            </a:r>
            <a:endParaRPr sz="900">
              <a:solidFill>
                <a:schemeClr val="dk1"/>
              </a:solidFill>
              <a:latin typeface="Tahoma"/>
              <a:ea typeface="Tahoma"/>
              <a:cs typeface="Tahoma"/>
              <a:sym typeface="Tahoma"/>
            </a:endParaRPr>
          </a:p>
          <a:p>
            <a:pPr indent="457200" lvl="0" marL="0" marR="631190" rtl="0" algn="ctr">
              <a:lnSpc>
                <a:spcPct val="102600"/>
              </a:lnSpc>
              <a:spcBef>
                <a:spcPts val="0"/>
              </a:spcBef>
              <a:spcAft>
                <a:spcPts val="0"/>
              </a:spcAft>
              <a:buClr>
                <a:schemeClr val="dk1"/>
              </a:buClr>
              <a:buSzPts val="1100"/>
              <a:buFont typeface="Arial"/>
              <a:buNone/>
            </a:pPr>
            <a:r>
              <a:rPr lang="en-US" sz="900">
                <a:solidFill>
                  <a:schemeClr val="dk1"/>
                </a:solidFill>
                <a:latin typeface="Tahoma"/>
                <a:ea typeface="Tahoma"/>
                <a:cs typeface="Tahoma"/>
                <a:sym typeface="Tahoma"/>
              </a:rPr>
              <a:t>Dhruv</a:t>
            </a:r>
            <a:r>
              <a:rPr lang="en-US" sz="900">
                <a:solidFill>
                  <a:schemeClr val="dk1"/>
                </a:solidFill>
                <a:latin typeface="Tahoma"/>
                <a:ea typeface="Tahoma"/>
                <a:cs typeface="Tahoma"/>
                <a:sym typeface="Tahoma"/>
              </a:rPr>
              <a:t> Prajapati- 202001103</a:t>
            </a:r>
            <a:endParaRPr sz="900">
              <a:solidFill>
                <a:schemeClr val="dk1"/>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0" lvl="0" marL="120013" marR="160020" rtl="0" algn="ctr">
              <a:lnSpc>
                <a:spcPct val="118750"/>
              </a:lnSpc>
              <a:spcBef>
                <a:spcPts val="0"/>
              </a:spcBef>
              <a:spcAft>
                <a:spcPts val="0"/>
              </a:spcAft>
              <a:buClr>
                <a:srgbClr val="000000"/>
              </a:buClr>
              <a:buSzPts val="800"/>
              <a:buFont typeface="Arial"/>
              <a:buNone/>
            </a:pPr>
            <a:r>
              <a:rPr b="0" i="0" lang="en-US" sz="800" u="none" cap="none" strike="noStrike">
                <a:solidFill>
                  <a:srgbClr val="000000"/>
                </a:solidFill>
                <a:latin typeface="Tahoma"/>
                <a:ea typeface="Tahoma"/>
                <a:cs typeface="Tahoma"/>
                <a:sym typeface="Tahoma"/>
              </a:rPr>
              <a:t>Dhirubhai Ambani Institute of Information and Communication Technology  (DA-IICT), Gandhinagar, Gujarat</a:t>
            </a:r>
            <a:endParaRPr b="0" i="0" sz="800" u="none" cap="none" strike="noStrike">
              <a:solidFill>
                <a:srgbClr val="000000"/>
              </a:solidFill>
              <a:latin typeface="Tahoma"/>
              <a:ea typeface="Tahoma"/>
              <a:cs typeface="Tahoma"/>
              <a:sym typeface="Tahoma"/>
            </a:endParaRPr>
          </a:p>
          <a:p>
            <a:pPr indent="0" lvl="0" marL="0" marR="0" rtl="0" algn="ctr">
              <a:lnSpc>
                <a:spcPct val="100000"/>
              </a:lnSpc>
              <a:spcBef>
                <a:spcPts val="3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0" lvl="0" marL="0" marR="3810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p:txBody>
      </p:sp>
      <p:grpSp>
        <p:nvGrpSpPr>
          <p:cNvPr id="60" name="Google Shape;60;p1"/>
          <p:cNvGrpSpPr/>
          <p:nvPr/>
        </p:nvGrpSpPr>
        <p:grpSpPr>
          <a:xfrm>
            <a:off x="0" y="3342919"/>
            <a:ext cx="4608410" cy="113664"/>
            <a:chOff x="0" y="3342919"/>
            <a:chExt cx="4608410" cy="113664"/>
          </a:xfrm>
        </p:grpSpPr>
        <p:sp>
          <p:nvSpPr>
            <p:cNvPr id="61" name="Google Shape;61;p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3" name="Google Shape;63;p1"/>
          <p:cNvSpPr txBox="1"/>
          <p:nvPr>
            <p:ph idx="10" type="dt"/>
          </p:nvPr>
        </p:nvSpPr>
        <p:spPr>
          <a:xfrm>
            <a:off x="337131" y="3349300"/>
            <a:ext cx="791400" cy="1977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 December 7, 2023</a:t>
            </a:r>
            <a:endParaRPr/>
          </a:p>
          <a:p>
            <a:pPr indent="0" lvl="0" marL="12700" rtl="0" algn="l">
              <a:lnSpc>
                <a:spcPct val="114166"/>
              </a:lnSpc>
              <a:spcBef>
                <a:spcPts val="0"/>
              </a:spcBef>
              <a:spcAft>
                <a:spcPts val="0"/>
              </a:spcAft>
              <a:buSzPts val="1400"/>
              <a:buNone/>
            </a:pPr>
            <a:r>
              <a:t/>
            </a:r>
            <a:endParaRPr/>
          </a:p>
        </p:txBody>
      </p:sp>
      <p:sp>
        <p:nvSpPr>
          <p:cNvPr id="64" name="Google Shape;64;p1"/>
          <p:cNvSpPr txBox="1"/>
          <p:nvPr>
            <p:ph idx="11" type="ftr"/>
          </p:nvPr>
        </p:nvSpPr>
        <p:spPr>
          <a:xfrm>
            <a:off x="1659780" y="3343425"/>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65" name="Google Shape;65;p1"/>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Train Tripper</a:t>
            </a:r>
            <a:endParaRPr b="0" i="0" sz="600" u="none" cap="none" strike="noStrike">
              <a:solidFill>
                <a:srgbClr val="000000"/>
              </a:solidFill>
              <a:latin typeface="Arial"/>
              <a:ea typeface="Arial"/>
              <a:cs typeface="Arial"/>
              <a:sym typeface="Arial"/>
            </a:endParaRPr>
          </a:p>
        </p:txBody>
      </p:sp>
      <p:sp>
        <p:nvSpPr>
          <p:cNvPr id="66" name="Google Shape;66;p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67" name="Google Shape;67;p1"/>
          <p:cNvSpPr txBox="1"/>
          <p:nvPr/>
        </p:nvSpPr>
        <p:spPr>
          <a:xfrm>
            <a:off x="2339327" y="0"/>
            <a:ext cx="328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b78a920c0d_0_139"/>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237" name="Google Shape;237;g1b78a920c0d_0_139"/>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38" name="Google Shape;238;g1b78a920c0d_0_139"/>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39" name="Google Shape;239;g1b78a920c0d_0_139"/>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40" name="Google Shape;240;g1b78a920c0d_0_139"/>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lang="en-US" sz="600">
                <a:solidFill>
                  <a:schemeClr val="lt1"/>
                </a:solidFill>
              </a:rPr>
              <a:t>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chemeClr val="dk1"/>
              </a:buClr>
              <a:buSzPts val="1400"/>
              <a:buFont typeface="Arial"/>
              <a:buNone/>
            </a:pPr>
            <a:r>
              <a:rPr b="0" i="0" lang="en-US" sz="1400" u="none" cap="none" strike="noStrike">
                <a:solidFill>
                  <a:schemeClr val="lt1"/>
                </a:solidFill>
                <a:latin typeface="Tahoma"/>
                <a:ea typeface="Tahoma"/>
                <a:cs typeface="Tahoma"/>
                <a:sym typeface="Tahoma"/>
              </a:rPr>
              <a:t>Data Pre-Processing</a:t>
            </a:r>
            <a:endParaRPr b="0" i="0" sz="1400" u="none" cap="none" strike="noStrike">
              <a:solidFill>
                <a:srgbClr val="000000"/>
              </a:solidFill>
              <a:latin typeface="Tahoma"/>
              <a:ea typeface="Tahoma"/>
              <a:cs typeface="Tahoma"/>
              <a:sym typeface="Tahoma"/>
            </a:endParaRPr>
          </a:p>
        </p:txBody>
      </p:sp>
      <p:sp>
        <p:nvSpPr>
          <p:cNvPr id="241" name="Google Shape;241;g1b78a920c0d_0_139"/>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242" name="Google Shape;242;g1b78a920c0d_0_139"/>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243" name="Google Shape;243;g1b78a920c0d_0_139"/>
          <p:cNvGrpSpPr/>
          <p:nvPr/>
        </p:nvGrpSpPr>
        <p:grpSpPr>
          <a:xfrm>
            <a:off x="0" y="3342919"/>
            <a:ext cx="4608410" cy="113664"/>
            <a:chOff x="0" y="3342919"/>
            <a:chExt cx="4608410" cy="113664"/>
          </a:xfrm>
        </p:grpSpPr>
        <p:sp>
          <p:nvSpPr>
            <p:cNvPr id="244" name="Google Shape;244;g1b78a920c0d_0_139"/>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g1b78a920c0d_0_139"/>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6" name="Google Shape;246;g1b78a920c0d_0_139"/>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247" name="Google Shape;247;g1b78a920c0d_0_139"/>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48" name="Google Shape;248;g1b78a920c0d_0_139"/>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49" name="Google Shape;249;g1b78a920c0d_0_139"/>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250" name="Google Shape;250;g1b78a920c0d_0_139"/>
          <p:cNvSpPr txBox="1"/>
          <p:nvPr/>
        </p:nvSpPr>
        <p:spPr>
          <a:xfrm>
            <a:off x="322700" y="751125"/>
            <a:ext cx="4028400" cy="19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Fares Analysis:</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Analysis of different fare components which led to the precomputation of certain fare components to enhance the accuracy of the subsequent prediction model</a:t>
            </a:r>
            <a:endParaRPr sz="10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Data Preparation:</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Incorporation of distance and duration using a 'distance_map' variable.</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One-hot encoding of class information to make it compatible with machine learning models.</a:t>
            </a:r>
            <a:endParaRPr sz="1000">
              <a:solidFill>
                <a:schemeClr val="dk1"/>
              </a:solidFill>
              <a:latin typeface="Tahoma"/>
              <a:ea typeface="Tahoma"/>
              <a:cs typeface="Tahoma"/>
              <a:sym typeface="Tahoma"/>
            </a:endParaRPr>
          </a:p>
          <a:p>
            <a:pPr indent="0" lvl="0" marL="457200" rtl="0" algn="l">
              <a:spcBef>
                <a:spcPts val="0"/>
              </a:spcBef>
              <a:spcAft>
                <a:spcPts val="0"/>
              </a:spcAft>
              <a:buNone/>
            </a:pPr>
            <a:r>
              <a:t/>
            </a:r>
            <a:endParaRPr sz="10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b78a920c0d_0_163"/>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256" name="Google Shape;256;g1b78a920c0d_0_163"/>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57" name="Google Shape;257;g1b78a920c0d_0_163"/>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58" name="Google Shape;258;g1b78a920c0d_0_163"/>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59" name="Google Shape;259;g1b78a920c0d_0_163"/>
          <p:cNvSpPr txBox="1"/>
          <p:nvPr/>
        </p:nvSpPr>
        <p:spPr>
          <a:xfrm>
            <a:off x="95300" y="0"/>
            <a:ext cx="1693500" cy="79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a:t>
            </a:r>
            <a:r>
              <a:rPr b="1" lang="en-US" sz="600">
                <a:solidFill>
                  <a:srgbClr val="7F7F7F"/>
                </a:solidFill>
              </a:rPr>
              <a:t>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lang="en-US" sz="600">
                <a:solidFill>
                  <a:srgbClr val="7F7F7F"/>
                </a:solidFill>
              </a:rPr>
              <a:t>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chemeClr val="dk1"/>
              </a:buClr>
              <a:buSzPts val="1100"/>
              <a:buFont typeface="Arial"/>
              <a:buNone/>
            </a:pPr>
            <a:r>
              <a:rPr lang="en-US">
                <a:solidFill>
                  <a:srgbClr val="FFFFFF"/>
                </a:solidFill>
                <a:latin typeface="Tahoma"/>
                <a:ea typeface="Tahoma"/>
                <a:cs typeface="Tahoma"/>
                <a:sym typeface="Tahoma"/>
              </a:rPr>
              <a:t>Model Selection</a:t>
            </a:r>
            <a:endParaRPr b="0" i="0" sz="1400" u="none" cap="none" strike="noStrike">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chemeClr val="dk1"/>
              </a:buClr>
              <a:buSzPts val="1100"/>
              <a:buFont typeface="Arial"/>
              <a:buNone/>
            </a:pPr>
            <a:r>
              <a:t/>
            </a:r>
            <a:endParaRPr b="0" i="0" sz="1400" u="none" cap="none" strike="noStrike">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rgbClr val="000000"/>
              </a:buClr>
              <a:buSzPts val="1400"/>
              <a:buFont typeface="Arial"/>
              <a:buNone/>
            </a:pPr>
            <a:r>
              <a:t/>
            </a:r>
            <a:endParaRPr b="0" i="0" sz="1400" u="none" cap="none" strike="noStrike">
              <a:solidFill>
                <a:srgbClr val="FFFFFF"/>
              </a:solidFill>
              <a:latin typeface="Tahoma"/>
              <a:ea typeface="Tahoma"/>
              <a:cs typeface="Tahoma"/>
              <a:sym typeface="Tahoma"/>
            </a:endParaRPr>
          </a:p>
        </p:txBody>
      </p:sp>
      <p:sp>
        <p:nvSpPr>
          <p:cNvPr id="260" name="Google Shape;260;g1b78a920c0d_0_163"/>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261" name="Google Shape;261;g1b78a920c0d_0_163"/>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262" name="Google Shape;262;g1b78a920c0d_0_163"/>
          <p:cNvGrpSpPr/>
          <p:nvPr/>
        </p:nvGrpSpPr>
        <p:grpSpPr>
          <a:xfrm>
            <a:off x="0" y="3342919"/>
            <a:ext cx="4608410" cy="113664"/>
            <a:chOff x="0" y="3342919"/>
            <a:chExt cx="4608410" cy="113664"/>
          </a:xfrm>
        </p:grpSpPr>
        <p:sp>
          <p:nvSpPr>
            <p:cNvPr id="263" name="Google Shape;263;g1b78a920c0d_0_163"/>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g1b78a920c0d_0_163"/>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5" name="Google Shape;265;g1b78a920c0d_0_163"/>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266" name="Google Shape;266;g1b78a920c0d_0_163"/>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67" name="Google Shape;267;g1b78a920c0d_0_163"/>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68" name="Google Shape;268;g1b78a920c0d_0_163"/>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269" name="Google Shape;269;g1b78a920c0d_0_163"/>
          <p:cNvSpPr txBox="1"/>
          <p:nvPr/>
        </p:nvSpPr>
        <p:spPr>
          <a:xfrm>
            <a:off x="95300" y="661075"/>
            <a:ext cx="1658100" cy="22902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Experimentation with various models and tuning the hyperparameters</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a:p>
            <a:pPr indent="0" lvl="0" marL="0" marR="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Models are </a:t>
            </a:r>
            <a:r>
              <a:rPr lang="en-US" sz="1000">
                <a:solidFill>
                  <a:srgbClr val="212121"/>
                </a:solidFill>
                <a:highlight>
                  <a:srgbClr val="FFFFFF"/>
                </a:highlight>
                <a:latin typeface="Tahoma"/>
                <a:ea typeface="Tahoma"/>
                <a:cs typeface="Tahoma"/>
                <a:sym typeface="Tahoma"/>
              </a:rPr>
              <a:t>evaluated</a:t>
            </a:r>
            <a:r>
              <a:rPr lang="en-US" sz="1000">
                <a:solidFill>
                  <a:srgbClr val="212121"/>
                </a:solidFill>
                <a:highlight>
                  <a:srgbClr val="FFFFFF"/>
                </a:highlight>
                <a:latin typeface="Tahoma"/>
                <a:ea typeface="Tahoma"/>
                <a:cs typeface="Tahoma"/>
                <a:sym typeface="Tahoma"/>
              </a:rPr>
              <a:t> using RandominzedSearchCV with n_params=5 and number of folds = 3</a:t>
            </a:r>
            <a:endParaRPr sz="1000">
              <a:solidFill>
                <a:srgbClr val="212121"/>
              </a:solidFill>
              <a:highlight>
                <a:srgbClr val="FFFFFF"/>
              </a:highlight>
              <a:latin typeface="Tahoma"/>
              <a:ea typeface="Tahoma"/>
              <a:cs typeface="Tahoma"/>
              <a:sym typeface="Tahoma"/>
            </a:endParaRPr>
          </a:p>
          <a:p>
            <a:pPr indent="0" lvl="0" marL="0" marR="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a:p>
            <a:pPr indent="0" lvl="0" marL="0" marR="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Decision</a:t>
            </a:r>
            <a:r>
              <a:rPr lang="en-US" sz="1000">
                <a:solidFill>
                  <a:srgbClr val="212121"/>
                </a:solidFill>
                <a:highlight>
                  <a:srgbClr val="FFFFFF"/>
                </a:highlight>
                <a:latin typeface="Tahoma"/>
                <a:ea typeface="Tahoma"/>
                <a:cs typeface="Tahoma"/>
                <a:sym typeface="Tahoma"/>
              </a:rPr>
              <a:t> Tree Regression performs best while SVM’s and linear regression models perform poorly.</a:t>
            </a:r>
            <a:endParaRPr sz="1000">
              <a:solidFill>
                <a:srgbClr val="212121"/>
              </a:solidFill>
              <a:highlight>
                <a:srgbClr val="FFFFFF"/>
              </a:highlight>
              <a:latin typeface="Tahoma"/>
              <a:ea typeface="Tahoma"/>
              <a:cs typeface="Tahoma"/>
              <a:sym typeface="Tahoma"/>
            </a:endParaRPr>
          </a:p>
        </p:txBody>
      </p:sp>
      <p:pic>
        <p:nvPicPr>
          <p:cNvPr id="270" name="Google Shape;270;g1b78a920c0d_0_163"/>
          <p:cNvPicPr preferRelativeResize="0"/>
          <p:nvPr/>
        </p:nvPicPr>
        <p:blipFill rotWithShape="1">
          <a:blip r:embed="rId4">
            <a:alphaModFix/>
          </a:blip>
          <a:srcRect b="-5818" l="-3712" r="0" t="2105"/>
          <a:stretch/>
        </p:blipFill>
        <p:spPr>
          <a:xfrm>
            <a:off x="1616275" y="719675"/>
            <a:ext cx="2953501" cy="200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b78a920c0d_0_24"/>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76" name="Google Shape;276;g1b78a920c0d_0_24"/>
          <p:cNvSpPr txBox="1"/>
          <p:nvPr/>
        </p:nvSpPr>
        <p:spPr>
          <a:xfrm>
            <a:off x="0" y="9338"/>
            <a:ext cx="28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Comparison of various models</a:t>
            </a:r>
            <a:endParaRPr b="0" i="0" sz="1400" u="none" cap="none" strike="noStrike">
              <a:solidFill>
                <a:schemeClr val="lt1"/>
              </a:solidFill>
              <a:latin typeface="Tahoma"/>
              <a:ea typeface="Tahoma"/>
              <a:cs typeface="Tahoma"/>
              <a:sym typeface="Tahoma"/>
            </a:endParaRPr>
          </a:p>
        </p:txBody>
      </p:sp>
      <p:grpSp>
        <p:nvGrpSpPr>
          <p:cNvPr id="277" name="Google Shape;277;g1b78a920c0d_0_24"/>
          <p:cNvGrpSpPr/>
          <p:nvPr/>
        </p:nvGrpSpPr>
        <p:grpSpPr>
          <a:xfrm>
            <a:off x="0" y="3342919"/>
            <a:ext cx="4608410" cy="113664"/>
            <a:chOff x="0" y="3342919"/>
            <a:chExt cx="4608410" cy="113664"/>
          </a:xfrm>
        </p:grpSpPr>
        <p:sp>
          <p:nvSpPr>
            <p:cNvPr id="278" name="Google Shape;278;g1b78a920c0d_0_24"/>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g1b78a920c0d_0_24"/>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0" name="Google Shape;280;g1b78a920c0d_0_24"/>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281" name="Google Shape;281;g1b78a920c0d_0_24"/>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t/>
            </a:r>
            <a:endParaRPr/>
          </a:p>
        </p:txBody>
      </p:sp>
      <p:sp>
        <p:nvSpPr>
          <p:cNvPr id="282" name="Google Shape;282;g1b78a920c0d_0_24"/>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83" name="Google Shape;283;g1b78a920c0d_0_24"/>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284" name="Google Shape;284;g1b78a920c0d_0_24"/>
          <p:cNvSpPr txBox="1"/>
          <p:nvPr/>
        </p:nvSpPr>
        <p:spPr>
          <a:xfrm>
            <a:off x="166200" y="625000"/>
            <a:ext cx="1746300" cy="281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900">
                <a:solidFill>
                  <a:srgbClr val="2E2E2E"/>
                </a:solidFill>
                <a:latin typeface="Georgia"/>
                <a:ea typeface="Georgia"/>
                <a:cs typeface="Georgia"/>
                <a:sym typeface="Georgia"/>
              </a:rPr>
              <a:t>Decision Tree Regression along with the best mean accuracy on all folds (bias), gives the best variance as well and thus best performing on unknown data.</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US" sz="900">
                <a:solidFill>
                  <a:srgbClr val="2E2E2E"/>
                </a:solidFill>
                <a:latin typeface="Georgia"/>
                <a:ea typeface="Georgia"/>
                <a:cs typeface="Georgia"/>
                <a:sym typeface="Georgia"/>
              </a:rPr>
              <a:t>The sequential nature of decision tree branches aligns with the human thought process.</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9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900">
              <a:solidFill>
                <a:srgbClr val="2E2E2E"/>
              </a:solidFill>
              <a:latin typeface="Georgia"/>
              <a:ea typeface="Georgia"/>
              <a:cs typeface="Georgia"/>
              <a:sym typeface="Georgia"/>
            </a:endParaRPr>
          </a:p>
        </p:txBody>
      </p:sp>
      <p:pic>
        <p:nvPicPr>
          <p:cNvPr id="285" name="Google Shape;285;g1b78a920c0d_0_24"/>
          <p:cNvPicPr preferRelativeResize="0"/>
          <p:nvPr/>
        </p:nvPicPr>
        <p:blipFill>
          <a:blip r:embed="rId4">
            <a:alphaModFix/>
          </a:blip>
          <a:stretch>
            <a:fillRect/>
          </a:stretch>
        </p:blipFill>
        <p:spPr>
          <a:xfrm>
            <a:off x="1912493" y="785825"/>
            <a:ext cx="2441583" cy="1902250"/>
          </a:xfrm>
          <a:prstGeom prst="rect">
            <a:avLst/>
          </a:prstGeom>
          <a:noFill/>
          <a:ln>
            <a:noFill/>
          </a:ln>
        </p:spPr>
      </p:pic>
      <p:sp>
        <p:nvSpPr>
          <p:cNvPr id="286" name="Google Shape;286;g1b78a920c0d_0_24"/>
          <p:cNvSpPr txBox="1"/>
          <p:nvPr/>
        </p:nvSpPr>
        <p:spPr>
          <a:xfrm>
            <a:off x="0" y="-104350"/>
            <a:ext cx="4608000" cy="1137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SzPts val="600"/>
              <a:buFont typeface="Arial"/>
              <a:buNone/>
            </a:pPr>
            <a:r>
              <a:rPr b="1" lang="en-US" sz="600">
                <a:solidFill>
                  <a:srgbClr val="7F7F7F"/>
                </a:solidFill>
              </a:rPr>
              <a:t>introduction</a:t>
            </a:r>
            <a:r>
              <a:rPr b="1" lang="en-US" sz="600">
                <a:solidFill>
                  <a:schemeClr val="lt1"/>
                </a:solidFill>
              </a:rPr>
              <a:t>	</a:t>
            </a:r>
            <a:r>
              <a:rPr b="1" lang="en-US" sz="600">
                <a:solidFill>
                  <a:srgbClr val="7F7F7F"/>
                </a:solidFill>
              </a:rPr>
              <a:t>	Proposed approach                     </a:t>
            </a:r>
            <a:r>
              <a:rPr b="1" lang="en-US" sz="600">
                <a:solidFill>
                  <a:srgbClr val="F8F8F2"/>
                </a:solidFill>
              </a:rPr>
              <a:t>Result</a:t>
            </a:r>
            <a:r>
              <a:rPr b="1" lang="en-US" sz="600">
                <a:solidFill>
                  <a:srgbClr val="7F7F7F"/>
                </a:solidFill>
              </a:rPr>
              <a:t>                          Conclusion                              References</a:t>
            </a:r>
            <a:endParaRPr sz="600">
              <a:solidFill>
                <a:srgbClr val="7F7F7F"/>
              </a:solidFill>
            </a:endParaRPr>
          </a:p>
          <a:p>
            <a:pPr indent="0" lvl="0" marL="0" rtl="0" algn="l">
              <a:spcBef>
                <a:spcPts val="0"/>
              </a:spcBef>
              <a:spcAft>
                <a:spcPts val="0"/>
              </a:spcAft>
              <a:buNone/>
            </a:pPr>
            <a:r>
              <a:rPr lang="en-US" sz="700">
                <a:solidFill>
                  <a:schemeClr val="dk1"/>
                </a:solidFill>
                <a:latin typeface="Tahoma"/>
                <a:ea typeface="Tahoma"/>
                <a:cs typeface="Tahoma"/>
                <a:sym typeface="Tahoma"/>
              </a:rPr>
              <a:t> ef</a:t>
            </a:r>
            <a:endParaRPr sz="70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a31a168e65_0_67"/>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292" name="Google Shape;292;g2a31a168e65_0_67"/>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293" name="Google Shape;293;g2a31a168e65_0_67"/>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294" name="Google Shape;294;g2a31a168e65_0_67"/>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295" name="Google Shape;295;g2a31a168e65_0_67"/>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96" name="Google Shape;296;g2a31a168e65_0_67"/>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97" name="Google Shape;297;g2a31a168e65_0_67"/>
          <p:cNvSpPr txBox="1"/>
          <p:nvPr/>
        </p:nvSpPr>
        <p:spPr>
          <a:xfrm>
            <a:off x="176100" y="455300"/>
            <a:ext cx="4337400" cy="14025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For dense neural networks, using cross validation, we found out that the network with (hidden_layers=2, neurons=16, optimizer=adam, activation=relu) outperformed other models.</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Not our choice of model, as not offering good accuracy even after multiple epochs. </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Other simpler models performs better and gives more insights</a:t>
            </a:r>
            <a:endParaRPr sz="900">
              <a:solidFill>
                <a:srgbClr val="2E2E2E"/>
              </a:solidFill>
              <a:latin typeface="Georgia"/>
              <a:ea typeface="Georgia"/>
              <a:cs typeface="Georgia"/>
              <a:sym typeface="Georgia"/>
            </a:endParaRPr>
          </a:p>
        </p:txBody>
      </p:sp>
      <p:sp>
        <p:nvSpPr>
          <p:cNvPr id="298" name="Google Shape;298;g2a31a168e65_0_67"/>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299" name="Google Shape;299;g2a31a168e65_0_6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00" name="Google Shape;300;g2a31a168e65_0_67"/>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01" name="Google Shape;301;g2a31a168e65_0_6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302" name="Google Shape;302;g2a31a168e65_0_67"/>
          <p:cNvGrpSpPr/>
          <p:nvPr/>
        </p:nvGrpSpPr>
        <p:grpSpPr>
          <a:xfrm>
            <a:off x="0" y="3342919"/>
            <a:ext cx="4608410" cy="113664"/>
            <a:chOff x="0" y="3342919"/>
            <a:chExt cx="4608410" cy="113664"/>
          </a:xfrm>
        </p:grpSpPr>
        <p:sp>
          <p:nvSpPr>
            <p:cNvPr id="303" name="Google Shape;303;g2a31a168e65_0_6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g2a31a168e65_0_6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5" name="Google Shape;305;g2a31a168e65_0_67"/>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Model Selection</a:t>
            </a:r>
            <a:endParaRPr b="0" i="0" sz="1400" u="none" cap="none" strike="noStrike">
              <a:solidFill>
                <a:srgbClr val="000000"/>
              </a:solidFill>
              <a:latin typeface="Arial"/>
              <a:ea typeface="Arial"/>
              <a:cs typeface="Arial"/>
              <a:sym typeface="Arial"/>
            </a:endParaRPr>
          </a:p>
        </p:txBody>
      </p:sp>
      <p:sp>
        <p:nvSpPr>
          <p:cNvPr id="306" name="Google Shape;306;g2a31a168e65_0_6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307" name="Google Shape;307;g2a31a168e65_0_67"/>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08" name="Google Shape;308;g2a31a168e65_0_6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09" name="Google Shape;309;g2a31a168e65_0_67"/>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310" name="Google Shape;310;g2a31a168e65_0_67"/>
          <p:cNvPicPr preferRelativeResize="0"/>
          <p:nvPr/>
        </p:nvPicPr>
        <p:blipFill>
          <a:blip r:embed="rId4">
            <a:alphaModFix/>
          </a:blip>
          <a:stretch>
            <a:fillRect/>
          </a:stretch>
        </p:blipFill>
        <p:spPr>
          <a:xfrm>
            <a:off x="2475488" y="1952874"/>
            <a:ext cx="1897174" cy="1294975"/>
          </a:xfrm>
          <a:prstGeom prst="rect">
            <a:avLst/>
          </a:prstGeom>
          <a:noFill/>
          <a:ln>
            <a:noFill/>
          </a:ln>
        </p:spPr>
      </p:pic>
      <p:pic>
        <p:nvPicPr>
          <p:cNvPr id="311" name="Google Shape;311;g2a31a168e65_0_67"/>
          <p:cNvPicPr preferRelativeResize="0"/>
          <p:nvPr/>
        </p:nvPicPr>
        <p:blipFill>
          <a:blip r:embed="rId5">
            <a:alphaModFix/>
          </a:blip>
          <a:stretch>
            <a:fillRect/>
          </a:stretch>
        </p:blipFill>
        <p:spPr>
          <a:xfrm>
            <a:off x="210125" y="1925688"/>
            <a:ext cx="1807674" cy="135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a31a168e65_0_141"/>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17" name="Google Shape;317;g2a31a168e65_0_141"/>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18" name="Google Shape;318;g2a31a168e65_0_141"/>
          <p:cNvSpPr txBox="1"/>
          <p:nvPr/>
        </p:nvSpPr>
        <p:spPr>
          <a:xfrm>
            <a:off x="2380393"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319" name="Google Shape;319;g2a31a168e65_0_141"/>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320" name="Google Shape;320;g2a31a168e65_0_141"/>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21" name="Google Shape;321;g2a31a168e65_0_141"/>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22" name="Google Shape;322;g2a31a168e65_0_141"/>
          <p:cNvSpPr txBox="1"/>
          <p:nvPr/>
        </p:nvSpPr>
        <p:spPr>
          <a:xfrm>
            <a:off x="42275" y="478850"/>
            <a:ext cx="4661700" cy="7791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These are the plots for test scores vs different hyperparameters of decision tree regression. </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We found that the test score decrease on increasing of depth of tree and increase on </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increase of maximum leaf nodes.</a:t>
            </a:r>
            <a:endParaRPr sz="9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We fix the parameters max_depth=10 and max_leaf_nodes=50 for further analysis.</a:t>
            </a:r>
            <a:endParaRPr sz="900">
              <a:solidFill>
                <a:srgbClr val="2E2E2E"/>
              </a:solidFill>
              <a:latin typeface="Georgia"/>
              <a:ea typeface="Georgia"/>
              <a:cs typeface="Georgia"/>
              <a:sym typeface="Georgia"/>
            </a:endParaRPr>
          </a:p>
        </p:txBody>
      </p:sp>
      <p:sp>
        <p:nvSpPr>
          <p:cNvPr id="323" name="Google Shape;323;g2a31a168e65_0_141"/>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24" name="Google Shape;324;g2a31a168e65_0_14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25" name="Google Shape;325;g2a31a168e65_0_141"/>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26" name="Google Shape;326;g2a31a168e65_0_14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327" name="Google Shape;327;g2a31a168e65_0_141"/>
          <p:cNvGrpSpPr/>
          <p:nvPr/>
        </p:nvGrpSpPr>
        <p:grpSpPr>
          <a:xfrm>
            <a:off x="0" y="3342919"/>
            <a:ext cx="4608410" cy="113664"/>
            <a:chOff x="0" y="3342919"/>
            <a:chExt cx="4608410" cy="113664"/>
          </a:xfrm>
        </p:grpSpPr>
        <p:sp>
          <p:nvSpPr>
            <p:cNvPr id="328" name="Google Shape;328;g2a31a168e65_0_14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g2a31a168e65_0_14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0" name="Google Shape;330;g2a31a168e65_0_141"/>
          <p:cNvSpPr txBox="1"/>
          <p:nvPr/>
        </p:nvSpPr>
        <p:spPr>
          <a:xfrm>
            <a:off x="78600" y="55088"/>
            <a:ext cx="30000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600">
                <a:solidFill>
                  <a:srgbClr val="7F7F7F"/>
                </a:solidFill>
              </a:rPr>
              <a:t>Model Selection</a:t>
            </a:r>
            <a:endParaRPr b="1" sz="600">
              <a:solidFill>
                <a:srgbClr val="7F7F7F"/>
              </a:solidFill>
            </a:endParaRPr>
          </a:p>
        </p:txBody>
      </p:sp>
      <p:sp>
        <p:nvSpPr>
          <p:cNvPr id="331" name="Google Shape;331;g2a31a168e65_0_14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332" name="Google Shape;332;g2a31a168e65_0_14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33" name="Google Shape;333;g2a31a168e65_0_14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34" name="Google Shape;334;g2a31a168e65_0_141"/>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335" name="Google Shape;335;g2a31a168e65_0_141"/>
          <p:cNvPicPr preferRelativeResize="0"/>
          <p:nvPr/>
        </p:nvPicPr>
        <p:blipFill>
          <a:blip r:embed="rId4">
            <a:alphaModFix/>
          </a:blip>
          <a:stretch>
            <a:fillRect/>
          </a:stretch>
        </p:blipFill>
        <p:spPr>
          <a:xfrm>
            <a:off x="42275" y="1332400"/>
            <a:ext cx="2176550" cy="1905325"/>
          </a:xfrm>
          <a:prstGeom prst="rect">
            <a:avLst/>
          </a:prstGeom>
          <a:noFill/>
          <a:ln>
            <a:noFill/>
          </a:ln>
        </p:spPr>
      </p:pic>
      <p:pic>
        <p:nvPicPr>
          <p:cNvPr id="336" name="Google Shape;336;g2a31a168e65_0_141"/>
          <p:cNvPicPr preferRelativeResize="0"/>
          <p:nvPr/>
        </p:nvPicPr>
        <p:blipFill>
          <a:blip r:embed="rId5">
            <a:alphaModFix/>
          </a:blip>
          <a:stretch>
            <a:fillRect/>
          </a:stretch>
        </p:blipFill>
        <p:spPr>
          <a:xfrm>
            <a:off x="2380400" y="1437488"/>
            <a:ext cx="2097200" cy="1800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31a168e65_0_116"/>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42" name="Google Shape;342;g2a31a168e65_0_116"/>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43" name="Google Shape;343;g2a31a168e65_0_116"/>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344" name="Google Shape;344;g2a31a168e65_0_116"/>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345" name="Google Shape;345;g2a31a168e65_0_116"/>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46" name="Google Shape;346;g2a31a168e65_0_116"/>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47" name="Google Shape;347;g2a31a168e65_0_116"/>
          <p:cNvSpPr txBox="1"/>
          <p:nvPr/>
        </p:nvSpPr>
        <p:spPr>
          <a:xfrm>
            <a:off x="176100" y="455300"/>
            <a:ext cx="4337400" cy="3636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Sample decision tree with max leaf nodes fixed as 10 which says that distance is the most </a:t>
            </a:r>
            <a:r>
              <a:rPr lang="en-US" sz="900">
                <a:solidFill>
                  <a:srgbClr val="2E2E2E"/>
                </a:solidFill>
                <a:latin typeface="Georgia"/>
                <a:ea typeface="Georgia"/>
                <a:cs typeface="Georgia"/>
                <a:sym typeface="Georgia"/>
              </a:rPr>
              <a:t>important</a:t>
            </a:r>
            <a:r>
              <a:rPr lang="en-US" sz="900">
                <a:solidFill>
                  <a:srgbClr val="2E2E2E"/>
                </a:solidFill>
                <a:latin typeface="Georgia"/>
                <a:ea typeface="Georgia"/>
                <a:cs typeface="Georgia"/>
                <a:sym typeface="Georgia"/>
              </a:rPr>
              <a:t> parameter for price prediction followed by the class codes.</a:t>
            </a:r>
            <a:endParaRPr sz="900">
              <a:solidFill>
                <a:srgbClr val="2E2E2E"/>
              </a:solidFill>
              <a:latin typeface="Georgia"/>
              <a:ea typeface="Georgia"/>
              <a:cs typeface="Georgia"/>
              <a:sym typeface="Georgia"/>
            </a:endParaRPr>
          </a:p>
        </p:txBody>
      </p:sp>
      <p:sp>
        <p:nvSpPr>
          <p:cNvPr id="348" name="Google Shape;348;g2a31a168e65_0_116"/>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49" name="Google Shape;349;g2a31a168e65_0_11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50" name="Google Shape;350;g2a31a168e65_0_116"/>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51" name="Google Shape;351;g2a31a168e65_0_11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352" name="Google Shape;352;g2a31a168e65_0_116"/>
          <p:cNvGrpSpPr/>
          <p:nvPr/>
        </p:nvGrpSpPr>
        <p:grpSpPr>
          <a:xfrm>
            <a:off x="0" y="3342919"/>
            <a:ext cx="4608410" cy="113664"/>
            <a:chOff x="0" y="3342919"/>
            <a:chExt cx="4608410" cy="113664"/>
          </a:xfrm>
        </p:grpSpPr>
        <p:sp>
          <p:nvSpPr>
            <p:cNvPr id="353" name="Google Shape;353;g2a31a168e65_0_11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g2a31a168e65_0_11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55" name="Google Shape;355;g2a31a168e65_0_116"/>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Model Selection</a:t>
            </a:r>
            <a:endParaRPr b="0" i="0" sz="1400" u="none" cap="none" strike="noStrike">
              <a:solidFill>
                <a:srgbClr val="000000"/>
              </a:solidFill>
              <a:latin typeface="Arial"/>
              <a:ea typeface="Arial"/>
              <a:cs typeface="Arial"/>
              <a:sym typeface="Arial"/>
            </a:endParaRPr>
          </a:p>
        </p:txBody>
      </p:sp>
      <p:sp>
        <p:nvSpPr>
          <p:cNvPr id="356" name="Google Shape;356;g2a31a168e65_0_11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357" name="Google Shape;357;g2a31a168e65_0_11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58" name="Google Shape;358;g2a31a168e65_0_11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59" name="Google Shape;359;g2a31a168e65_0_116"/>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360" name="Google Shape;360;g2a31a168e65_0_116"/>
          <p:cNvPicPr preferRelativeResize="0"/>
          <p:nvPr/>
        </p:nvPicPr>
        <p:blipFill>
          <a:blip r:embed="rId4">
            <a:alphaModFix/>
          </a:blip>
          <a:stretch>
            <a:fillRect/>
          </a:stretch>
        </p:blipFill>
        <p:spPr>
          <a:xfrm>
            <a:off x="95300" y="993775"/>
            <a:ext cx="4305299" cy="2172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a31a168e65_0_167"/>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66" name="Google Shape;366;g2a31a168e65_0_167"/>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67" name="Google Shape;367;g2a31a168e65_0_167"/>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368" name="Google Shape;368;g2a31a168e65_0_167"/>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369" name="Google Shape;369;g2a31a168e65_0_167"/>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70" name="Google Shape;370;g2a31a168e65_0_167"/>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71" name="Google Shape;371;g2a31a168e65_0_167"/>
          <p:cNvSpPr txBox="1"/>
          <p:nvPr/>
        </p:nvSpPr>
        <p:spPr>
          <a:xfrm>
            <a:off x="176100" y="455300"/>
            <a:ext cx="4337400" cy="7791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rPr lang="en-US" sz="900">
                <a:solidFill>
                  <a:srgbClr val="2E2E2E"/>
                </a:solidFill>
                <a:latin typeface="Georgia"/>
                <a:ea typeface="Georgia"/>
                <a:cs typeface="Georgia"/>
                <a:sym typeface="Georgia"/>
              </a:rPr>
              <a:t>We apply different conditions on data for building the model for example undersampling and oversampling on the class column using minimum and maximum number of data points on a class, price data balancing, masking different columns and find that oversampling on class data performs best on our data and save the model.</a:t>
            </a:r>
            <a:endParaRPr sz="900">
              <a:solidFill>
                <a:srgbClr val="2E2E2E"/>
              </a:solidFill>
              <a:latin typeface="Georgia"/>
              <a:ea typeface="Georgia"/>
              <a:cs typeface="Georgia"/>
              <a:sym typeface="Georgia"/>
            </a:endParaRPr>
          </a:p>
        </p:txBody>
      </p:sp>
      <p:sp>
        <p:nvSpPr>
          <p:cNvPr id="372" name="Google Shape;372;g2a31a168e65_0_167"/>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73" name="Google Shape;373;g2a31a168e65_0_16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74" name="Google Shape;374;g2a31a168e65_0_167"/>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75" name="Google Shape;375;g2a31a168e65_0_16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376" name="Google Shape;376;g2a31a168e65_0_167"/>
          <p:cNvGrpSpPr/>
          <p:nvPr/>
        </p:nvGrpSpPr>
        <p:grpSpPr>
          <a:xfrm>
            <a:off x="0" y="3342919"/>
            <a:ext cx="4608410" cy="113664"/>
            <a:chOff x="0" y="3342919"/>
            <a:chExt cx="4608410" cy="113664"/>
          </a:xfrm>
        </p:grpSpPr>
        <p:sp>
          <p:nvSpPr>
            <p:cNvPr id="377" name="Google Shape;377;g2a31a168e65_0_16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g2a31a168e65_0_16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9" name="Google Shape;379;g2a31a168e65_0_167"/>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Model Selection</a:t>
            </a:r>
            <a:endParaRPr b="0" i="0" sz="1400" u="none" cap="none" strike="noStrike">
              <a:solidFill>
                <a:srgbClr val="000000"/>
              </a:solidFill>
              <a:latin typeface="Arial"/>
              <a:ea typeface="Arial"/>
              <a:cs typeface="Arial"/>
              <a:sym typeface="Arial"/>
            </a:endParaRPr>
          </a:p>
        </p:txBody>
      </p:sp>
      <p:sp>
        <p:nvSpPr>
          <p:cNvPr id="380" name="Google Shape;380;g2a31a168e65_0_16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381" name="Google Shape;381;g2a31a168e65_0_167"/>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82" name="Google Shape;382;g2a31a168e65_0_16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83" name="Google Shape;383;g2a31a168e65_0_167"/>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384" name="Google Shape;384;g2a31a168e65_0_167"/>
          <p:cNvPicPr preferRelativeResize="0"/>
          <p:nvPr/>
        </p:nvPicPr>
        <p:blipFill>
          <a:blip r:embed="rId4">
            <a:alphaModFix/>
          </a:blip>
          <a:stretch>
            <a:fillRect/>
          </a:stretch>
        </p:blipFill>
        <p:spPr>
          <a:xfrm>
            <a:off x="439425" y="1308225"/>
            <a:ext cx="3557849" cy="19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b78a920c0d_0_0"/>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90" name="Google Shape;390;g1b78a920c0d_0_0"/>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91" name="Google Shape;391;g1b78a920c0d_0_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Results</a:t>
            </a:r>
            <a:endParaRPr b="0" i="0" sz="600" u="none" cap="none" strike="noStrike">
              <a:solidFill>
                <a:srgbClr val="000000"/>
              </a:solidFill>
              <a:latin typeface="Arial"/>
              <a:ea typeface="Arial"/>
              <a:cs typeface="Arial"/>
              <a:sym typeface="Arial"/>
            </a:endParaRPr>
          </a:p>
        </p:txBody>
      </p:sp>
      <p:sp>
        <p:nvSpPr>
          <p:cNvPr id="392" name="Google Shape;392;g1b78a920c0d_0_0"/>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393" name="Google Shape;393;g1b78a920c0d_0_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94" name="Google Shape;394;g1b78a920c0d_0_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95" name="Google Shape;395;g1b78a920c0d_0_0"/>
          <p:cNvSpPr txBox="1"/>
          <p:nvPr/>
        </p:nvSpPr>
        <p:spPr>
          <a:xfrm>
            <a:off x="176100" y="455300"/>
            <a:ext cx="2096700" cy="3095700"/>
          </a:xfrm>
          <a:prstGeom prst="rect">
            <a:avLst/>
          </a:prstGeom>
          <a:noFill/>
          <a:ln>
            <a:noFill/>
          </a:ln>
        </p:spPr>
        <p:txBody>
          <a:bodyPr anchorCtr="0" anchor="t" bIns="0" lIns="0" spcFirstLastPara="1" rIns="0" wrap="square" tIns="17125">
            <a:spAutoFit/>
          </a:bodyPr>
          <a:lstStyle/>
          <a:p>
            <a:pPr indent="0" lvl="0" marL="0" rtl="0" algn="l">
              <a:lnSpc>
                <a:spcPct val="150000"/>
              </a:lnSpc>
              <a:spcBef>
                <a:spcPts val="0"/>
              </a:spcBef>
              <a:spcAft>
                <a:spcPts val="0"/>
              </a:spcAft>
              <a:buClr>
                <a:schemeClr val="dk1"/>
              </a:buClr>
              <a:buSzPts val="1100"/>
              <a:buFont typeface="Arial"/>
              <a:buNone/>
            </a:pPr>
            <a:r>
              <a:rPr lang="en-US" sz="800">
                <a:solidFill>
                  <a:srgbClr val="2E2E2E"/>
                </a:solidFill>
                <a:latin typeface="Georgia"/>
                <a:ea typeface="Georgia"/>
                <a:cs typeface="Georgia"/>
                <a:sym typeface="Georgia"/>
              </a:rPr>
              <a:t>In the combining step, we use the coded search algorithm class and pre-built model and also use the precomputed data of fixed prices and train specialities during the invocation of the model.</a:t>
            </a:r>
            <a:endParaRPr sz="8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t/>
            </a:r>
            <a:endParaRPr sz="8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US" sz="800">
                <a:solidFill>
                  <a:srgbClr val="2E2E2E"/>
                </a:solidFill>
                <a:latin typeface="Georgia"/>
                <a:ea typeface="Georgia"/>
                <a:cs typeface="Georgia"/>
                <a:sym typeface="Georgia"/>
              </a:rPr>
              <a:t>Data Pipeline</a:t>
            </a:r>
            <a:r>
              <a:rPr lang="en-US" sz="800">
                <a:solidFill>
                  <a:srgbClr val="2E2E2E"/>
                </a:solidFill>
                <a:latin typeface="Georgia"/>
                <a:ea typeface="Georgia"/>
                <a:cs typeface="Georgia"/>
                <a:sym typeface="Georgia"/>
              </a:rPr>
              <a:t> class's job is to provide a function called send_input (to pipeline),it concatenates new columns and </a:t>
            </a:r>
            <a:r>
              <a:rPr lang="en-US" sz="800">
                <a:solidFill>
                  <a:srgbClr val="2E2E2E"/>
                </a:solidFill>
                <a:latin typeface="Georgia"/>
                <a:ea typeface="Georgia"/>
                <a:cs typeface="Georgia"/>
                <a:sym typeface="Georgia"/>
              </a:rPr>
              <a:t>transforms</a:t>
            </a:r>
            <a:r>
              <a:rPr lang="en-US" sz="800">
                <a:solidFill>
                  <a:srgbClr val="2E2E2E"/>
                </a:solidFill>
                <a:latin typeface="Georgia"/>
                <a:ea typeface="Georgia"/>
                <a:cs typeface="Georgia"/>
                <a:sym typeface="Georgia"/>
              </a:rPr>
              <a:t> existing columns . It makes it very easy to switch between models.</a:t>
            </a:r>
            <a:endParaRPr sz="8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800">
              <a:solidFill>
                <a:srgbClr val="2E2E2E"/>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US" sz="800">
                <a:solidFill>
                  <a:srgbClr val="2E2E2E"/>
                </a:solidFill>
                <a:latin typeface="Georgia"/>
                <a:ea typeface="Georgia"/>
                <a:cs typeface="Georgia"/>
                <a:sym typeface="Georgia"/>
              </a:rPr>
              <a:t>TripPlannerWithPrices class is our project's final class. The main query function would take user input of form station, to station and date; and compute final fares</a:t>
            </a:r>
            <a:endParaRPr sz="800">
              <a:solidFill>
                <a:srgbClr val="2E2E2E"/>
              </a:solidFill>
              <a:latin typeface="Georgia"/>
              <a:ea typeface="Georgia"/>
              <a:cs typeface="Georgia"/>
              <a:sym typeface="Georgia"/>
            </a:endParaRPr>
          </a:p>
          <a:p>
            <a:pPr indent="0" lvl="0" marL="0" marR="0" rtl="0" algn="l">
              <a:lnSpc>
                <a:spcPct val="150000"/>
              </a:lnSpc>
              <a:spcBef>
                <a:spcPts val="0"/>
              </a:spcBef>
              <a:spcAft>
                <a:spcPts val="0"/>
              </a:spcAft>
              <a:buClr>
                <a:srgbClr val="000000"/>
              </a:buClr>
              <a:buSzPts val="900"/>
              <a:buFont typeface="Arial"/>
              <a:buNone/>
            </a:pPr>
            <a:r>
              <a:t/>
            </a:r>
            <a:endParaRPr sz="800">
              <a:solidFill>
                <a:srgbClr val="2E2E2E"/>
              </a:solidFill>
              <a:latin typeface="Georgia"/>
              <a:ea typeface="Georgia"/>
              <a:cs typeface="Georgia"/>
              <a:sym typeface="Georgia"/>
            </a:endParaRPr>
          </a:p>
        </p:txBody>
      </p:sp>
      <p:sp>
        <p:nvSpPr>
          <p:cNvPr id="396" name="Google Shape;396;g1b78a920c0d_0_0"/>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97" name="Google Shape;397;g1b78a920c0d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98" name="Google Shape;398;g1b78a920c0d_0_0"/>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99" name="Google Shape;399;g1b78a920c0d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400" name="Google Shape;400;g1b78a920c0d_0_0"/>
          <p:cNvGrpSpPr/>
          <p:nvPr/>
        </p:nvGrpSpPr>
        <p:grpSpPr>
          <a:xfrm>
            <a:off x="0" y="3342919"/>
            <a:ext cx="4608410" cy="113664"/>
            <a:chOff x="0" y="3342919"/>
            <a:chExt cx="4608410" cy="113664"/>
          </a:xfrm>
        </p:grpSpPr>
        <p:sp>
          <p:nvSpPr>
            <p:cNvPr id="401" name="Google Shape;401;g1b78a920c0d_0_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g1b78a920c0d_0_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03" name="Google Shape;403;g1b78a920c0d_0_0"/>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Combined Work</a:t>
            </a:r>
            <a:endParaRPr b="0" i="0" sz="1400" u="none" cap="none" strike="noStrike">
              <a:solidFill>
                <a:srgbClr val="000000"/>
              </a:solidFill>
              <a:latin typeface="Arial"/>
              <a:ea typeface="Arial"/>
              <a:cs typeface="Arial"/>
              <a:sym typeface="Arial"/>
            </a:endParaRPr>
          </a:p>
        </p:txBody>
      </p:sp>
      <p:sp>
        <p:nvSpPr>
          <p:cNvPr id="404" name="Google Shape;404;g1b78a920c0d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405" name="Google Shape;405;g1b78a920c0d_0_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06" name="Google Shape;406;g1b78a920c0d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07" name="Google Shape;407;g1b78a920c0d_0_0"/>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408" name="Google Shape;408;g1b78a920c0d_0_0"/>
          <p:cNvPicPr preferRelativeResize="0"/>
          <p:nvPr/>
        </p:nvPicPr>
        <p:blipFill>
          <a:blip r:embed="rId4">
            <a:alphaModFix/>
          </a:blip>
          <a:stretch>
            <a:fillRect/>
          </a:stretch>
        </p:blipFill>
        <p:spPr>
          <a:xfrm>
            <a:off x="2166025" y="409550"/>
            <a:ext cx="2444073" cy="28180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a31a168e65_0_40"/>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414" name="Google Shape;414;g2a31a168e65_0_40"/>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415" name="Google Shape;415;g2a31a168e65_0_4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Results</a:t>
            </a:r>
            <a:endParaRPr b="0" i="0" sz="600" u="none" cap="none" strike="noStrike">
              <a:solidFill>
                <a:srgbClr val="000000"/>
              </a:solidFill>
              <a:latin typeface="Arial"/>
              <a:ea typeface="Arial"/>
              <a:cs typeface="Arial"/>
              <a:sym typeface="Arial"/>
            </a:endParaRPr>
          </a:p>
        </p:txBody>
      </p:sp>
      <p:sp>
        <p:nvSpPr>
          <p:cNvPr id="416" name="Google Shape;416;g2a31a168e65_0_40"/>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Conclusion</a:t>
            </a:r>
            <a:endParaRPr b="0" i="0" sz="600" u="none" cap="none" strike="noStrike">
              <a:solidFill>
                <a:srgbClr val="7F7F7F"/>
              </a:solidFill>
              <a:latin typeface="Arial"/>
              <a:ea typeface="Arial"/>
              <a:cs typeface="Arial"/>
              <a:sym typeface="Arial"/>
            </a:endParaRPr>
          </a:p>
        </p:txBody>
      </p:sp>
      <p:sp>
        <p:nvSpPr>
          <p:cNvPr id="417" name="Google Shape;417;g2a31a168e65_0_4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418" name="Google Shape;418;g2a31a168e65_0_4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419" name="Google Shape;419;g2a31a168e65_0_40"/>
          <p:cNvSpPr txBox="1"/>
          <p:nvPr/>
        </p:nvSpPr>
        <p:spPr>
          <a:xfrm>
            <a:off x="176100" y="455300"/>
            <a:ext cx="4337400" cy="1557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t/>
            </a:r>
            <a:endParaRPr sz="900">
              <a:solidFill>
                <a:srgbClr val="2E2E2E"/>
              </a:solidFill>
              <a:latin typeface="Georgia"/>
              <a:ea typeface="Georgia"/>
              <a:cs typeface="Georgia"/>
              <a:sym typeface="Georgia"/>
            </a:endParaRPr>
          </a:p>
        </p:txBody>
      </p:sp>
      <p:sp>
        <p:nvSpPr>
          <p:cNvPr id="420" name="Google Shape;420;g2a31a168e65_0_40"/>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21" name="Google Shape;421;g2a31a168e65_0_4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22" name="Google Shape;422;g2a31a168e65_0_40"/>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423" name="Google Shape;423;g2a31a168e65_0_4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424" name="Google Shape;424;g2a31a168e65_0_40"/>
          <p:cNvGrpSpPr/>
          <p:nvPr/>
        </p:nvGrpSpPr>
        <p:grpSpPr>
          <a:xfrm>
            <a:off x="0" y="3342919"/>
            <a:ext cx="4608410" cy="113664"/>
            <a:chOff x="0" y="3342919"/>
            <a:chExt cx="4608410" cy="113664"/>
          </a:xfrm>
        </p:grpSpPr>
        <p:sp>
          <p:nvSpPr>
            <p:cNvPr id="425" name="Google Shape;425;g2a31a168e65_0_4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g2a31a168e65_0_4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27" name="Google Shape;427;g2a31a168e65_0_40"/>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Conclusion and Future Work</a:t>
            </a:r>
            <a:endParaRPr b="0" i="0" sz="1400" u="none" cap="none" strike="noStrike">
              <a:solidFill>
                <a:srgbClr val="000000"/>
              </a:solidFill>
              <a:latin typeface="Arial"/>
              <a:ea typeface="Arial"/>
              <a:cs typeface="Arial"/>
              <a:sym typeface="Arial"/>
            </a:endParaRPr>
          </a:p>
        </p:txBody>
      </p:sp>
      <p:sp>
        <p:nvSpPr>
          <p:cNvPr id="428" name="Google Shape;428;g2a31a168e65_0_4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429" name="Google Shape;429;g2a31a168e65_0_4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30" name="Google Shape;430;g2a31a168e65_0_4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31" name="Google Shape;431;g2a31a168e65_0_40"/>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432" name="Google Shape;432;g2a31a168e65_0_40"/>
          <p:cNvSpPr txBox="1"/>
          <p:nvPr/>
        </p:nvSpPr>
        <p:spPr>
          <a:xfrm>
            <a:off x="219550" y="869500"/>
            <a:ext cx="4079100" cy="16143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Successful achievement of project objectives.</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Integration of machine learning for enhanced accuracy.</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System's contribution to accurate and efficient train travel information.</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Implementation of availability prediction and also predict the waiting list. </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Continuous data updates for real time data.</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285750" lvl="0" marL="457200" rtl="0" algn="l">
              <a:spcBef>
                <a:spcPts val="0"/>
              </a:spcBef>
              <a:spcAft>
                <a:spcPts val="0"/>
              </a:spcAft>
              <a:buClr>
                <a:schemeClr val="dk1"/>
              </a:buClr>
              <a:buSzPts val="900"/>
              <a:buFont typeface="Tahoma"/>
              <a:buChar char="●"/>
            </a:pPr>
            <a:r>
              <a:rPr lang="en-US" sz="900">
                <a:solidFill>
                  <a:schemeClr val="dk1"/>
                </a:solidFill>
                <a:latin typeface="Tahoma"/>
                <a:ea typeface="Tahoma"/>
                <a:cs typeface="Tahoma"/>
                <a:sym typeface="Tahoma"/>
              </a:rPr>
              <a:t>Implementation of web application so that users can use our project more easily.</a:t>
            </a:r>
            <a:endParaRPr sz="900">
              <a:solidFill>
                <a:schemeClr val="dk1"/>
              </a:solidFill>
              <a:latin typeface="Tahoma"/>
              <a:ea typeface="Tahoma"/>
              <a:cs typeface="Tahoma"/>
              <a:sym typeface="Tahoma"/>
            </a:endParaRPr>
          </a:p>
          <a:p>
            <a:pPr indent="0" lvl="0" marL="0" rtl="0" algn="l">
              <a:spcBef>
                <a:spcPts val="0"/>
              </a:spcBef>
              <a:spcAft>
                <a:spcPts val="0"/>
              </a:spcAft>
              <a:buNone/>
            </a:pPr>
            <a:r>
              <a:t/>
            </a:r>
            <a:endParaRPr sz="900">
              <a:solidFill>
                <a:schemeClr val="dk1"/>
              </a:solidFill>
              <a:latin typeface="Tahoma"/>
              <a:ea typeface="Tahoma"/>
              <a:cs typeface="Tahoma"/>
              <a:sym typeface="Tahoma"/>
            </a:endParaRPr>
          </a:p>
          <a:p>
            <a:pPr indent="0" lvl="0" marL="457200" rtl="0" algn="l">
              <a:spcBef>
                <a:spcPts val="0"/>
              </a:spcBef>
              <a:spcAft>
                <a:spcPts val="0"/>
              </a:spcAft>
              <a:buNone/>
            </a:pPr>
            <a:r>
              <a:t/>
            </a:r>
            <a:endParaRPr sz="900">
              <a:solidFill>
                <a:schemeClr val="dk1"/>
              </a:solidFill>
              <a:latin typeface="Tahoma"/>
              <a:ea typeface="Tahoma"/>
              <a:cs typeface="Tahoma"/>
              <a:sym typeface="Tahoma"/>
            </a:endParaRPr>
          </a:p>
          <a:p>
            <a:pPr indent="0" lvl="0" marL="0" rtl="0" algn="l">
              <a:spcBef>
                <a:spcPts val="0"/>
              </a:spcBef>
              <a:spcAft>
                <a:spcPts val="0"/>
              </a:spcAft>
              <a:buNone/>
            </a:pPr>
            <a:r>
              <a:t/>
            </a:r>
            <a:endParaRPr sz="900">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a31a168e65_0_191"/>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438" name="Google Shape;438;g2a31a168e65_0_191"/>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439" name="Google Shape;439;g2a31a168e65_0_191"/>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440" name="Google Shape;440;g2a31a168e65_0_191"/>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441" name="Google Shape;441;g2a31a168e65_0_191"/>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442" name="Google Shape;442;g2a31a168e65_0_191"/>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443" name="Google Shape;443;g2a31a168e65_0_191"/>
          <p:cNvSpPr txBox="1"/>
          <p:nvPr/>
        </p:nvSpPr>
        <p:spPr>
          <a:xfrm>
            <a:off x="42275" y="478850"/>
            <a:ext cx="4661700" cy="155700"/>
          </a:xfrm>
          <a:prstGeom prst="rect">
            <a:avLst/>
          </a:prstGeom>
          <a:noFill/>
          <a:ln>
            <a:noFill/>
          </a:ln>
        </p:spPr>
        <p:txBody>
          <a:bodyPr anchorCtr="0" anchor="t" bIns="0" lIns="0" spcFirstLastPara="1" rIns="0" wrap="square" tIns="17125">
            <a:spAutoFit/>
          </a:bodyPr>
          <a:lstStyle/>
          <a:p>
            <a:pPr indent="0" lvl="0" marL="0" marR="0" rtl="0" algn="l">
              <a:lnSpc>
                <a:spcPct val="150000"/>
              </a:lnSpc>
              <a:spcBef>
                <a:spcPts val="0"/>
              </a:spcBef>
              <a:spcAft>
                <a:spcPts val="0"/>
              </a:spcAft>
              <a:buClr>
                <a:srgbClr val="000000"/>
              </a:buClr>
              <a:buSzPts val="900"/>
              <a:buFont typeface="Arial"/>
              <a:buNone/>
            </a:pPr>
            <a:r>
              <a:t/>
            </a:r>
            <a:endParaRPr sz="900">
              <a:solidFill>
                <a:srgbClr val="2E2E2E"/>
              </a:solidFill>
              <a:latin typeface="Georgia"/>
              <a:ea typeface="Georgia"/>
              <a:cs typeface="Georgia"/>
              <a:sym typeface="Georgia"/>
            </a:endParaRPr>
          </a:p>
        </p:txBody>
      </p:sp>
      <p:sp>
        <p:nvSpPr>
          <p:cNvPr id="444" name="Google Shape;444;g2a31a168e65_0_191"/>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45" name="Google Shape;445;g2a31a168e65_0_19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46" name="Google Shape;446;g2a31a168e65_0_191"/>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447" name="Google Shape;447;g2a31a168e65_0_19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448" name="Google Shape;448;g2a31a168e65_0_191"/>
          <p:cNvGrpSpPr/>
          <p:nvPr/>
        </p:nvGrpSpPr>
        <p:grpSpPr>
          <a:xfrm>
            <a:off x="0" y="3342919"/>
            <a:ext cx="4608410" cy="113664"/>
            <a:chOff x="0" y="3342919"/>
            <a:chExt cx="4608410" cy="113664"/>
          </a:xfrm>
        </p:grpSpPr>
        <p:sp>
          <p:nvSpPr>
            <p:cNvPr id="449" name="Google Shape;449;g2a31a168e65_0_19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g2a31a168e65_0_19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51" name="Google Shape;451;g2a31a168e65_0_191"/>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Let’s Do the Demonstration</a:t>
            </a:r>
            <a:endParaRPr b="0" i="0" sz="1400" u="none" cap="none" strike="noStrike">
              <a:solidFill>
                <a:srgbClr val="000000"/>
              </a:solidFill>
              <a:latin typeface="Arial"/>
              <a:ea typeface="Arial"/>
              <a:cs typeface="Arial"/>
              <a:sym typeface="Arial"/>
            </a:endParaRPr>
          </a:p>
        </p:txBody>
      </p:sp>
      <p:sp>
        <p:nvSpPr>
          <p:cNvPr id="452" name="Google Shape;452;g2a31a168e65_0_19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453" name="Google Shape;453;g2a31a168e65_0_19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54" name="Google Shape;454;g2a31a168e65_0_19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55" name="Google Shape;455;g2a31a168e65_0_191"/>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456" name="Google Shape;456;g2a31a168e65_0_191"/>
          <p:cNvSpPr txBox="1"/>
          <p:nvPr/>
        </p:nvSpPr>
        <p:spPr>
          <a:xfrm>
            <a:off x="413350" y="772775"/>
            <a:ext cx="3174900" cy="16755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US" sz="1000"/>
              <a:t>Running the final created API and look and </a:t>
            </a:r>
            <a:r>
              <a:rPr lang="en-US" sz="1000"/>
              <a:t>understand </a:t>
            </a:r>
            <a:r>
              <a:rPr lang="en-US" sz="1000"/>
              <a:t>the created CSV file columns.</a:t>
            </a:r>
            <a:endParaRPr sz="1000"/>
          </a:p>
          <a:p>
            <a:pPr indent="-292100" lvl="0" marL="457200" rtl="0" algn="l">
              <a:spcBef>
                <a:spcPts val="0"/>
              </a:spcBef>
              <a:spcAft>
                <a:spcPts val="0"/>
              </a:spcAft>
              <a:buSzPts val="1000"/>
              <a:buChar char="●"/>
            </a:pPr>
            <a:r>
              <a:rPr lang="en-US" sz="1000"/>
              <a:t>Performing the sort and filter </a:t>
            </a:r>
            <a:r>
              <a:rPr lang="en-US" sz="1000"/>
              <a:t>operations</a:t>
            </a:r>
            <a:r>
              <a:rPr lang="en-US" sz="1000"/>
              <a:t> </a:t>
            </a:r>
            <a:r>
              <a:rPr lang="en-US" sz="1000"/>
              <a:t>convenience</a:t>
            </a:r>
            <a:r>
              <a:rPr lang="en-US" sz="1000"/>
              <a:t>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US" sz="900"/>
              <a:t>GitHub link: </a:t>
            </a:r>
            <a:r>
              <a:rPr lang="en-US" sz="900" u="sng">
                <a:solidFill>
                  <a:schemeClr val="hlink"/>
                </a:solidFill>
                <a:latin typeface="Tahoma"/>
                <a:ea typeface="Tahoma"/>
                <a:cs typeface="Tahoma"/>
                <a:sym typeface="Tahoma"/>
                <a:hlinkClick r:id="rId4"/>
              </a:rPr>
              <a:t>https://github.com/bhavya2403/TrainTripper</a:t>
            </a:r>
            <a:endParaRPr sz="900">
              <a:solidFill>
                <a:schemeClr val="dk1"/>
              </a:solidFill>
              <a:latin typeface="Tahoma"/>
              <a:ea typeface="Tahoma"/>
              <a:cs typeface="Tahoma"/>
              <a:sym typeface="Tahoma"/>
            </a:endParaRPr>
          </a:p>
          <a:p>
            <a:pPr indent="0" lvl="0" marL="0" rtl="0" algn="l">
              <a:spcBef>
                <a:spcPts val="0"/>
              </a:spcBef>
              <a:spcAft>
                <a:spcPts val="0"/>
              </a:spcAft>
              <a:buNone/>
            </a:pPr>
            <a:r>
              <a:t/>
            </a:r>
            <a:endParaRPr sz="900">
              <a:solidFill>
                <a:schemeClr val="dk1"/>
              </a:solidFill>
              <a:latin typeface="Tahoma"/>
              <a:ea typeface="Tahoma"/>
              <a:cs typeface="Tahoma"/>
              <a:sym typeface="Tahoma"/>
            </a:endParaRPr>
          </a:p>
          <a:p>
            <a:pPr indent="0" lvl="0" marL="0" rtl="0" algn="l">
              <a:spcBef>
                <a:spcPts val="0"/>
              </a:spcBef>
              <a:spcAft>
                <a:spcPts val="0"/>
              </a:spcAft>
              <a:buNone/>
            </a:pPr>
            <a:r>
              <a:t/>
            </a:r>
            <a:endParaRPr sz="900">
              <a:solidFill>
                <a:schemeClr val="dk1"/>
              </a:solidFill>
              <a:latin typeface="Tahoma"/>
              <a:ea typeface="Tahoma"/>
              <a:cs typeface="Tahoma"/>
              <a:sym typeface="Tahoma"/>
            </a:endParaRPr>
          </a:p>
          <a:p>
            <a:pPr indent="0" lvl="0" marL="0" rtl="0" algn="l">
              <a:spcBef>
                <a:spcPts val="0"/>
              </a:spcBef>
              <a:spcAft>
                <a:spcPts val="0"/>
              </a:spcAft>
              <a:buNone/>
            </a:pPr>
            <a:r>
              <a:rPr lang="en-US" sz="900">
                <a:solidFill>
                  <a:schemeClr val="dk1"/>
                </a:solidFill>
                <a:latin typeface="Tahoma"/>
                <a:ea typeface="Tahoma"/>
                <a:cs typeface="Tahoma"/>
                <a:sym typeface="Tahoma"/>
              </a:rPr>
              <a:t>                                 THANK YOU</a:t>
            </a:r>
            <a:endParaRPr sz="9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nvSpPr>
        <p:spPr>
          <a:xfrm>
            <a:off x="2339318" y="0"/>
            <a:ext cx="274955"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73" name="Google Shape;73;p6"/>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74" name="Google Shape;74;p6"/>
          <p:cNvSpPr txBox="1"/>
          <p:nvPr/>
        </p:nvSpPr>
        <p:spPr>
          <a:xfrm>
            <a:off x="4113281" y="0"/>
            <a:ext cx="400050"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75" name="Google Shape;75;p6"/>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76" name="Google Shape;76;p6"/>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chemeClr val="lt1"/>
                </a:solidFil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Introduction</a:t>
            </a:r>
            <a:endParaRPr b="0" i="0" sz="1400" u="none" cap="none" strike="noStrike">
              <a:solidFill>
                <a:srgbClr val="000000"/>
              </a:solidFill>
              <a:latin typeface="Tahoma"/>
              <a:ea typeface="Tahoma"/>
              <a:cs typeface="Tahoma"/>
              <a:sym typeface="Tahoma"/>
            </a:endParaRPr>
          </a:p>
        </p:txBody>
      </p:sp>
      <p:sp>
        <p:nvSpPr>
          <p:cNvPr id="77" name="Google Shape;77;p6"/>
          <p:cNvSpPr txBox="1"/>
          <p:nvPr/>
        </p:nvSpPr>
        <p:spPr>
          <a:xfrm>
            <a:off x="273815" y="613200"/>
            <a:ext cx="3674100" cy="2244000"/>
          </a:xfrm>
          <a:prstGeom prst="rect">
            <a:avLst/>
          </a:prstGeom>
          <a:noFill/>
          <a:ln>
            <a:noFill/>
          </a:ln>
        </p:spPr>
        <p:txBody>
          <a:bodyPr anchorCtr="0" anchor="t" bIns="0" lIns="0" spcFirstLastPara="1" rIns="0" wrap="square" tIns="12050">
            <a:spAutoFit/>
          </a:bodyPr>
          <a:lstStyle/>
          <a:p>
            <a:pPr indent="-292100" lvl="0" marL="457200" rtl="0" algn="l">
              <a:lnSpc>
                <a:spcPct val="150000"/>
              </a:lnSpc>
              <a:spcBef>
                <a:spcPts val="0"/>
              </a:spcBef>
              <a:spcAft>
                <a:spcPts val="0"/>
              </a:spcAft>
              <a:buSzPts val="1000"/>
              <a:buFont typeface="Tahoma"/>
              <a:buAutoNum type="arabicPeriod"/>
            </a:pPr>
            <a:r>
              <a:rPr lang="en-US" sz="1000">
                <a:latin typeface="Tahoma"/>
                <a:ea typeface="Tahoma"/>
                <a:cs typeface="Tahoma"/>
                <a:sym typeface="Tahoma"/>
              </a:rPr>
              <a:t>Problem: Though travel planning with one train is easy, there are no systems that help plan the long multi-days multi-train travel which is a </a:t>
            </a:r>
            <a:r>
              <a:rPr lang="en-US" sz="1000">
                <a:latin typeface="Tahoma"/>
                <a:ea typeface="Tahoma"/>
                <a:cs typeface="Tahoma"/>
                <a:sym typeface="Tahoma"/>
              </a:rPr>
              <a:t>problem</a:t>
            </a:r>
            <a:r>
              <a:rPr lang="en-US" sz="1000">
                <a:latin typeface="Tahoma"/>
                <a:ea typeface="Tahoma"/>
                <a:cs typeface="Tahoma"/>
                <a:sym typeface="Tahoma"/>
              </a:rPr>
              <a:t>.</a:t>
            </a:r>
            <a:endParaRPr sz="1000">
              <a:latin typeface="Tahoma"/>
              <a:ea typeface="Tahoma"/>
              <a:cs typeface="Tahoma"/>
              <a:sym typeface="Tahoma"/>
            </a:endParaRPr>
          </a:p>
          <a:p>
            <a:pPr indent="-292100" lvl="0" marL="457200" rtl="0" algn="l">
              <a:lnSpc>
                <a:spcPct val="150000"/>
              </a:lnSpc>
              <a:spcBef>
                <a:spcPts val="0"/>
              </a:spcBef>
              <a:spcAft>
                <a:spcPts val="0"/>
              </a:spcAft>
              <a:buSzPts val="1000"/>
              <a:buFont typeface="Tahoma"/>
              <a:buAutoNum type="arabicPeriod"/>
            </a:pPr>
            <a:r>
              <a:rPr lang="en-US" sz="1000">
                <a:latin typeface="Tahoma"/>
                <a:ea typeface="Tahoma"/>
                <a:cs typeface="Tahoma"/>
                <a:sym typeface="Tahoma"/>
              </a:rPr>
              <a:t>Background: Evolution of train transportation technology</a:t>
            </a:r>
            <a:endParaRPr sz="1000">
              <a:latin typeface="Tahoma"/>
              <a:ea typeface="Tahoma"/>
              <a:cs typeface="Tahoma"/>
              <a:sym typeface="Tahoma"/>
            </a:endParaRPr>
          </a:p>
          <a:p>
            <a:pPr indent="-292100" lvl="0" marL="457200" rtl="0" algn="l">
              <a:lnSpc>
                <a:spcPct val="150000"/>
              </a:lnSpc>
              <a:spcBef>
                <a:spcPts val="0"/>
              </a:spcBef>
              <a:spcAft>
                <a:spcPts val="0"/>
              </a:spcAft>
              <a:buSzPts val="1000"/>
              <a:buFont typeface="Tahoma"/>
              <a:buAutoNum type="arabicPeriod"/>
            </a:pPr>
            <a:r>
              <a:rPr lang="en-US" sz="1000">
                <a:latin typeface="Tahoma"/>
                <a:ea typeface="Tahoma"/>
                <a:cs typeface="Tahoma"/>
                <a:sym typeface="Tahoma"/>
              </a:rPr>
              <a:t>Objectives:</a:t>
            </a:r>
            <a:endParaRPr sz="1000">
              <a:latin typeface="Tahoma"/>
              <a:ea typeface="Tahoma"/>
              <a:cs typeface="Tahoma"/>
              <a:sym typeface="Tahoma"/>
            </a:endParaRPr>
          </a:p>
          <a:p>
            <a:pPr indent="-292100" lvl="1" marL="914400" rtl="0" algn="l">
              <a:lnSpc>
                <a:spcPct val="150000"/>
              </a:lnSpc>
              <a:spcBef>
                <a:spcPts val="0"/>
              </a:spcBef>
              <a:spcAft>
                <a:spcPts val="0"/>
              </a:spcAft>
              <a:buSzPts val="1000"/>
              <a:buFont typeface="Tahoma"/>
              <a:buChar char="○"/>
            </a:pPr>
            <a:r>
              <a:rPr lang="en-US" sz="1000">
                <a:latin typeface="Tahoma"/>
                <a:ea typeface="Tahoma"/>
                <a:cs typeface="Tahoma"/>
                <a:sym typeface="Tahoma"/>
              </a:rPr>
              <a:t>Data Collection and database creation</a:t>
            </a:r>
            <a:endParaRPr sz="1000">
              <a:latin typeface="Tahoma"/>
              <a:ea typeface="Tahoma"/>
              <a:cs typeface="Tahoma"/>
              <a:sym typeface="Tahoma"/>
            </a:endParaRPr>
          </a:p>
          <a:p>
            <a:pPr indent="-292100" lvl="1" marL="914400" rtl="0" algn="l">
              <a:lnSpc>
                <a:spcPct val="150000"/>
              </a:lnSpc>
              <a:spcBef>
                <a:spcPts val="0"/>
              </a:spcBef>
              <a:spcAft>
                <a:spcPts val="0"/>
              </a:spcAft>
              <a:buSzPts val="1000"/>
              <a:buFont typeface="Tahoma"/>
              <a:buChar char="○"/>
            </a:pPr>
            <a:r>
              <a:rPr lang="en-US" sz="1000">
                <a:latin typeface="Tahoma"/>
                <a:ea typeface="Tahoma"/>
                <a:cs typeface="Tahoma"/>
                <a:sym typeface="Tahoma"/>
              </a:rPr>
              <a:t>Search algorithm and optimization</a:t>
            </a:r>
            <a:endParaRPr sz="1000">
              <a:latin typeface="Tahoma"/>
              <a:ea typeface="Tahoma"/>
              <a:cs typeface="Tahoma"/>
              <a:sym typeface="Tahoma"/>
            </a:endParaRPr>
          </a:p>
          <a:p>
            <a:pPr indent="-292100" lvl="1" marL="914400" rtl="0" algn="l">
              <a:lnSpc>
                <a:spcPct val="150000"/>
              </a:lnSpc>
              <a:spcBef>
                <a:spcPts val="0"/>
              </a:spcBef>
              <a:spcAft>
                <a:spcPts val="0"/>
              </a:spcAft>
              <a:buSzPts val="1000"/>
              <a:buFont typeface="Tahoma"/>
              <a:buChar char="○"/>
            </a:pPr>
            <a:r>
              <a:rPr lang="en-US" sz="1000">
                <a:latin typeface="Tahoma"/>
                <a:ea typeface="Tahoma"/>
                <a:cs typeface="Tahoma"/>
                <a:sym typeface="Tahoma"/>
              </a:rPr>
              <a:t>Model development, hyperparameter tuning</a:t>
            </a:r>
            <a:endParaRPr sz="1000">
              <a:latin typeface="Tahoma"/>
              <a:ea typeface="Tahoma"/>
              <a:cs typeface="Tahoma"/>
              <a:sym typeface="Tahoma"/>
            </a:endParaRPr>
          </a:p>
          <a:p>
            <a:pPr indent="-292100" lvl="1" marL="914400" rtl="0" algn="l">
              <a:lnSpc>
                <a:spcPct val="150000"/>
              </a:lnSpc>
              <a:spcBef>
                <a:spcPts val="0"/>
              </a:spcBef>
              <a:spcAft>
                <a:spcPts val="0"/>
              </a:spcAft>
              <a:buSzPts val="1000"/>
              <a:buFont typeface="Tahoma"/>
              <a:buChar char="○"/>
            </a:pPr>
            <a:r>
              <a:rPr lang="en-US" sz="1000">
                <a:latin typeface="Tahoma"/>
                <a:ea typeface="Tahoma"/>
                <a:cs typeface="Tahoma"/>
                <a:sym typeface="Tahoma"/>
              </a:rPr>
              <a:t>Final Combing step and creating user API</a:t>
            </a:r>
            <a:endParaRPr sz="1000">
              <a:latin typeface="Tahoma"/>
              <a:ea typeface="Tahoma"/>
              <a:cs typeface="Tahoma"/>
              <a:sym typeface="Tahoma"/>
            </a:endParaRPr>
          </a:p>
          <a:p>
            <a:pPr indent="0" lvl="0" marL="457200" rtl="0" algn="l">
              <a:lnSpc>
                <a:spcPct val="150000"/>
              </a:lnSpc>
              <a:spcBef>
                <a:spcPts val="0"/>
              </a:spcBef>
              <a:spcAft>
                <a:spcPts val="0"/>
              </a:spcAft>
              <a:buNone/>
            </a:pPr>
            <a:r>
              <a:t/>
            </a:r>
            <a:endParaRPr sz="1000">
              <a:latin typeface="Tahoma"/>
              <a:ea typeface="Tahoma"/>
              <a:cs typeface="Tahoma"/>
              <a:sym typeface="Tahoma"/>
            </a:endParaRPr>
          </a:p>
        </p:txBody>
      </p:sp>
      <p:sp>
        <p:nvSpPr>
          <p:cNvPr id="78" name="Google Shape;78;p6"/>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79" name="Google Shape;79;p6"/>
          <p:cNvGrpSpPr/>
          <p:nvPr/>
        </p:nvGrpSpPr>
        <p:grpSpPr>
          <a:xfrm>
            <a:off x="0" y="3342919"/>
            <a:ext cx="4608410" cy="113664"/>
            <a:chOff x="0" y="3342919"/>
            <a:chExt cx="4608410" cy="113664"/>
          </a:xfrm>
        </p:grpSpPr>
        <p:sp>
          <p:nvSpPr>
            <p:cNvPr id="80" name="Google Shape;80;p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2" name="Google Shape;82;p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83" name="Google Shape;83;p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84" name="Google Shape;84;p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85" name="Google Shape;85;p6"/>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86" name="Google Shape;86;p6"/>
          <p:cNvSpPr txBox="1"/>
          <p:nvPr/>
        </p:nvSpPr>
        <p:spPr>
          <a:xfrm>
            <a:off x="639752" y="592675"/>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Tahoma"/>
              <a:ea typeface="Tahoma"/>
              <a:cs typeface="Tahoma"/>
              <a:sym typeface="Tahoma"/>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b78a920c0d_0_78"/>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92" name="Google Shape;92;g1b78a920c0d_0_78"/>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93" name="Google Shape;93;g1b78a920c0d_0_78"/>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94" name="Google Shape;94;g1b78a920c0d_0_78"/>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95" name="Google Shape;95;g1b78a920c0d_0_78"/>
          <p:cNvSpPr txBox="1"/>
          <p:nvPr/>
        </p:nvSpPr>
        <p:spPr>
          <a:xfrm>
            <a:off x="95300" y="0"/>
            <a:ext cx="25191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Introduction	</a:t>
            </a:r>
            <a:r>
              <a:rPr b="1" i="0" lang="en-US" sz="600" u="none" cap="none" strike="noStrike">
                <a:solidFill>
                  <a:srgbClr val="7F7F7F"/>
                </a:solidFill>
                <a:latin typeface="Arial"/>
                <a:ea typeface="Arial"/>
                <a:cs typeface="Arial"/>
                <a:sym typeface="Arial"/>
              </a:rPr>
              <a:t>	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Initial Research</a:t>
            </a:r>
            <a:endParaRPr b="0" i="0" sz="1400" u="none" cap="none" strike="noStrike">
              <a:solidFill>
                <a:srgbClr val="000000"/>
              </a:solidFill>
              <a:latin typeface="Tahoma"/>
              <a:ea typeface="Tahoma"/>
              <a:cs typeface="Tahoma"/>
              <a:sym typeface="Tahoma"/>
            </a:endParaRPr>
          </a:p>
        </p:txBody>
      </p:sp>
      <p:sp>
        <p:nvSpPr>
          <p:cNvPr id="96" name="Google Shape;96;g1b78a920c0d_0_78"/>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97" name="Google Shape;97;g1b78a920c0d_0_78"/>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98" name="Google Shape;98;g1b78a920c0d_0_78"/>
          <p:cNvGrpSpPr/>
          <p:nvPr/>
        </p:nvGrpSpPr>
        <p:grpSpPr>
          <a:xfrm>
            <a:off x="0" y="3342919"/>
            <a:ext cx="4608410" cy="113664"/>
            <a:chOff x="0" y="3342919"/>
            <a:chExt cx="4608410" cy="113664"/>
          </a:xfrm>
        </p:grpSpPr>
        <p:sp>
          <p:nvSpPr>
            <p:cNvPr id="99" name="Google Shape;99;g1b78a920c0d_0_78"/>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g1b78a920c0d_0_78"/>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1" name="Google Shape;101;g1b78a920c0d_0_78"/>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102" name="Google Shape;102;g1b78a920c0d_0_78"/>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03" name="Google Shape;103;g1b78a920c0d_0_78"/>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04" name="Google Shape;104;g1b78a920c0d_0_78"/>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105" name="Google Shape;105;g1b78a920c0d_0_78"/>
          <p:cNvSpPr txBox="1"/>
          <p:nvPr/>
        </p:nvSpPr>
        <p:spPr>
          <a:xfrm>
            <a:off x="230950" y="509972"/>
            <a:ext cx="3857700" cy="1705200"/>
          </a:xfrm>
          <a:prstGeom prst="rect">
            <a:avLst/>
          </a:prstGeom>
          <a:noFill/>
          <a:ln>
            <a:noFill/>
          </a:ln>
        </p:spPr>
        <p:txBody>
          <a:bodyPr anchorCtr="0" anchor="t" bIns="0" lIns="0" spcFirstLastPara="1" rIns="0" wrap="square" tIns="12050">
            <a:spAutoFit/>
          </a:bodyPr>
          <a:lstStyle/>
          <a:p>
            <a:pPr indent="0" lvl="0" marL="0" rtl="0" algn="l">
              <a:spcBef>
                <a:spcPts val="900"/>
              </a:spcBef>
              <a:spcAft>
                <a:spcPts val="0"/>
              </a:spcAft>
              <a:buClr>
                <a:schemeClr val="dk1"/>
              </a:buClr>
              <a:buSzPts val="1100"/>
              <a:buFont typeface="Arial"/>
              <a:buNone/>
            </a:pPr>
            <a:r>
              <a:t/>
            </a:r>
            <a:endParaRPr sz="1000">
              <a:solidFill>
                <a:srgbClr val="212121"/>
              </a:solidFill>
              <a:highlight>
                <a:srgbClr val="FFFFFF"/>
              </a:highlight>
              <a:latin typeface="Tahoma"/>
              <a:ea typeface="Tahoma"/>
              <a:cs typeface="Tahoma"/>
              <a:sym typeface="Tahoma"/>
            </a:endParaRPr>
          </a:p>
          <a:p>
            <a:pPr indent="0" lvl="0" marL="0" rtl="0" algn="l">
              <a:spcBef>
                <a:spcPts val="900"/>
              </a:spcBef>
              <a:spcAft>
                <a:spcPts val="0"/>
              </a:spcAft>
              <a:buClr>
                <a:schemeClr val="dk1"/>
              </a:buClr>
              <a:buSzPts val="1100"/>
              <a:buFont typeface="Arial"/>
              <a:buNone/>
            </a:pPr>
            <a:r>
              <a:rPr lang="en-US" sz="1000" u="sng">
                <a:solidFill>
                  <a:schemeClr val="hlink"/>
                </a:solidFill>
                <a:highlight>
                  <a:srgbClr val="FFFFFF"/>
                </a:highlight>
                <a:latin typeface="Tahoma"/>
                <a:ea typeface="Tahoma"/>
                <a:cs typeface="Tahoma"/>
                <a:sym typeface="Tahoma"/>
                <a:hlinkClick r:id="rId4"/>
              </a:rPr>
              <a:t>1&gt; Forecasting dynamic ticket prices for spanish trains using the historical data and number of days before search.</a:t>
            </a:r>
            <a:endParaRPr sz="1000">
              <a:solidFill>
                <a:srgbClr val="212121"/>
              </a:solidFill>
              <a:highlight>
                <a:srgbClr val="FFFFFF"/>
              </a:highlight>
              <a:latin typeface="Tahoma"/>
              <a:ea typeface="Tahoma"/>
              <a:cs typeface="Tahoma"/>
              <a:sym typeface="Tahoma"/>
            </a:endParaRPr>
          </a:p>
          <a:p>
            <a:pPr indent="0" lvl="0" marL="0" rtl="0" algn="l">
              <a:spcBef>
                <a:spcPts val="900"/>
              </a:spcBef>
              <a:spcAft>
                <a:spcPts val="0"/>
              </a:spcAft>
              <a:buClr>
                <a:schemeClr val="dk1"/>
              </a:buClr>
              <a:buSzPts val="1100"/>
              <a:buFont typeface="Arial"/>
              <a:buNone/>
            </a:pPr>
            <a:r>
              <a:rPr lang="en-US" sz="1000" u="sng">
                <a:solidFill>
                  <a:schemeClr val="hlink"/>
                </a:solidFill>
                <a:highlight>
                  <a:srgbClr val="FFFFFF"/>
                </a:highlight>
                <a:latin typeface="Tahoma"/>
                <a:ea typeface="Tahoma"/>
                <a:cs typeface="Tahoma"/>
                <a:sym typeface="Tahoma"/>
                <a:hlinkClick r:id="rId5"/>
              </a:rPr>
              <a:t>2&gt; Machine Learning Project where they predicted whether a customer will pass through a wait-list on IRCTC. </a:t>
            </a:r>
            <a:endParaRPr sz="1000">
              <a:solidFill>
                <a:srgbClr val="212121"/>
              </a:solidFill>
              <a:highlight>
                <a:srgbClr val="FFFFFF"/>
              </a:highlight>
              <a:latin typeface="Tahoma"/>
              <a:ea typeface="Tahoma"/>
              <a:cs typeface="Tahoma"/>
              <a:sym typeface="Tahoma"/>
            </a:endParaRPr>
          </a:p>
          <a:p>
            <a:pPr indent="0" lvl="0" marL="0" rtl="0" algn="l">
              <a:spcBef>
                <a:spcPts val="900"/>
              </a:spcBef>
              <a:spcAft>
                <a:spcPts val="0"/>
              </a:spcAft>
              <a:buClr>
                <a:schemeClr val="dk1"/>
              </a:buClr>
              <a:buSzPts val="1100"/>
              <a:buFont typeface="Arial"/>
              <a:buNone/>
            </a:pPr>
            <a:r>
              <a:t/>
            </a:r>
            <a:endParaRPr sz="1000">
              <a:solidFill>
                <a:srgbClr val="212121"/>
              </a:solidFill>
              <a:highlight>
                <a:srgbClr val="FFFFFF"/>
              </a:highlight>
              <a:latin typeface="Tahoma"/>
              <a:ea typeface="Tahoma"/>
              <a:cs typeface="Tahoma"/>
              <a:sym typeface="Tahoma"/>
            </a:endParaRPr>
          </a:p>
          <a:p>
            <a:pPr indent="0" lvl="0" marL="0" marR="0" rtl="0" algn="l">
              <a:lnSpc>
                <a:spcPct val="100000"/>
              </a:lnSpc>
              <a:spcBef>
                <a:spcPts val="900"/>
              </a:spcBef>
              <a:spcAft>
                <a:spcPts val="0"/>
              </a:spcAft>
              <a:buClr>
                <a:srgbClr val="000000"/>
              </a:buClr>
              <a:buSzPts val="1000"/>
              <a:buFont typeface="Arial"/>
              <a:buNone/>
            </a:pPr>
            <a:r>
              <a:rPr lang="en-US" sz="1000">
                <a:solidFill>
                  <a:srgbClr val="212121"/>
                </a:solidFill>
                <a:highlight>
                  <a:srgbClr val="FFFFFF"/>
                </a:highlight>
                <a:latin typeface="Tahoma"/>
                <a:ea typeface="Tahoma"/>
                <a:cs typeface="Tahoma"/>
                <a:sym typeface="Tahoma"/>
              </a:rPr>
              <a:t>We tried to contact with the authors</a:t>
            </a:r>
            <a:r>
              <a:rPr lang="en-US" sz="1000">
                <a:solidFill>
                  <a:srgbClr val="212121"/>
                </a:solidFill>
                <a:highlight>
                  <a:srgbClr val="FFFFFF"/>
                </a:highlight>
                <a:latin typeface="Tahoma"/>
                <a:ea typeface="Tahoma"/>
                <a:cs typeface="Tahoma"/>
                <a:sym typeface="Tahoma"/>
              </a:rPr>
              <a:t> </a:t>
            </a:r>
            <a:r>
              <a:rPr lang="en-US" sz="1000">
                <a:solidFill>
                  <a:srgbClr val="212121"/>
                </a:solidFill>
                <a:highlight>
                  <a:srgbClr val="FFFFFF"/>
                </a:highlight>
                <a:latin typeface="Tahoma"/>
                <a:ea typeface="Tahoma"/>
                <a:cs typeface="Tahoma"/>
                <a:sym typeface="Tahoma"/>
              </a:rPr>
              <a:t>of these papers to help collect the data for Indian trains but we couldn’t do it.</a:t>
            </a:r>
            <a:endParaRPr sz="1000">
              <a:solidFill>
                <a:srgbClr val="212121"/>
              </a:solidFill>
              <a:highlight>
                <a:srgbClr val="FFFFFF"/>
              </a:highlight>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nvSpPr>
        <p:spPr>
          <a:xfrm>
            <a:off x="95300" y="0"/>
            <a:ext cx="5796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111" name="Google Shape;111;p7"/>
          <p:cNvSpPr txBox="1"/>
          <p:nvPr/>
        </p:nvSpPr>
        <p:spPr>
          <a:xfrm>
            <a:off x="1099301" y="0"/>
            <a:ext cx="1124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i="0" lang="en-US" sz="600" u="none" cap="none" strike="noStrike">
                <a:solidFill>
                  <a:srgbClr val="FFFFFF"/>
                </a:solidFill>
              </a:rPr>
              <a:t>Proposed approach</a:t>
            </a:r>
            <a:endParaRPr i="0" sz="600" u="none" cap="none" strike="noStrike">
              <a:solidFill>
                <a:srgbClr val="000000"/>
              </a:solidFill>
            </a:endParaRPr>
          </a:p>
        </p:txBody>
      </p:sp>
      <p:sp>
        <p:nvSpPr>
          <p:cNvPr id="112" name="Google Shape;112;p7"/>
          <p:cNvSpPr txBox="1"/>
          <p:nvPr/>
        </p:nvSpPr>
        <p:spPr>
          <a:xfrm>
            <a:off x="2339318" y="0"/>
            <a:ext cx="274955"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13" name="Google Shape;113;p7"/>
          <p:cNvSpPr txBox="1"/>
          <p:nvPr/>
        </p:nvSpPr>
        <p:spPr>
          <a:xfrm>
            <a:off x="3164728"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14" name="Google Shape;114;p7"/>
          <p:cNvSpPr txBox="1"/>
          <p:nvPr/>
        </p:nvSpPr>
        <p:spPr>
          <a:xfrm>
            <a:off x="4113281" y="0"/>
            <a:ext cx="400050"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15" name="Google Shape;115;p7"/>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16" name="Google Shape;116;p7"/>
          <p:cNvSpPr txBox="1"/>
          <p:nvPr/>
        </p:nvSpPr>
        <p:spPr>
          <a:xfrm>
            <a:off x="95312" y="138794"/>
            <a:ext cx="4107300" cy="232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System Design</a:t>
            </a:r>
            <a:endParaRPr b="0" i="0" sz="1000" u="none" cap="none" strike="noStrike">
              <a:solidFill>
                <a:srgbClr val="000000"/>
              </a:solidFill>
              <a:latin typeface="Tahoma"/>
              <a:ea typeface="Tahoma"/>
              <a:cs typeface="Tahoma"/>
              <a:sym typeface="Tahoma"/>
            </a:endParaRPr>
          </a:p>
        </p:txBody>
      </p:sp>
      <p:grpSp>
        <p:nvGrpSpPr>
          <p:cNvPr id="117" name="Google Shape;117;p7"/>
          <p:cNvGrpSpPr/>
          <p:nvPr/>
        </p:nvGrpSpPr>
        <p:grpSpPr>
          <a:xfrm>
            <a:off x="0" y="3342919"/>
            <a:ext cx="4608410" cy="113664"/>
            <a:chOff x="0" y="3342919"/>
            <a:chExt cx="4608410" cy="113664"/>
          </a:xfrm>
        </p:grpSpPr>
        <p:sp>
          <p:nvSpPr>
            <p:cNvPr id="118" name="Google Shape;118;p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0" name="Google Shape;120;p7"/>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121" name="Google Shape;121;p7"/>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22" name="Google Shape;122;p7"/>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Susolution</a:t>
            </a:r>
            <a:endParaRPr b="0" i="0" sz="600" u="none" cap="none" strike="noStrike">
              <a:solidFill>
                <a:srgbClr val="000000"/>
              </a:solidFill>
              <a:latin typeface="Arial"/>
              <a:ea typeface="Arial"/>
              <a:cs typeface="Arial"/>
              <a:sym typeface="Arial"/>
            </a:endParaRPr>
          </a:p>
        </p:txBody>
      </p:sp>
      <p:sp>
        <p:nvSpPr>
          <p:cNvPr id="123" name="Google Shape;123;p7"/>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124" name="Google Shape;124;p7"/>
          <p:cNvGrpSpPr/>
          <p:nvPr/>
        </p:nvGrpSpPr>
        <p:grpSpPr>
          <a:xfrm>
            <a:off x="0" y="3342919"/>
            <a:ext cx="4608410" cy="113664"/>
            <a:chOff x="0" y="3342919"/>
            <a:chExt cx="4608410" cy="113664"/>
          </a:xfrm>
        </p:grpSpPr>
        <p:sp>
          <p:nvSpPr>
            <p:cNvPr id="125" name="Google Shape;125;p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7" name="Google Shape;127;p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128" name="Google Shape;128;p7"/>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29" name="Google Shape;129;p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30" name="Google Shape;130;p7"/>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131" name="Google Shape;131;p7"/>
          <p:cNvSpPr txBox="1"/>
          <p:nvPr/>
        </p:nvSpPr>
        <p:spPr>
          <a:xfrm>
            <a:off x="8900" y="2881175"/>
            <a:ext cx="4280100" cy="26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3333B2"/>
              </a:solidFill>
              <a:latin typeface="Tahoma"/>
              <a:ea typeface="Tahoma"/>
              <a:cs typeface="Tahoma"/>
              <a:sym typeface="Tahoma"/>
            </a:endParaRPr>
          </a:p>
        </p:txBody>
      </p:sp>
      <p:pic>
        <p:nvPicPr>
          <p:cNvPr id="132" name="Google Shape;132;p7"/>
          <p:cNvPicPr preferRelativeResize="0"/>
          <p:nvPr/>
        </p:nvPicPr>
        <p:blipFill>
          <a:blip r:embed="rId4">
            <a:alphaModFix/>
          </a:blip>
          <a:stretch>
            <a:fillRect/>
          </a:stretch>
        </p:blipFill>
        <p:spPr>
          <a:xfrm>
            <a:off x="152400" y="409550"/>
            <a:ext cx="4360924" cy="2933375"/>
          </a:xfrm>
          <a:prstGeom prst="rect">
            <a:avLst/>
          </a:prstGeom>
          <a:noFill/>
          <a:ln>
            <a:noFill/>
          </a:ln>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80a2281a09_0_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38" name="Google Shape;138;g180a2281a09_0_0"/>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39" name="Google Shape;139;g180a2281a09_0_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40" name="Google Shape;140;g180a2281a09_0_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41" name="Google Shape;141;g180a2281a09_0_0"/>
          <p:cNvSpPr txBox="1"/>
          <p:nvPr/>
        </p:nvSpPr>
        <p:spPr>
          <a:xfrm>
            <a:off x="95300" y="0"/>
            <a:ext cx="2519100" cy="79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Introduction	</a:t>
            </a:r>
            <a:r>
              <a:rPr b="1" i="0" lang="en-US" sz="600" u="none" cap="none" strike="noStrike">
                <a:solidFill>
                  <a:srgbClr val="7F7F7F"/>
                </a:solidFill>
                <a:latin typeface="Arial"/>
                <a:ea typeface="Arial"/>
                <a:cs typeface="Arial"/>
                <a:sym typeface="Arial"/>
              </a:rPr>
              <a:t>	</a:t>
            </a:r>
            <a:r>
              <a:rPr b="1" lang="en-US" sz="600">
                <a:solidFill>
                  <a:schemeClr val="lt1"/>
                </a:solidFill>
              </a:rPr>
              <a:t>Proposed approach</a:t>
            </a:r>
            <a:endParaRPr b="1" sz="600">
              <a:solidFill>
                <a:schemeClr val="lt1"/>
              </a:solidFill>
            </a:endParaRPr>
          </a:p>
          <a:p>
            <a:pPr indent="0" lvl="0" marL="71755" rtl="0" algn="l">
              <a:spcBef>
                <a:spcPts val="105"/>
              </a:spcBef>
              <a:spcAft>
                <a:spcPts val="0"/>
              </a:spcAft>
              <a:buClr>
                <a:schemeClr val="dk1"/>
              </a:buClr>
              <a:buSzPts val="1100"/>
              <a:buFont typeface="Arial"/>
              <a:buNone/>
            </a:pPr>
            <a:r>
              <a:rPr lang="en-US">
                <a:solidFill>
                  <a:srgbClr val="FFFFFF"/>
                </a:solidFill>
                <a:latin typeface="Tahoma"/>
                <a:ea typeface="Tahoma"/>
                <a:cs typeface="Tahoma"/>
                <a:sym typeface="Tahoma"/>
              </a:rPr>
              <a:t>Data Collection:</a:t>
            </a:r>
            <a:endParaRPr>
              <a:solidFill>
                <a:srgbClr val="FFFFFF"/>
              </a:solidFill>
              <a:latin typeface="Tahoma"/>
              <a:ea typeface="Tahoma"/>
              <a:cs typeface="Tahoma"/>
              <a:sym typeface="Tahoma"/>
            </a:endParaRPr>
          </a:p>
          <a:p>
            <a:pPr indent="0" lvl="0" marL="71755" rtl="0" algn="l">
              <a:spcBef>
                <a:spcPts val="105"/>
              </a:spcBef>
              <a:spcAft>
                <a:spcPts val="0"/>
              </a:spcAft>
              <a:buClr>
                <a:schemeClr val="dk1"/>
              </a:buClr>
              <a:buSzPts val="1100"/>
              <a:buFont typeface="Arial"/>
              <a:buNone/>
            </a:pPr>
            <a:r>
              <a:t/>
            </a:r>
            <a:endParaRPr>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rgbClr val="000000"/>
              </a:buClr>
              <a:buSzPts val="1400"/>
              <a:buFont typeface="Arial"/>
              <a:buNone/>
            </a:pPr>
            <a:r>
              <a:t/>
            </a:r>
            <a:endParaRPr>
              <a:solidFill>
                <a:srgbClr val="FFFFFF"/>
              </a:solidFill>
              <a:latin typeface="Tahoma"/>
              <a:ea typeface="Tahoma"/>
              <a:cs typeface="Tahoma"/>
              <a:sym typeface="Tahoma"/>
            </a:endParaRPr>
          </a:p>
        </p:txBody>
      </p:sp>
      <p:sp>
        <p:nvSpPr>
          <p:cNvPr id="142" name="Google Shape;142;g180a2281a09_0_0"/>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43" name="Google Shape;143;g180a2281a09_0_0"/>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44" name="Google Shape;144;g180a2281a09_0_0"/>
          <p:cNvGrpSpPr/>
          <p:nvPr/>
        </p:nvGrpSpPr>
        <p:grpSpPr>
          <a:xfrm>
            <a:off x="0" y="3342919"/>
            <a:ext cx="4608410" cy="113664"/>
            <a:chOff x="0" y="3342919"/>
            <a:chExt cx="4608410" cy="113664"/>
          </a:xfrm>
        </p:grpSpPr>
        <p:sp>
          <p:nvSpPr>
            <p:cNvPr id="145" name="Google Shape;145;g180a2281a09_0_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g180a2281a09_0_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7" name="Google Shape;147;g180a2281a09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148" name="Google Shape;148;g180a2281a09_0_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49" name="Google Shape;149;g180a2281a09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50" name="Google Shape;150;g180a2281a09_0_0"/>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151" name="Google Shape;151;g180a2281a09_0_0"/>
          <p:cNvSpPr txBox="1"/>
          <p:nvPr/>
        </p:nvSpPr>
        <p:spPr>
          <a:xfrm>
            <a:off x="230950" y="509963"/>
            <a:ext cx="38577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Tahoma"/>
              <a:ea typeface="Tahoma"/>
              <a:cs typeface="Tahoma"/>
              <a:sym typeface="Tahoma"/>
            </a:endParaRPr>
          </a:p>
        </p:txBody>
      </p:sp>
      <p:sp>
        <p:nvSpPr>
          <p:cNvPr id="152" name="Google Shape;152;g180a2281a09_0_0"/>
          <p:cNvSpPr txBox="1"/>
          <p:nvPr/>
        </p:nvSpPr>
        <p:spPr>
          <a:xfrm>
            <a:off x="239300" y="570650"/>
            <a:ext cx="4178700" cy="25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OGD and Rapid-API exploration</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OGD platform provided a dataset containing train details but data was seven years old.</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Rapid-API, although a public API for data retrieval, posed limitations in terms of free requests and cost.</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Web scraping for real-time price data</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Web scraping techniques were employed to extract real-time price data from the IRCTC website, offering a cost-effective alternative to paid API services.</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700">
              <a:solidFill>
                <a:schemeClr val="dk1"/>
              </a:solidFill>
              <a:latin typeface="Tahoma"/>
              <a:ea typeface="Tahoma"/>
              <a:cs typeface="Tahoma"/>
              <a:sym typeface="Tahoma"/>
            </a:endParaRPr>
          </a:p>
          <a:p>
            <a:pPr indent="0" lvl="0" marL="0" rtl="0" algn="l">
              <a:spcBef>
                <a:spcPts val="0"/>
              </a:spcBef>
              <a:spcAft>
                <a:spcPts val="0"/>
              </a:spcAft>
              <a:buNone/>
            </a:pPr>
            <a:r>
              <a:t/>
            </a:r>
            <a:endParaRPr sz="7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80a2281a09_0_19"/>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58" name="Google Shape;158;g180a2281a09_0_19"/>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59" name="Google Shape;159;g180a2281a09_0_19"/>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60" name="Google Shape;160;g180a2281a09_0_19"/>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61" name="Google Shape;161;g180a2281a09_0_19"/>
          <p:cNvSpPr txBox="1"/>
          <p:nvPr/>
        </p:nvSpPr>
        <p:spPr>
          <a:xfrm>
            <a:off x="95300" y="0"/>
            <a:ext cx="25191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AFAFAF"/>
                </a:solidFill>
                <a:latin typeface="Arial"/>
                <a:ea typeface="Arial"/>
                <a:cs typeface="Arial"/>
                <a:sym typeface="Aria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i="0" lang="en-US" sz="600" u="none" cap="none" strike="noStrike">
                <a:solidFill>
                  <a:srgbClr val="F8F8F2"/>
                </a:solidFill>
                <a:latin typeface="Arial"/>
                <a:ea typeface="Arial"/>
                <a:cs typeface="Arial"/>
                <a:sym typeface="Arial"/>
              </a:rPr>
              <a:t>Proposed approach</a:t>
            </a:r>
            <a:endParaRPr b="0" i="0" sz="600" u="none" cap="none" strike="noStrike">
              <a:solidFill>
                <a:srgbClr val="F8F8F2"/>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Database Creation</a:t>
            </a:r>
            <a:endParaRPr b="0" i="0" sz="1400" u="none" cap="none" strike="noStrike">
              <a:solidFill>
                <a:srgbClr val="000000"/>
              </a:solidFill>
              <a:latin typeface="Tahoma"/>
              <a:ea typeface="Tahoma"/>
              <a:cs typeface="Tahoma"/>
              <a:sym typeface="Tahoma"/>
            </a:endParaRPr>
          </a:p>
        </p:txBody>
      </p:sp>
      <p:sp>
        <p:nvSpPr>
          <p:cNvPr id="162" name="Google Shape;162;g180a2281a09_0_19"/>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63" name="Google Shape;163;g180a2281a09_0_19"/>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64" name="Google Shape;164;g180a2281a09_0_19"/>
          <p:cNvGrpSpPr/>
          <p:nvPr/>
        </p:nvGrpSpPr>
        <p:grpSpPr>
          <a:xfrm>
            <a:off x="0" y="3342919"/>
            <a:ext cx="4608410" cy="113664"/>
            <a:chOff x="0" y="3342919"/>
            <a:chExt cx="4608410" cy="113664"/>
          </a:xfrm>
        </p:grpSpPr>
        <p:sp>
          <p:nvSpPr>
            <p:cNvPr id="165" name="Google Shape;165;g180a2281a09_0_19"/>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g180a2281a09_0_19"/>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7" name="Google Shape;167;g180a2281a09_0_19"/>
          <p:cNvSpPr txBox="1"/>
          <p:nvPr>
            <p:ph idx="12" type="sldNum"/>
          </p:nvPr>
        </p:nvSpPr>
        <p:spPr>
          <a:xfrm>
            <a:off x="4298550" y="3349311"/>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168" name="Google Shape;168;g180a2281a09_0_19"/>
          <p:cNvSpPr txBox="1"/>
          <p:nvPr>
            <p:ph idx="10" type="dt"/>
          </p:nvPr>
        </p:nvSpPr>
        <p:spPr>
          <a:xfrm>
            <a:off x="337131" y="3349300"/>
            <a:ext cx="7914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p:txBody>
      </p:sp>
      <p:sp>
        <p:nvSpPr>
          <p:cNvPr id="169" name="Google Shape;169;g180a2281a09_0_19"/>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70" name="Google Shape;170;g180a2281a09_0_19"/>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171" name="Google Shape;171;g180a2281a09_0_19"/>
          <p:cNvSpPr txBox="1"/>
          <p:nvPr/>
        </p:nvSpPr>
        <p:spPr>
          <a:xfrm>
            <a:off x="169650" y="852538"/>
            <a:ext cx="4270800" cy="26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Schema Design:</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Designed to accommodate essential information related to trains, train schedules, stations, and nearby stations.</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Tables: trains, train schedules, stations, nearby stations</a:t>
            </a:r>
            <a:endParaRPr sz="10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000">
                <a:solidFill>
                  <a:schemeClr val="dk1"/>
                </a:solidFill>
                <a:latin typeface="Tahoma"/>
                <a:ea typeface="Tahoma"/>
                <a:cs typeface="Tahoma"/>
                <a:sym typeface="Tahoma"/>
              </a:rPr>
              <a:t>Data Population:</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Populate with schedule data</a:t>
            </a:r>
            <a:endParaRPr sz="1000">
              <a:solidFill>
                <a:schemeClr val="dk1"/>
              </a:solidFill>
              <a:latin typeface="Tahoma"/>
              <a:ea typeface="Tahoma"/>
              <a:cs typeface="Tahoma"/>
              <a:sym typeface="Tahoma"/>
            </a:endParaRPr>
          </a:p>
          <a:p>
            <a:pPr indent="-292100" lvl="0" marL="457200" rtl="0" algn="l">
              <a:spcBef>
                <a:spcPts val="0"/>
              </a:spcBef>
              <a:spcAft>
                <a:spcPts val="0"/>
              </a:spcAft>
              <a:buClr>
                <a:schemeClr val="dk1"/>
              </a:buClr>
              <a:buSzPts val="1000"/>
              <a:buFont typeface="Tahoma"/>
              <a:buChar char="●"/>
            </a:pPr>
            <a:r>
              <a:rPr lang="en-US" sz="1000">
                <a:solidFill>
                  <a:schemeClr val="dk1"/>
                </a:solidFill>
                <a:latin typeface="Tahoma"/>
                <a:ea typeface="Tahoma"/>
                <a:cs typeface="Tahoma"/>
                <a:sym typeface="Tahoma"/>
              </a:rPr>
              <a:t>Creation of additional tables</a:t>
            </a:r>
            <a:endParaRPr sz="1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7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700">
              <a:solidFill>
                <a:schemeClr val="dk1"/>
              </a:solidFill>
              <a:latin typeface="Tahoma"/>
              <a:ea typeface="Tahoma"/>
              <a:cs typeface="Tahoma"/>
              <a:sym typeface="Tahoma"/>
            </a:endParaRPr>
          </a:p>
          <a:p>
            <a:pPr indent="0" lvl="0" marL="0" rtl="0" algn="l">
              <a:spcBef>
                <a:spcPts val="0"/>
              </a:spcBef>
              <a:spcAft>
                <a:spcPts val="0"/>
              </a:spcAft>
              <a:buNone/>
            </a:pPr>
            <a:r>
              <a:t/>
            </a:r>
            <a:endParaRPr sz="7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b78a920c0d_0_116"/>
          <p:cNvSpPr txBox="1"/>
          <p:nvPr/>
        </p:nvSpPr>
        <p:spPr>
          <a:xfrm>
            <a:off x="95300" y="625200"/>
            <a:ext cx="2549400" cy="21132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1&gt; Find nearby stations from both source and destination stations and all the halting trains on those stations</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2&gt; ext stops to the possible source stations and adding previous stops to the possible destination stations.</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3&gt; In merge step, we find possible halting stops for our multi-train </a:t>
            </a:r>
            <a:r>
              <a:rPr lang="en-US" sz="1000">
                <a:solidFill>
                  <a:srgbClr val="212121"/>
                </a:solidFill>
                <a:highlight>
                  <a:srgbClr val="FFFFFF"/>
                </a:highlight>
                <a:latin typeface="Tahoma"/>
                <a:ea typeface="Tahoma"/>
                <a:cs typeface="Tahoma"/>
                <a:sym typeface="Tahoma"/>
              </a:rPr>
              <a:t>journeys</a:t>
            </a:r>
            <a:r>
              <a:rPr lang="en-US" sz="1000">
                <a:solidFill>
                  <a:srgbClr val="212121"/>
                </a:solidFill>
                <a:highlight>
                  <a:srgbClr val="FFFFFF"/>
                </a:highlight>
                <a:latin typeface="Tahoma"/>
                <a:ea typeface="Tahoma"/>
                <a:cs typeface="Tahoma"/>
                <a:sym typeface="Tahoma"/>
              </a:rPr>
              <a:t>. </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4&gt; Add the halt time details and more travel info like travel time. </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rPr lang="en-US" sz="1000">
                <a:solidFill>
                  <a:srgbClr val="212121"/>
                </a:solidFill>
                <a:highlight>
                  <a:srgbClr val="FFFFFF"/>
                </a:highlight>
                <a:latin typeface="Tahoma"/>
                <a:ea typeface="Tahoma"/>
                <a:cs typeface="Tahoma"/>
                <a:sym typeface="Tahoma"/>
              </a:rPr>
              <a:t>5&gt; Finally sort the </a:t>
            </a:r>
            <a:r>
              <a:rPr lang="en-US" sz="1000">
                <a:solidFill>
                  <a:srgbClr val="212121"/>
                </a:solidFill>
                <a:highlight>
                  <a:srgbClr val="FFFFFF"/>
                </a:highlight>
                <a:latin typeface="Tahoma"/>
                <a:ea typeface="Tahoma"/>
                <a:cs typeface="Tahoma"/>
                <a:sym typeface="Tahoma"/>
              </a:rPr>
              <a:t>data frame</a:t>
            </a:r>
            <a:r>
              <a:rPr lang="en-US" sz="1000">
                <a:solidFill>
                  <a:srgbClr val="212121"/>
                </a:solidFill>
                <a:highlight>
                  <a:srgbClr val="FFFFFF"/>
                </a:highlight>
                <a:latin typeface="Tahoma"/>
                <a:ea typeface="Tahoma"/>
                <a:cs typeface="Tahoma"/>
                <a:sym typeface="Tahoma"/>
              </a:rPr>
              <a:t> by journey time and filter to direct and indirect trains.</a:t>
            </a:r>
            <a:endParaRPr sz="1000">
              <a:solidFill>
                <a:srgbClr val="212121"/>
              </a:solidFill>
              <a:highlight>
                <a:srgbClr val="FFFFFF"/>
              </a:highlight>
              <a:latin typeface="Tahoma"/>
              <a:ea typeface="Tahoma"/>
              <a:cs typeface="Tahoma"/>
              <a:sym typeface="Tahoma"/>
            </a:endParaRPr>
          </a:p>
        </p:txBody>
      </p:sp>
      <p:sp>
        <p:nvSpPr>
          <p:cNvPr id="177" name="Google Shape;177;g1b78a920c0d_0_116"/>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78" name="Google Shape;178;g1b78a920c0d_0_116"/>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79" name="Google Shape;179;g1b78a920c0d_0_116"/>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80" name="Google Shape;180;g1b78a920c0d_0_116"/>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81" name="Google Shape;181;g1b78a920c0d_0_116"/>
          <p:cNvSpPr txBox="1"/>
          <p:nvPr/>
        </p:nvSpPr>
        <p:spPr>
          <a:xfrm>
            <a:off x="95300" y="0"/>
            <a:ext cx="1693500" cy="79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Introduction	</a:t>
            </a:r>
            <a:r>
              <a:rPr b="1" i="0" lang="en-US" sz="600" u="none" cap="none" strike="noStrike">
                <a:solidFill>
                  <a:srgbClr val="7F7F7F"/>
                </a:solidFill>
                <a:latin typeface="Arial"/>
                <a:ea typeface="Arial"/>
                <a:cs typeface="Arial"/>
                <a:sym typeface="Arial"/>
              </a:rPr>
              <a:t>	</a:t>
            </a:r>
            <a:r>
              <a:rPr b="1" lang="en-US" sz="600">
                <a:solidFill>
                  <a:schemeClr val="lt1"/>
                </a:solidFill>
              </a:rPr>
              <a:t>Proposed approach</a:t>
            </a:r>
            <a:endParaRPr b="0" i="0" sz="600" u="none" cap="none" strike="noStrike">
              <a:solidFill>
                <a:srgbClr val="7F7F7F"/>
              </a:solidFill>
              <a:latin typeface="Arial"/>
              <a:ea typeface="Arial"/>
              <a:cs typeface="Arial"/>
              <a:sym typeface="Arial"/>
            </a:endParaRPr>
          </a:p>
          <a:p>
            <a:pPr indent="0" lvl="0" marL="71755" rtl="0" algn="l">
              <a:spcBef>
                <a:spcPts val="105"/>
              </a:spcBef>
              <a:spcAft>
                <a:spcPts val="0"/>
              </a:spcAft>
              <a:buClr>
                <a:schemeClr val="dk1"/>
              </a:buClr>
              <a:buSzPts val="1100"/>
              <a:buFont typeface="Arial"/>
              <a:buNone/>
            </a:pPr>
            <a:r>
              <a:rPr lang="en-US">
                <a:solidFill>
                  <a:srgbClr val="FFFFFF"/>
                </a:solidFill>
                <a:latin typeface="Tahoma"/>
                <a:ea typeface="Tahoma"/>
                <a:cs typeface="Tahoma"/>
                <a:sym typeface="Tahoma"/>
              </a:rPr>
              <a:t>Search Algorithm</a:t>
            </a:r>
            <a:endParaRPr>
              <a:solidFill>
                <a:srgbClr val="FFFFFF"/>
              </a:solidFill>
              <a:latin typeface="Tahoma"/>
              <a:ea typeface="Tahoma"/>
              <a:cs typeface="Tahoma"/>
              <a:sym typeface="Tahoma"/>
            </a:endParaRPr>
          </a:p>
          <a:p>
            <a:pPr indent="0" lvl="0" marL="71755" rtl="0" algn="l">
              <a:spcBef>
                <a:spcPts val="105"/>
              </a:spcBef>
              <a:spcAft>
                <a:spcPts val="0"/>
              </a:spcAft>
              <a:buClr>
                <a:schemeClr val="dk1"/>
              </a:buClr>
              <a:buSzPts val="1100"/>
              <a:buFont typeface="Arial"/>
              <a:buNone/>
            </a:pPr>
            <a:r>
              <a:t/>
            </a:r>
            <a:endParaRPr>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rgbClr val="000000"/>
              </a:buClr>
              <a:buSzPts val="1400"/>
              <a:buFont typeface="Arial"/>
              <a:buNone/>
            </a:pPr>
            <a:r>
              <a:t/>
            </a:r>
            <a:endParaRPr>
              <a:solidFill>
                <a:srgbClr val="FFFFFF"/>
              </a:solidFill>
              <a:latin typeface="Tahoma"/>
              <a:ea typeface="Tahoma"/>
              <a:cs typeface="Tahoma"/>
              <a:sym typeface="Tahoma"/>
            </a:endParaRPr>
          </a:p>
        </p:txBody>
      </p:sp>
      <p:sp>
        <p:nvSpPr>
          <p:cNvPr id="182" name="Google Shape;182;g1b78a920c0d_0_116"/>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83" name="Google Shape;183;g1b78a920c0d_0_116"/>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84" name="Google Shape;184;g1b78a920c0d_0_116"/>
          <p:cNvGrpSpPr/>
          <p:nvPr/>
        </p:nvGrpSpPr>
        <p:grpSpPr>
          <a:xfrm>
            <a:off x="0" y="3342919"/>
            <a:ext cx="4608410" cy="113664"/>
            <a:chOff x="0" y="3342919"/>
            <a:chExt cx="4608410" cy="113664"/>
          </a:xfrm>
        </p:grpSpPr>
        <p:sp>
          <p:nvSpPr>
            <p:cNvPr id="185" name="Google Shape;185;g1b78a920c0d_0_11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g1b78a920c0d_0_11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7" name="Google Shape;187;g1b78a920c0d_0_11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188" name="Google Shape;188;g1b78a920c0d_0_11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89" name="Google Shape;189;g1b78a920c0d_0_11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90" name="Google Shape;190;g1b78a920c0d_0_116"/>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191" name="Google Shape;191;g1b78a920c0d_0_116"/>
          <p:cNvPicPr preferRelativeResize="0"/>
          <p:nvPr/>
        </p:nvPicPr>
        <p:blipFill>
          <a:blip r:embed="rId4">
            <a:alphaModFix/>
          </a:blip>
          <a:stretch>
            <a:fillRect/>
          </a:stretch>
        </p:blipFill>
        <p:spPr>
          <a:xfrm>
            <a:off x="2339325" y="384895"/>
            <a:ext cx="2221201" cy="2780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a31a168e65_4_24"/>
          <p:cNvSpPr txBox="1"/>
          <p:nvPr/>
        </p:nvSpPr>
        <p:spPr>
          <a:xfrm>
            <a:off x="230950" y="509963"/>
            <a:ext cx="3857700" cy="1662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p:txBody>
      </p:sp>
      <p:sp>
        <p:nvSpPr>
          <p:cNvPr id="197" name="Google Shape;197;g2a31a168e65_4_24"/>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98" name="Google Shape;198;g2a31a168e65_4_24"/>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99" name="Google Shape;199;g2a31a168e65_4_24"/>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00" name="Google Shape;200;g2a31a168e65_4_24"/>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01" name="Google Shape;201;g2a31a168e65_4_24"/>
          <p:cNvSpPr txBox="1"/>
          <p:nvPr/>
        </p:nvSpPr>
        <p:spPr>
          <a:xfrm>
            <a:off x="95300" y="0"/>
            <a:ext cx="1693800" cy="79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Introduction	</a:t>
            </a:r>
            <a:r>
              <a:rPr b="1" i="0" lang="en-US" sz="600" u="none" cap="none" strike="noStrike">
                <a:solidFill>
                  <a:srgbClr val="7F7F7F"/>
                </a:solidFill>
                <a:latin typeface="Arial"/>
                <a:ea typeface="Arial"/>
                <a:cs typeface="Arial"/>
                <a:sym typeface="Arial"/>
              </a:rPr>
              <a:t>	</a:t>
            </a:r>
            <a:r>
              <a:rPr b="1" lang="en-US" sz="600">
                <a:solidFill>
                  <a:schemeClr val="lt1"/>
                </a:solidFill>
              </a:rPr>
              <a:t>Proposed approach</a:t>
            </a:r>
            <a:endParaRPr b="0" i="0" sz="600" u="none" cap="none" strike="noStrike">
              <a:solidFill>
                <a:srgbClr val="7F7F7F"/>
              </a:solidFill>
              <a:latin typeface="Arial"/>
              <a:ea typeface="Arial"/>
              <a:cs typeface="Arial"/>
              <a:sym typeface="Arial"/>
            </a:endParaRPr>
          </a:p>
          <a:p>
            <a:pPr indent="0" lvl="0" marL="71755" rtl="0" algn="l">
              <a:spcBef>
                <a:spcPts val="105"/>
              </a:spcBef>
              <a:spcAft>
                <a:spcPts val="0"/>
              </a:spcAft>
              <a:buClr>
                <a:schemeClr val="dk1"/>
              </a:buClr>
              <a:buSzPts val="1100"/>
              <a:buFont typeface="Arial"/>
              <a:buNone/>
            </a:pPr>
            <a:r>
              <a:rPr lang="en-US">
                <a:solidFill>
                  <a:srgbClr val="FFFFFF"/>
                </a:solidFill>
                <a:latin typeface="Tahoma"/>
                <a:ea typeface="Tahoma"/>
                <a:cs typeface="Tahoma"/>
                <a:sym typeface="Tahoma"/>
              </a:rPr>
              <a:t>Search Optimization </a:t>
            </a:r>
            <a:endParaRPr>
              <a:solidFill>
                <a:srgbClr val="FFFFFF"/>
              </a:solidFill>
              <a:latin typeface="Tahoma"/>
              <a:ea typeface="Tahoma"/>
              <a:cs typeface="Tahoma"/>
              <a:sym typeface="Tahoma"/>
            </a:endParaRPr>
          </a:p>
          <a:p>
            <a:pPr indent="0" lvl="0" marL="0" rtl="0" algn="l">
              <a:spcBef>
                <a:spcPts val="105"/>
              </a:spcBef>
              <a:spcAft>
                <a:spcPts val="0"/>
              </a:spcAft>
              <a:buClr>
                <a:schemeClr val="dk1"/>
              </a:buClr>
              <a:buSzPts val="1100"/>
              <a:buFont typeface="Arial"/>
              <a:buNone/>
            </a:pPr>
            <a:r>
              <a:t/>
            </a:r>
            <a:endParaRPr>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rgbClr val="000000"/>
              </a:buClr>
              <a:buSzPts val="1400"/>
              <a:buFont typeface="Arial"/>
              <a:buNone/>
            </a:pPr>
            <a:r>
              <a:t/>
            </a:r>
            <a:endParaRPr>
              <a:solidFill>
                <a:srgbClr val="FFFFFF"/>
              </a:solidFill>
              <a:latin typeface="Tahoma"/>
              <a:ea typeface="Tahoma"/>
              <a:cs typeface="Tahoma"/>
              <a:sym typeface="Tahoma"/>
            </a:endParaRPr>
          </a:p>
        </p:txBody>
      </p:sp>
      <p:sp>
        <p:nvSpPr>
          <p:cNvPr id="202" name="Google Shape;202;g2a31a168e65_4_24"/>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203" name="Google Shape;203;g2a31a168e65_4_24"/>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204" name="Google Shape;204;g2a31a168e65_4_24"/>
          <p:cNvGrpSpPr/>
          <p:nvPr/>
        </p:nvGrpSpPr>
        <p:grpSpPr>
          <a:xfrm>
            <a:off x="0" y="3342919"/>
            <a:ext cx="4608410" cy="113664"/>
            <a:chOff x="0" y="3342919"/>
            <a:chExt cx="4608410" cy="113664"/>
          </a:xfrm>
        </p:grpSpPr>
        <p:sp>
          <p:nvSpPr>
            <p:cNvPr id="205" name="Google Shape;205;g2a31a168e65_4_24"/>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g2a31a168e65_4_24"/>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7" name="Google Shape;207;g2a31a168e65_4_24"/>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208" name="Google Shape;208;g2a31a168e65_4_24"/>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09" name="Google Shape;209;g2a31a168e65_4_24"/>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10" name="Google Shape;210;g2a31a168e65_4_24"/>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211" name="Google Shape;211;g2a31a168e65_4_24"/>
          <p:cNvPicPr preferRelativeResize="0"/>
          <p:nvPr/>
        </p:nvPicPr>
        <p:blipFill>
          <a:blip r:embed="rId4">
            <a:alphaModFix/>
          </a:blip>
          <a:stretch>
            <a:fillRect/>
          </a:stretch>
        </p:blipFill>
        <p:spPr>
          <a:xfrm>
            <a:off x="2567200" y="421750"/>
            <a:ext cx="2029253" cy="2696226"/>
          </a:xfrm>
          <a:prstGeom prst="rect">
            <a:avLst/>
          </a:prstGeom>
          <a:noFill/>
          <a:ln>
            <a:noFill/>
          </a:ln>
        </p:spPr>
      </p:pic>
      <p:sp>
        <p:nvSpPr>
          <p:cNvPr id="212" name="Google Shape;212;g2a31a168e65_4_24"/>
          <p:cNvSpPr txBox="1"/>
          <p:nvPr/>
        </p:nvSpPr>
        <p:spPr>
          <a:xfrm>
            <a:off x="346375" y="723650"/>
            <a:ext cx="18309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Tahoma"/>
                <a:ea typeface="Tahoma"/>
                <a:cs typeface="Tahoma"/>
                <a:sym typeface="Tahoma"/>
              </a:rPr>
              <a:t>The use of vectorized operations helped reduce the time of search algorithm from 4-5 seconds to around 600 milliseconds.</a:t>
            </a:r>
            <a:endParaRPr sz="1000">
              <a:solidFill>
                <a:schemeClr val="dk1"/>
              </a:solidFill>
              <a:latin typeface="Tahoma"/>
              <a:ea typeface="Tahoma"/>
              <a:cs typeface="Tahoma"/>
              <a:sym typeface="Tahoma"/>
            </a:endParaRPr>
          </a:p>
          <a:p>
            <a:pPr indent="0" lvl="0" marL="0" rtl="0" algn="l">
              <a:spcBef>
                <a:spcPts val="0"/>
              </a:spcBef>
              <a:spcAft>
                <a:spcPts val="0"/>
              </a:spcAft>
              <a:buNone/>
            </a:pPr>
            <a:r>
              <a:rPr lang="en-US" sz="1000">
                <a:solidFill>
                  <a:schemeClr val="dk1"/>
                </a:solidFill>
                <a:latin typeface="Tahoma"/>
                <a:ea typeface="Tahoma"/>
                <a:cs typeface="Tahoma"/>
                <a:sym typeface="Tahoma"/>
              </a:rPr>
              <a:t>Dataframe operations like ‘apply’ fully iterate the </a:t>
            </a:r>
            <a:endParaRPr sz="1000">
              <a:solidFill>
                <a:schemeClr val="dk1"/>
              </a:solidFill>
              <a:latin typeface="Tahoma"/>
              <a:ea typeface="Tahoma"/>
              <a:cs typeface="Tahoma"/>
              <a:sym typeface="Tahoma"/>
            </a:endParaRPr>
          </a:p>
          <a:p>
            <a:pPr indent="0" lvl="0" marL="0" rtl="0" algn="l">
              <a:spcBef>
                <a:spcPts val="0"/>
              </a:spcBef>
              <a:spcAft>
                <a:spcPts val="0"/>
              </a:spcAft>
              <a:buNone/>
            </a:pPr>
            <a:r>
              <a:rPr lang="en-US" sz="1000">
                <a:solidFill>
                  <a:schemeClr val="dk1"/>
                </a:solidFill>
                <a:latin typeface="Tahoma"/>
                <a:ea typeface="Tahoma"/>
                <a:cs typeface="Tahoma"/>
                <a:sym typeface="Tahoma"/>
              </a:rPr>
              <a:t>Dataframe to produce results. However vectorized operations doesn’t iterate and thus faster</a:t>
            </a:r>
            <a:endParaRPr sz="10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31a168e65_2_20"/>
          <p:cNvSpPr txBox="1"/>
          <p:nvPr/>
        </p:nvSpPr>
        <p:spPr>
          <a:xfrm>
            <a:off x="230950" y="509963"/>
            <a:ext cx="3857700" cy="26442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0"/>
              </a:spcBef>
              <a:spcAft>
                <a:spcPts val="0"/>
              </a:spcAft>
              <a:buClr>
                <a:schemeClr val="dk1"/>
              </a:buClr>
              <a:buSzPts val="1100"/>
              <a:buFont typeface="Arial"/>
              <a:buNone/>
            </a:pPr>
            <a:r>
              <a:rPr lang="en-US" sz="1000">
                <a:solidFill>
                  <a:srgbClr val="212121"/>
                </a:solidFill>
                <a:highlight>
                  <a:srgbClr val="FFFFFF"/>
                </a:highlight>
                <a:latin typeface="Tahoma"/>
                <a:ea typeface="Tahoma"/>
                <a:cs typeface="Tahoma"/>
                <a:sym typeface="Tahoma"/>
              </a:rPr>
              <a:t>Optimization:</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Performance improvement from 4 seconds to 575ms</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Detailed in commit history and performance directory</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US" sz="1000">
                <a:solidFill>
                  <a:srgbClr val="212121"/>
                </a:solidFill>
                <a:highlight>
                  <a:srgbClr val="FFFFFF"/>
                </a:highlight>
                <a:latin typeface="Tahoma"/>
                <a:ea typeface="Tahoma"/>
                <a:cs typeface="Tahoma"/>
                <a:sym typeface="Tahoma"/>
              </a:rPr>
              <a:t>Verification and Results:</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Checked against direct trains on IRCTC</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Replicated IRCTC results</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Added functionality for indirect trains</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US" sz="1000">
                <a:solidFill>
                  <a:srgbClr val="212121"/>
                </a:solidFill>
                <a:highlight>
                  <a:srgbClr val="FFFFFF"/>
                </a:highlight>
                <a:latin typeface="Tahoma"/>
                <a:ea typeface="Tahoma"/>
                <a:cs typeface="Tahoma"/>
                <a:sym typeface="Tahoma"/>
              </a:rPr>
              <a:t>Example - Mumbai to Delhi:</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Comparison of direct and indirect trains</a:t>
            </a:r>
            <a:endParaRPr sz="1000">
              <a:solidFill>
                <a:srgbClr val="212121"/>
              </a:solidFill>
              <a:highlight>
                <a:srgbClr val="FFFFFF"/>
              </a:highlight>
              <a:latin typeface="Tahoma"/>
              <a:ea typeface="Tahoma"/>
              <a:cs typeface="Tahoma"/>
              <a:sym typeface="Tahoma"/>
            </a:endParaRPr>
          </a:p>
          <a:p>
            <a:pPr indent="-292100" lvl="0" marL="457200" rtl="0" algn="l">
              <a:lnSpc>
                <a:spcPct val="115000"/>
              </a:lnSpc>
              <a:spcBef>
                <a:spcPts val="0"/>
              </a:spcBef>
              <a:spcAft>
                <a:spcPts val="0"/>
              </a:spcAft>
              <a:buClr>
                <a:srgbClr val="212121"/>
              </a:buClr>
              <a:buSzPts val="1000"/>
              <a:buFont typeface="Tahoma"/>
              <a:buChar char="●"/>
            </a:pPr>
            <a:r>
              <a:rPr lang="en-US" sz="1000">
                <a:solidFill>
                  <a:srgbClr val="212121"/>
                </a:solidFill>
                <a:highlight>
                  <a:srgbClr val="FFFFFF"/>
                </a:highlight>
                <a:latin typeface="Tahoma"/>
                <a:ea typeface="Tahoma"/>
                <a:cs typeface="Tahoma"/>
                <a:sym typeface="Tahoma"/>
              </a:rPr>
              <a:t>Display of best journey times for both direct and indirect trains</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a:p>
            <a:pPr indent="0" lvl="0" marL="0" rtl="0" algn="l">
              <a:lnSpc>
                <a:spcPct val="115000"/>
              </a:lnSpc>
              <a:spcBef>
                <a:spcPts val="0"/>
              </a:spcBef>
              <a:spcAft>
                <a:spcPts val="0"/>
              </a:spcAft>
              <a:buNone/>
            </a:pPr>
            <a:r>
              <a:t/>
            </a:r>
            <a:endParaRPr sz="1000">
              <a:solidFill>
                <a:srgbClr val="212121"/>
              </a:solidFill>
              <a:highlight>
                <a:srgbClr val="FFFFFF"/>
              </a:highlight>
              <a:latin typeface="Tahoma"/>
              <a:ea typeface="Tahoma"/>
              <a:cs typeface="Tahoma"/>
              <a:sym typeface="Tahoma"/>
            </a:endParaRPr>
          </a:p>
        </p:txBody>
      </p:sp>
      <p:sp>
        <p:nvSpPr>
          <p:cNvPr id="218" name="Google Shape;218;g2a31a168e65_2_2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219" name="Google Shape;219;g2a31a168e65_2_20"/>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20" name="Google Shape;220;g2a31a168e65_2_2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21" name="Google Shape;221;g2a31a168e65_2_2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22" name="Google Shape;222;g2a31a168e65_2_20"/>
          <p:cNvSpPr txBox="1"/>
          <p:nvPr/>
        </p:nvSpPr>
        <p:spPr>
          <a:xfrm>
            <a:off x="95300" y="0"/>
            <a:ext cx="3069300" cy="79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lang="en-US" sz="600">
                <a:solidFill>
                  <a:srgbClr val="7F7F7F"/>
                </a:solidFill>
              </a:rPr>
              <a:t>Introduction	</a:t>
            </a:r>
            <a:r>
              <a:rPr b="1" i="0" lang="en-US" sz="600" u="none" cap="none" strike="noStrike">
                <a:solidFill>
                  <a:srgbClr val="7F7F7F"/>
                </a:solidFill>
                <a:latin typeface="Arial"/>
                <a:ea typeface="Arial"/>
                <a:cs typeface="Arial"/>
                <a:sym typeface="Arial"/>
              </a:rPr>
              <a:t>	</a:t>
            </a:r>
            <a:r>
              <a:rPr b="1" lang="en-US" sz="600">
                <a:solidFill>
                  <a:schemeClr val="lt1"/>
                </a:solidFill>
              </a:rPr>
              <a:t>Proposed approach</a:t>
            </a:r>
            <a:endParaRPr b="0" i="0" sz="600" u="none" cap="none" strike="noStrike">
              <a:solidFill>
                <a:srgbClr val="7F7F7F"/>
              </a:solidFill>
              <a:latin typeface="Arial"/>
              <a:ea typeface="Arial"/>
              <a:cs typeface="Arial"/>
              <a:sym typeface="Arial"/>
            </a:endParaRPr>
          </a:p>
          <a:p>
            <a:pPr indent="0" lvl="0" marL="71755" rtl="0" algn="l">
              <a:spcBef>
                <a:spcPts val="105"/>
              </a:spcBef>
              <a:spcAft>
                <a:spcPts val="0"/>
              </a:spcAft>
              <a:buClr>
                <a:schemeClr val="dk1"/>
              </a:buClr>
              <a:buSzPts val="1100"/>
              <a:buFont typeface="Arial"/>
              <a:buNone/>
            </a:pPr>
            <a:r>
              <a:rPr lang="en-US">
                <a:solidFill>
                  <a:srgbClr val="FFFFFF"/>
                </a:solidFill>
                <a:latin typeface="Tahoma"/>
                <a:ea typeface="Tahoma"/>
                <a:cs typeface="Tahoma"/>
                <a:sym typeface="Tahoma"/>
              </a:rPr>
              <a:t>Algorithm Steps and Results</a:t>
            </a:r>
            <a:endParaRPr>
              <a:solidFill>
                <a:srgbClr val="FFFFFF"/>
              </a:solidFill>
              <a:latin typeface="Tahoma"/>
              <a:ea typeface="Tahoma"/>
              <a:cs typeface="Tahoma"/>
              <a:sym typeface="Tahoma"/>
            </a:endParaRPr>
          </a:p>
          <a:p>
            <a:pPr indent="0" lvl="0" marL="71755" rtl="0" algn="l">
              <a:spcBef>
                <a:spcPts val="105"/>
              </a:spcBef>
              <a:spcAft>
                <a:spcPts val="0"/>
              </a:spcAft>
              <a:buClr>
                <a:schemeClr val="dk1"/>
              </a:buClr>
              <a:buSzPts val="1100"/>
              <a:buFont typeface="Arial"/>
              <a:buNone/>
            </a:pPr>
            <a:r>
              <a:t/>
            </a:r>
            <a:endParaRPr>
              <a:solidFill>
                <a:srgbClr val="FFFFFF"/>
              </a:solidFill>
              <a:latin typeface="Tahoma"/>
              <a:ea typeface="Tahoma"/>
              <a:cs typeface="Tahoma"/>
              <a:sym typeface="Tahoma"/>
            </a:endParaRPr>
          </a:p>
          <a:p>
            <a:pPr indent="0" lvl="0" marL="71755" marR="0" rtl="0" algn="l">
              <a:lnSpc>
                <a:spcPct val="100000"/>
              </a:lnSpc>
              <a:spcBef>
                <a:spcPts val="105"/>
              </a:spcBef>
              <a:spcAft>
                <a:spcPts val="0"/>
              </a:spcAft>
              <a:buClr>
                <a:srgbClr val="000000"/>
              </a:buClr>
              <a:buSzPts val="1400"/>
              <a:buFont typeface="Arial"/>
              <a:buNone/>
            </a:pPr>
            <a:r>
              <a:t/>
            </a:r>
            <a:endParaRPr>
              <a:solidFill>
                <a:srgbClr val="FFFFFF"/>
              </a:solidFill>
              <a:latin typeface="Tahoma"/>
              <a:ea typeface="Tahoma"/>
              <a:cs typeface="Tahoma"/>
              <a:sym typeface="Tahoma"/>
            </a:endParaRPr>
          </a:p>
        </p:txBody>
      </p:sp>
      <p:sp>
        <p:nvSpPr>
          <p:cNvPr id="223" name="Google Shape;223;g2a31a168e65_2_20"/>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224" name="Google Shape;224;g2a31a168e65_2_20"/>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225" name="Google Shape;225;g2a31a168e65_2_20"/>
          <p:cNvGrpSpPr/>
          <p:nvPr/>
        </p:nvGrpSpPr>
        <p:grpSpPr>
          <a:xfrm>
            <a:off x="0" y="3342919"/>
            <a:ext cx="4608410" cy="113664"/>
            <a:chOff x="0" y="3342919"/>
            <a:chExt cx="4608410" cy="113664"/>
          </a:xfrm>
        </p:grpSpPr>
        <p:sp>
          <p:nvSpPr>
            <p:cNvPr id="226" name="Google Shape;226;g2a31a168e65_2_2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g2a31a168e65_2_2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8" name="Google Shape;228;g2a31a168e65_2_2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endParaRPr/>
          </a:p>
        </p:txBody>
      </p:sp>
      <p:sp>
        <p:nvSpPr>
          <p:cNvPr id="229" name="Google Shape;229;g2a31a168e65_2_2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7, 2023</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30" name="Google Shape;230;g2a31a168e65_2_2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31" name="Google Shape;231;g2a31a168e65_2_20"/>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Train Tripper</a:t>
            </a:r>
            <a:endParaRPr sz="6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2022-09-23T12:37:17Z</dcterms:created>
  <dc:creator>(Chapter 6, "Digital Heritage Reconstruction Using Super-resolution and Inpainting", Morgan and Claypool Publishers, 2017, Co-author: Milind Padalkar)    Manjunath V. Joshi  (` `%%%`#`&amp;12_`__~~~ alse)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2018-06-25T00:00:00Z</vt:filetime>
  </property>
  <property fmtid="{D5CDD505-2E9C-101B-9397-08002B2CF9AE}" pid="3" name="Creator">
    <vt:lpwstr>LaTeX with Beamer class version 3.26</vt:lpwstr>
  </property>
  <property fmtid="{D5CDD505-2E9C-101B-9397-08002B2CF9AE}" pid="4" name="LastSaved">
    <vt:filetime>2022-09-23T00:00:00Z</vt:filetime>
  </property>
</Properties>
</file>