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
      <p:font typeface="PT Sans Narrow" panose="020B060402020202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030e87577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030e8757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30e87577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30e87577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0e87577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30e87577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30e87577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30e87577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30e87577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30e8757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fbc4adf0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fbc4adf0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30e87577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30e87577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2f4a6e71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2f4a6e71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2f4a6e71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2f4a6e71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2f4a6e71f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2f4a6e71f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30e87577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30e87577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30e87577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30e8757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30e87577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30e87577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0e87577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30e87577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30e87577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30e8757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129950" y="2290130"/>
            <a:ext cx="6884100" cy="1872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Predicting Future Claims</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Forecasting Method 2: K-NN with Time Series Regression</a:t>
            </a:r>
            <a:endParaRPr/>
          </a:p>
        </p:txBody>
      </p:sp>
      <p:sp>
        <p:nvSpPr>
          <p:cNvPr id="128" name="Google Shape;128;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we are predicting the number of Claims a time series is created with just claims.</a:t>
            </a:r>
            <a:endParaRPr/>
          </a:p>
          <a:p>
            <a:pPr marL="0" lvl="0" indent="0" algn="l" rtl="0">
              <a:spcBef>
                <a:spcPts val="1200"/>
              </a:spcBef>
              <a:spcAft>
                <a:spcPts val="0"/>
              </a:spcAft>
              <a:buNone/>
            </a:pPr>
            <a:r>
              <a:rPr lang="en"/>
              <a:t>-Training and Validation split is 52 to 6 records, respectively</a:t>
            </a:r>
            <a:endParaRPr/>
          </a:p>
          <a:p>
            <a:pPr marL="0" lvl="0" indent="0" algn="l" rtl="0">
              <a:spcBef>
                <a:spcPts val="1200"/>
              </a:spcBef>
              <a:spcAft>
                <a:spcPts val="0"/>
              </a:spcAft>
              <a:buNone/>
            </a:pPr>
            <a:r>
              <a:rPr lang="en"/>
              <a:t>MODEL: </a:t>
            </a:r>
            <a:endParaRPr/>
          </a:p>
          <a:p>
            <a:pPr marL="0" lvl="0" indent="0" algn="l" rtl="0">
              <a:spcBef>
                <a:spcPts val="1200"/>
              </a:spcBef>
              <a:spcAft>
                <a:spcPts val="0"/>
              </a:spcAft>
              <a:buNone/>
            </a:pPr>
            <a:r>
              <a:rPr lang="en"/>
              <a:t>knn_forecasting(ts(train2.data), h = 6, lags = 1:6, k = 10, transform = "additive")</a:t>
            </a:r>
            <a:endParaRPr/>
          </a:p>
          <a:p>
            <a:pPr marL="0" lvl="0" indent="0" algn="l" rtl="0">
              <a:spcBef>
                <a:spcPts val="1200"/>
              </a:spcBef>
              <a:spcAft>
                <a:spcPts val="0"/>
              </a:spcAft>
              <a:buNone/>
            </a:pPr>
            <a:r>
              <a:rPr lang="en"/>
              <a:t>Accuracy:</a:t>
            </a:r>
            <a:endParaRPr/>
          </a:p>
          <a:p>
            <a:pPr marL="0" lvl="0" indent="0" algn="l" rtl="0">
              <a:spcBef>
                <a:spcPts val="1200"/>
              </a:spcBef>
              <a:spcAft>
                <a:spcPts val="1200"/>
              </a:spcAft>
              <a:buNone/>
            </a:pPr>
            <a:endParaRPr/>
          </a:p>
        </p:txBody>
      </p:sp>
      <p:pic>
        <p:nvPicPr>
          <p:cNvPr id="129" name="Google Shape;129;p22"/>
          <p:cNvPicPr preferRelativeResize="0"/>
          <p:nvPr/>
        </p:nvPicPr>
        <p:blipFill>
          <a:blip r:embed="rId3">
            <a:alphaModFix/>
          </a:blip>
          <a:stretch>
            <a:fillRect/>
          </a:stretch>
        </p:blipFill>
        <p:spPr>
          <a:xfrm>
            <a:off x="271450" y="3866400"/>
            <a:ext cx="8601075"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&amp; Result</a:t>
            </a:r>
            <a:endParaRPr/>
          </a:p>
        </p:txBody>
      </p:sp>
      <p:sp>
        <p:nvSpPr>
          <p:cNvPr id="135" name="Google Shape;135;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MVR Accuracy Metrics:</a:t>
            </a:r>
            <a:endParaRPr/>
          </a:p>
          <a:p>
            <a:pPr marL="0" lvl="0" indent="0" algn="l" rtl="0">
              <a:spcBef>
                <a:spcPts val="1200"/>
              </a:spcBef>
              <a:spcAft>
                <a:spcPts val="0"/>
              </a:spcAft>
              <a:buNone/>
            </a:pPr>
            <a:endParaRPr/>
          </a:p>
          <a:p>
            <a:pPr marL="0" lvl="0" indent="0" algn="l" rtl="0">
              <a:spcBef>
                <a:spcPts val="1200"/>
              </a:spcBef>
              <a:spcAft>
                <a:spcPts val="0"/>
              </a:spcAft>
              <a:buNone/>
            </a:pPr>
            <a:r>
              <a:rPr lang="en"/>
              <a:t>K-NN with Time Series Accuracy Metrics:</a:t>
            </a:r>
            <a:endParaRPr/>
          </a:p>
          <a:p>
            <a:pPr marL="0" lvl="0" indent="0" algn="l" rtl="0">
              <a:spcBef>
                <a:spcPts val="1200"/>
              </a:spcBef>
              <a:spcAft>
                <a:spcPts val="0"/>
              </a:spcAft>
              <a:buNone/>
            </a:pPr>
            <a:endParaRPr/>
          </a:p>
          <a:p>
            <a:pPr marL="0" lvl="0" indent="0" algn="l" rtl="0">
              <a:spcBef>
                <a:spcPts val="1200"/>
              </a:spcBef>
              <a:spcAft>
                <a:spcPts val="0"/>
              </a:spcAft>
              <a:buNone/>
            </a:pPr>
            <a:r>
              <a:rPr lang="en"/>
              <a:t>Clearly, we can see that the K-NN model has the lower RMSE and MAPE. In fact an MAPE of lower than 5% is considered very good. </a:t>
            </a:r>
            <a:endParaRPr/>
          </a:p>
          <a:p>
            <a:pPr marL="0" lvl="0" indent="0" algn="l" rtl="0">
              <a:spcBef>
                <a:spcPts val="1200"/>
              </a:spcBef>
              <a:spcAft>
                <a:spcPts val="1200"/>
              </a:spcAft>
              <a:buNone/>
            </a:pPr>
            <a:endParaRPr/>
          </a:p>
        </p:txBody>
      </p:sp>
      <p:pic>
        <p:nvPicPr>
          <p:cNvPr id="136" name="Google Shape;136;p23"/>
          <p:cNvPicPr preferRelativeResize="0"/>
          <p:nvPr/>
        </p:nvPicPr>
        <p:blipFill>
          <a:blip r:embed="rId3">
            <a:alphaModFix/>
          </a:blip>
          <a:stretch>
            <a:fillRect/>
          </a:stretch>
        </p:blipFill>
        <p:spPr>
          <a:xfrm>
            <a:off x="271463" y="2550950"/>
            <a:ext cx="8601075" cy="733425"/>
          </a:xfrm>
          <a:prstGeom prst="rect">
            <a:avLst/>
          </a:prstGeom>
          <a:noFill/>
          <a:ln>
            <a:noFill/>
          </a:ln>
        </p:spPr>
      </p:pic>
      <p:pic>
        <p:nvPicPr>
          <p:cNvPr id="137" name="Google Shape;137;p23"/>
          <p:cNvPicPr preferRelativeResize="0"/>
          <p:nvPr/>
        </p:nvPicPr>
        <p:blipFill>
          <a:blip r:embed="rId4">
            <a:alphaModFix/>
          </a:blip>
          <a:stretch>
            <a:fillRect/>
          </a:stretch>
        </p:blipFill>
        <p:spPr>
          <a:xfrm>
            <a:off x="311700" y="1689800"/>
            <a:ext cx="8667750" cy="57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 for six months - backtested</a:t>
            </a:r>
            <a:endParaRPr/>
          </a:p>
        </p:txBody>
      </p:sp>
      <p:sp>
        <p:nvSpPr>
          <p:cNvPr id="143" name="Google Shape;143;p24"/>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MODEL : pred.final = </a:t>
            </a:r>
            <a:endParaRPr/>
          </a:p>
          <a:p>
            <a:pPr marL="0" lvl="0" indent="0" algn="l" rtl="0">
              <a:spcBef>
                <a:spcPts val="1200"/>
              </a:spcBef>
              <a:spcAft>
                <a:spcPts val="0"/>
              </a:spcAft>
              <a:buNone/>
            </a:pPr>
            <a:r>
              <a:rPr lang="en"/>
              <a:t>knn_forecasting(ts(final.df), h = 6, lags = 1:6, k = 4, transform = "additive")</a:t>
            </a:r>
            <a:endParaRPr/>
          </a:p>
          <a:p>
            <a:pPr marL="0" lvl="0" indent="0" algn="l" rtl="0">
              <a:spcBef>
                <a:spcPts val="1200"/>
              </a:spcBef>
              <a:spcAft>
                <a:spcPts val="0"/>
              </a:spcAft>
              <a:buNone/>
            </a:pPr>
            <a:r>
              <a:rPr lang="en"/>
              <a:t>Accuracy:</a:t>
            </a:r>
            <a:endParaRPr/>
          </a:p>
          <a:p>
            <a:pPr marL="0" lvl="0" indent="0" algn="l" rtl="0">
              <a:spcBef>
                <a:spcPts val="1200"/>
              </a:spcBef>
              <a:spcAft>
                <a:spcPts val="0"/>
              </a:spcAft>
              <a:buNone/>
            </a:pPr>
            <a:endParaRPr/>
          </a:p>
          <a:p>
            <a:pPr marL="0" lvl="0" indent="0" algn="l" rtl="0">
              <a:spcBef>
                <a:spcPts val="1200"/>
              </a:spcBef>
              <a:spcAft>
                <a:spcPts val="0"/>
              </a:spcAft>
              <a:buNone/>
            </a:pPr>
            <a:r>
              <a:rPr lang="en"/>
              <a:t>As we can see that by successively moving and updating the forecast we get a much better results</a:t>
            </a:r>
            <a:endParaRPr/>
          </a:p>
          <a:p>
            <a:pPr marL="0" lvl="0" indent="0" algn="l" rtl="0">
              <a:spcBef>
                <a:spcPts val="1200"/>
              </a:spcBef>
              <a:spcAft>
                <a:spcPts val="1200"/>
              </a:spcAft>
              <a:buNone/>
            </a:pPr>
            <a:endParaRPr/>
          </a:p>
        </p:txBody>
      </p:sp>
      <p:pic>
        <p:nvPicPr>
          <p:cNvPr id="144" name="Google Shape;144;p24"/>
          <p:cNvPicPr preferRelativeResize="0"/>
          <p:nvPr/>
        </p:nvPicPr>
        <p:blipFill>
          <a:blip r:embed="rId3">
            <a:alphaModFix/>
          </a:blip>
          <a:stretch>
            <a:fillRect/>
          </a:stretch>
        </p:blipFill>
        <p:spPr>
          <a:xfrm>
            <a:off x="4653425" y="1152425"/>
            <a:ext cx="4260301" cy="3686274"/>
          </a:xfrm>
          <a:prstGeom prst="rect">
            <a:avLst/>
          </a:prstGeom>
          <a:noFill/>
          <a:ln>
            <a:noFill/>
          </a:ln>
        </p:spPr>
      </p:pic>
      <p:pic>
        <p:nvPicPr>
          <p:cNvPr id="145" name="Google Shape;145;p24"/>
          <p:cNvPicPr preferRelativeResize="0"/>
          <p:nvPr/>
        </p:nvPicPr>
        <p:blipFill>
          <a:blip r:embed="rId4">
            <a:alphaModFix/>
          </a:blip>
          <a:stretch>
            <a:fillRect/>
          </a:stretch>
        </p:blipFill>
        <p:spPr>
          <a:xfrm>
            <a:off x="383275" y="2733225"/>
            <a:ext cx="4050450" cy="44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 for twelve months - backtested</a:t>
            </a:r>
            <a:endParaRPr/>
          </a:p>
        </p:txBody>
      </p:sp>
      <p:sp>
        <p:nvSpPr>
          <p:cNvPr id="151" name="Google Shape;151;p25"/>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MODEL : pred.final = </a:t>
            </a:r>
            <a:endParaRPr/>
          </a:p>
          <a:p>
            <a:pPr marL="0" lvl="0" indent="0" algn="l" rtl="0">
              <a:spcBef>
                <a:spcPts val="1200"/>
              </a:spcBef>
              <a:spcAft>
                <a:spcPts val="0"/>
              </a:spcAft>
              <a:buNone/>
            </a:pPr>
            <a:r>
              <a:rPr lang="en"/>
              <a:t>knn_forecasting(ts(final.df), h = 12, lags = 1:6, k = 13, transform = "additive")</a:t>
            </a:r>
            <a:endParaRPr/>
          </a:p>
          <a:p>
            <a:pPr marL="0" lvl="0" indent="0" algn="l" rtl="0">
              <a:spcBef>
                <a:spcPts val="1200"/>
              </a:spcBef>
              <a:spcAft>
                <a:spcPts val="0"/>
              </a:spcAft>
              <a:buNone/>
            </a:pPr>
            <a:r>
              <a:rPr lang="en"/>
              <a:t>Accuracy:</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The twelve month forecast is slightly less accurate than the six month forecast, which makes sense.</a:t>
            </a:r>
            <a:endParaRPr/>
          </a:p>
          <a:p>
            <a:pPr marL="0" lvl="0" indent="0" algn="l" rtl="0">
              <a:spcBef>
                <a:spcPts val="1200"/>
              </a:spcBef>
              <a:spcAft>
                <a:spcPts val="1200"/>
              </a:spcAft>
              <a:buNone/>
            </a:pPr>
            <a:endParaRPr/>
          </a:p>
        </p:txBody>
      </p:sp>
      <p:pic>
        <p:nvPicPr>
          <p:cNvPr id="152" name="Google Shape;152;p25"/>
          <p:cNvPicPr preferRelativeResize="0"/>
          <p:nvPr/>
        </p:nvPicPr>
        <p:blipFill>
          <a:blip r:embed="rId3">
            <a:alphaModFix/>
          </a:blip>
          <a:stretch>
            <a:fillRect/>
          </a:stretch>
        </p:blipFill>
        <p:spPr>
          <a:xfrm>
            <a:off x="4724400" y="966350"/>
            <a:ext cx="4024750" cy="4024750"/>
          </a:xfrm>
          <a:prstGeom prst="rect">
            <a:avLst/>
          </a:prstGeom>
          <a:noFill/>
          <a:ln>
            <a:noFill/>
          </a:ln>
        </p:spPr>
      </p:pic>
      <p:pic>
        <p:nvPicPr>
          <p:cNvPr id="153" name="Google Shape;153;p25"/>
          <p:cNvPicPr preferRelativeResize="0"/>
          <p:nvPr/>
        </p:nvPicPr>
        <p:blipFill>
          <a:blip r:embed="rId4">
            <a:alphaModFix/>
          </a:blip>
          <a:stretch>
            <a:fillRect/>
          </a:stretch>
        </p:blipFill>
        <p:spPr>
          <a:xfrm>
            <a:off x="333750" y="2617638"/>
            <a:ext cx="4478526" cy="60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a:t>
            </a:r>
            <a:endParaRPr/>
          </a:p>
        </p:txBody>
      </p:sp>
      <p:sp>
        <p:nvSpPr>
          <p:cNvPr id="159" name="Google Shape;159;p26"/>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-Forecast Claims Using the time series with K-NN model for the next six months. </a:t>
            </a:r>
            <a:endParaRPr/>
          </a:p>
          <a:p>
            <a:pPr marL="0" lvl="0" indent="0" algn="l" rtl="0">
              <a:spcBef>
                <a:spcPts val="1200"/>
              </a:spcBef>
              <a:spcAft>
                <a:spcPts val="0"/>
              </a:spcAft>
              <a:buNone/>
            </a:pPr>
            <a:r>
              <a:rPr lang="en"/>
              <a:t>-Make rolling updates to the model each month with the new data point.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Current Six Month Rolling Predictions:</a:t>
            </a:r>
            <a:endParaRPr/>
          </a:p>
        </p:txBody>
      </p:sp>
      <p:pic>
        <p:nvPicPr>
          <p:cNvPr id="160" name="Google Shape;160;p26"/>
          <p:cNvPicPr preferRelativeResize="0"/>
          <p:nvPr/>
        </p:nvPicPr>
        <p:blipFill>
          <a:blip r:embed="rId3">
            <a:alphaModFix/>
          </a:blip>
          <a:stretch>
            <a:fillRect/>
          </a:stretch>
        </p:blipFill>
        <p:spPr>
          <a:xfrm>
            <a:off x="62500" y="4111000"/>
            <a:ext cx="6727297" cy="269675"/>
          </a:xfrm>
          <a:prstGeom prst="rect">
            <a:avLst/>
          </a:prstGeom>
          <a:noFill/>
          <a:ln>
            <a:noFill/>
          </a:ln>
        </p:spPr>
      </p:pic>
      <p:pic>
        <p:nvPicPr>
          <p:cNvPr id="161" name="Google Shape;161;p26"/>
          <p:cNvPicPr preferRelativeResize="0"/>
          <p:nvPr/>
        </p:nvPicPr>
        <p:blipFill>
          <a:blip r:embed="rId4">
            <a:alphaModFix/>
          </a:blip>
          <a:stretch>
            <a:fillRect/>
          </a:stretch>
        </p:blipFill>
        <p:spPr>
          <a:xfrm>
            <a:off x="4724400" y="179900"/>
            <a:ext cx="4260300" cy="377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Predictions - 6 months</a:t>
            </a:r>
            <a:endParaRPr/>
          </a:p>
        </p:txBody>
      </p:sp>
      <p:sp>
        <p:nvSpPr>
          <p:cNvPr id="167" name="Google Shape;167;p27"/>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best model predicts:</a:t>
            </a:r>
            <a:endParaRPr/>
          </a:p>
          <a:p>
            <a:pPr marL="0" lvl="0" indent="0" algn="l" rtl="0">
              <a:spcBef>
                <a:spcPts val="1200"/>
              </a:spcBef>
              <a:spcAft>
                <a:spcPts val="0"/>
              </a:spcAft>
              <a:buNone/>
            </a:pPr>
            <a:r>
              <a:rPr lang="en"/>
              <a:t>1.October 2021: 157,969</a:t>
            </a:r>
            <a:endParaRPr/>
          </a:p>
          <a:p>
            <a:pPr marL="0" lvl="0" indent="0" algn="l" rtl="0">
              <a:spcBef>
                <a:spcPts val="1200"/>
              </a:spcBef>
              <a:spcAft>
                <a:spcPts val="0"/>
              </a:spcAft>
              <a:buNone/>
            </a:pPr>
            <a:r>
              <a:rPr lang="en"/>
              <a:t>2. November 2021: 159,571</a:t>
            </a:r>
            <a:endParaRPr/>
          </a:p>
          <a:p>
            <a:pPr marL="0" lvl="0" indent="0" algn="l" rtl="0">
              <a:spcBef>
                <a:spcPts val="1200"/>
              </a:spcBef>
              <a:spcAft>
                <a:spcPts val="0"/>
              </a:spcAft>
              <a:buNone/>
            </a:pPr>
            <a:r>
              <a:rPr lang="en"/>
              <a:t>3. December 2021: 163,417</a:t>
            </a:r>
            <a:endParaRPr/>
          </a:p>
          <a:p>
            <a:pPr marL="0" lvl="0" indent="0" algn="l" rtl="0">
              <a:spcBef>
                <a:spcPts val="1200"/>
              </a:spcBef>
              <a:spcAft>
                <a:spcPts val="0"/>
              </a:spcAft>
              <a:buNone/>
            </a:pPr>
            <a:r>
              <a:rPr lang="en"/>
              <a:t>4. January 2022: 170,199</a:t>
            </a:r>
            <a:endParaRPr/>
          </a:p>
          <a:p>
            <a:pPr marL="0" lvl="0" indent="0" algn="l" rtl="0">
              <a:spcBef>
                <a:spcPts val="1200"/>
              </a:spcBef>
              <a:spcAft>
                <a:spcPts val="0"/>
              </a:spcAft>
              <a:buNone/>
            </a:pPr>
            <a:r>
              <a:rPr lang="en"/>
              <a:t>5. February 2022: 160,107</a:t>
            </a:r>
            <a:endParaRPr/>
          </a:p>
          <a:p>
            <a:pPr marL="0" lvl="0" indent="0" algn="l" rtl="0">
              <a:spcBef>
                <a:spcPts val="1200"/>
              </a:spcBef>
              <a:spcAft>
                <a:spcPts val="1200"/>
              </a:spcAft>
              <a:buNone/>
            </a:pPr>
            <a:r>
              <a:rPr lang="en"/>
              <a:t>6. March 2022: 152,813</a:t>
            </a:r>
            <a:endParaRPr/>
          </a:p>
        </p:txBody>
      </p:sp>
      <p:pic>
        <p:nvPicPr>
          <p:cNvPr id="168" name="Google Shape;168;p27"/>
          <p:cNvPicPr preferRelativeResize="0"/>
          <p:nvPr/>
        </p:nvPicPr>
        <p:blipFill>
          <a:blip r:embed="rId3">
            <a:alphaModFix/>
          </a:blip>
          <a:stretch>
            <a:fillRect/>
          </a:stretch>
        </p:blipFill>
        <p:spPr>
          <a:xfrm>
            <a:off x="4719675" y="1233850"/>
            <a:ext cx="4260300" cy="3686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4" name="Google Shape;174;p28"/>
          <p:cNvSpPr txBox="1">
            <a:spLocks noGrp="1"/>
          </p:cNvSpPr>
          <p:nvPr>
            <p:ph type="body" idx="1"/>
          </p:nvPr>
        </p:nvSpPr>
        <p:spPr>
          <a:xfrm>
            <a:off x="311700" y="1266325"/>
            <a:ext cx="8520600" cy="3654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-Our dataset had values for Sales of Plans, no. of active warranties and historical claims per month. </a:t>
            </a:r>
            <a:endParaRPr/>
          </a:p>
          <a:p>
            <a:pPr marL="0" lvl="0" indent="0" algn="l" rtl="0">
              <a:spcBef>
                <a:spcPts val="1200"/>
              </a:spcBef>
              <a:spcAft>
                <a:spcPts val="0"/>
              </a:spcAft>
              <a:buNone/>
            </a:pPr>
            <a:r>
              <a:rPr lang="en"/>
              <a:t>-We wanted to figure out the best way to predict how many claims we would get each month for the next six months. </a:t>
            </a:r>
            <a:endParaRPr/>
          </a:p>
          <a:p>
            <a:pPr marL="0" lvl="0" indent="0" algn="l" rtl="0">
              <a:spcBef>
                <a:spcPts val="1200"/>
              </a:spcBef>
              <a:spcAft>
                <a:spcPts val="0"/>
              </a:spcAft>
              <a:buNone/>
            </a:pPr>
            <a:r>
              <a:rPr lang="en"/>
              <a:t>-We were able to test two methods - MVR &amp; Time Series with K-NN.</a:t>
            </a:r>
            <a:endParaRPr/>
          </a:p>
          <a:p>
            <a:pPr marL="0" lvl="0" indent="0" algn="l" rtl="0">
              <a:spcBef>
                <a:spcPts val="1200"/>
              </a:spcBef>
              <a:spcAft>
                <a:spcPts val="0"/>
              </a:spcAft>
              <a:buNone/>
            </a:pPr>
            <a:r>
              <a:rPr lang="en"/>
              <a:t>-From our tests we could tell that our model performs better at predicting shorter time frames like 6 months and the accuracy decreases if we want to predict out to 12 months or beyond. </a:t>
            </a:r>
            <a:endParaRPr/>
          </a:p>
          <a:p>
            <a:pPr marL="0" lvl="0" indent="0" algn="l" rtl="0">
              <a:spcBef>
                <a:spcPts val="1200"/>
              </a:spcBef>
              <a:spcAft>
                <a:spcPts val="1200"/>
              </a:spcAft>
              <a:buNone/>
            </a:pPr>
            <a:r>
              <a:rPr lang="en"/>
              <a:t>-Our K-NN model when backtested results in an MAPE of less than 5% when forecasting for the next six months but the accuracy decreases if we predict longer time frames.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Extended Warranties &amp; Claims</a:t>
            </a:r>
            <a:endParaRPr/>
          </a:p>
        </p:txBody>
      </p:sp>
      <p:sp>
        <p:nvSpPr>
          <p:cNvPr id="73" name="Google Shape;73;p14"/>
          <p:cNvSpPr txBox="1">
            <a:spLocks noGrp="1"/>
          </p:cNvSpPr>
          <p:nvPr>
            <p:ph type="body" idx="1"/>
          </p:nvPr>
        </p:nvSpPr>
        <p:spPr>
          <a:xfrm>
            <a:off x="191800" y="1152425"/>
            <a:ext cx="5585700" cy="3828000"/>
          </a:xfrm>
          <a:prstGeom prst="rect">
            <a:avLst/>
          </a:prstGeom>
        </p:spPr>
        <p:txBody>
          <a:bodyPr spcFirstLastPara="1" wrap="square" lIns="91425" tIns="91425" rIns="91425" bIns="91425" anchor="t" anchorCtr="0">
            <a:normAutofit fontScale="62500"/>
          </a:bodyPr>
          <a:lstStyle/>
          <a:p>
            <a:pPr marL="0" lvl="0" indent="0" algn="l" rtl="0">
              <a:spcBef>
                <a:spcPts val="0"/>
              </a:spcBef>
              <a:spcAft>
                <a:spcPts val="0"/>
              </a:spcAft>
              <a:buNone/>
            </a:pPr>
            <a:r>
              <a:rPr lang="en" sz="1500" b="1"/>
              <a:t>Some business context</a:t>
            </a:r>
            <a:endParaRPr sz="1500" b="1"/>
          </a:p>
          <a:p>
            <a:pPr marL="457200" lvl="0" indent="-300037" algn="l" rtl="0">
              <a:lnSpc>
                <a:spcPct val="150000"/>
              </a:lnSpc>
              <a:spcBef>
                <a:spcPts val="1200"/>
              </a:spcBef>
              <a:spcAft>
                <a:spcPts val="0"/>
              </a:spcAft>
              <a:buSzPct val="100000"/>
              <a:buChar char="-"/>
            </a:pPr>
            <a:r>
              <a:rPr lang="en"/>
              <a:t>When a customer buys an item they are often given an option to buy an extended warranty beyond the OEM warranty (typically one year) that comes with the item - Sale.</a:t>
            </a:r>
            <a:endParaRPr/>
          </a:p>
          <a:p>
            <a:pPr marL="457200" lvl="0" indent="-300037" algn="l" rtl="0">
              <a:lnSpc>
                <a:spcPct val="150000"/>
              </a:lnSpc>
              <a:spcBef>
                <a:spcPts val="0"/>
              </a:spcBef>
              <a:spcAft>
                <a:spcPts val="0"/>
              </a:spcAft>
              <a:buSzPct val="100000"/>
              <a:buChar char="-"/>
            </a:pPr>
            <a:r>
              <a:rPr lang="en"/>
              <a:t>If a customer pays for an extended warranty they may have coverage of that warranty for the next 2 to 5 years depending on the offering and selection - active warranty.</a:t>
            </a:r>
            <a:endParaRPr/>
          </a:p>
          <a:p>
            <a:pPr marL="457200" lvl="0" indent="-300037" algn="l" rtl="0">
              <a:lnSpc>
                <a:spcPct val="150000"/>
              </a:lnSpc>
              <a:spcBef>
                <a:spcPts val="0"/>
              </a:spcBef>
              <a:spcAft>
                <a:spcPts val="0"/>
              </a:spcAft>
              <a:buSzPct val="100000"/>
              <a:buChar char="-"/>
            </a:pPr>
            <a:r>
              <a:rPr lang="en"/>
              <a:t>There maybe an option to cover accidental damage at the time of sale.</a:t>
            </a:r>
            <a:endParaRPr/>
          </a:p>
          <a:p>
            <a:pPr marL="457200" lvl="0" indent="-300037" algn="l" rtl="0">
              <a:lnSpc>
                <a:spcPct val="150000"/>
              </a:lnSpc>
              <a:spcBef>
                <a:spcPts val="0"/>
              </a:spcBef>
              <a:spcAft>
                <a:spcPts val="0"/>
              </a:spcAft>
              <a:buSzPct val="100000"/>
              <a:buChar char="-"/>
            </a:pPr>
            <a:r>
              <a:rPr lang="en"/>
              <a:t>If an item malfunctions (or is accidentally broken) during the warranty a customer may reach out to the extended warranty company to get the item repaired or replaced - claim.</a:t>
            </a:r>
            <a:endParaRPr/>
          </a:p>
          <a:p>
            <a:pPr marL="457200" lvl="0" indent="-300037" algn="l" rtl="0">
              <a:lnSpc>
                <a:spcPct val="150000"/>
              </a:lnSpc>
              <a:spcBef>
                <a:spcPts val="0"/>
              </a:spcBef>
              <a:spcAft>
                <a:spcPts val="0"/>
              </a:spcAft>
              <a:buSzPct val="100000"/>
              <a:buChar char="-"/>
            </a:pPr>
            <a:r>
              <a:rPr lang="en"/>
              <a:t>The company evaluates if the claim is covered and if found to be under the warranty and covered then they repair, replace or payout the item.</a:t>
            </a:r>
            <a:endParaRPr/>
          </a:p>
          <a:p>
            <a:pPr marL="457200" lvl="0" indent="-300037" algn="l" rtl="0">
              <a:lnSpc>
                <a:spcPct val="150000"/>
              </a:lnSpc>
              <a:spcBef>
                <a:spcPts val="0"/>
              </a:spcBef>
              <a:spcAft>
                <a:spcPts val="0"/>
              </a:spcAft>
              <a:buSzPct val="100000"/>
              <a:buChar char="-"/>
            </a:pPr>
            <a:r>
              <a:rPr lang="en"/>
              <a:t>From the company’s point of view predicting claims is a crucial part. </a:t>
            </a:r>
            <a:endParaRPr/>
          </a:p>
        </p:txBody>
      </p:sp>
      <p:pic>
        <p:nvPicPr>
          <p:cNvPr id="74" name="Google Shape;74;p14"/>
          <p:cNvPicPr preferRelativeResize="0"/>
          <p:nvPr/>
        </p:nvPicPr>
        <p:blipFill>
          <a:blip r:embed="rId3">
            <a:alphaModFix/>
          </a:blip>
          <a:stretch>
            <a:fillRect/>
          </a:stretch>
        </p:blipFill>
        <p:spPr>
          <a:xfrm>
            <a:off x="6582049" y="1914425"/>
            <a:ext cx="1919526" cy="1007750"/>
          </a:xfrm>
          <a:prstGeom prst="rect">
            <a:avLst/>
          </a:prstGeom>
          <a:noFill/>
          <a:ln>
            <a:noFill/>
          </a:ln>
        </p:spPr>
      </p:pic>
      <p:pic>
        <p:nvPicPr>
          <p:cNvPr id="75" name="Google Shape;75;p14"/>
          <p:cNvPicPr preferRelativeResize="0"/>
          <p:nvPr/>
        </p:nvPicPr>
        <p:blipFill>
          <a:blip r:embed="rId4">
            <a:alphaModFix/>
          </a:blip>
          <a:stretch>
            <a:fillRect/>
          </a:stretch>
        </p:blipFill>
        <p:spPr>
          <a:xfrm>
            <a:off x="6381450" y="819624"/>
            <a:ext cx="2479676" cy="841425"/>
          </a:xfrm>
          <a:prstGeom prst="rect">
            <a:avLst/>
          </a:prstGeom>
          <a:noFill/>
          <a:ln>
            <a:noFill/>
          </a:ln>
        </p:spPr>
      </p:pic>
      <p:pic>
        <p:nvPicPr>
          <p:cNvPr id="76" name="Google Shape;76;p14"/>
          <p:cNvPicPr preferRelativeResize="0"/>
          <p:nvPr/>
        </p:nvPicPr>
        <p:blipFill>
          <a:blip r:embed="rId5">
            <a:alphaModFix/>
          </a:blip>
          <a:stretch>
            <a:fillRect/>
          </a:stretch>
        </p:blipFill>
        <p:spPr>
          <a:xfrm>
            <a:off x="6651475" y="3150775"/>
            <a:ext cx="1728350" cy="172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Context: Predict Claims</a:t>
            </a:r>
            <a:endParaRPr/>
          </a:p>
        </p:txBody>
      </p:sp>
      <p:sp>
        <p:nvSpPr>
          <p:cNvPr id="82" name="Google Shape;82;p15"/>
          <p:cNvSpPr txBox="1">
            <a:spLocks noGrp="1"/>
          </p:cNvSpPr>
          <p:nvPr>
            <p:ph type="body" idx="1"/>
          </p:nvPr>
        </p:nvSpPr>
        <p:spPr>
          <a:xfrm>
            <a:off x="311700" y="1064650"/>
            <a:ext cx="4784400" cy="3913200"/>
          </a:xfrm>
          <a:prstGeom prst="rect">
            <a:avLst/>
          </a:prstGeom>
        </p:spPr>
        <p:txBody>
          <a:bodyPr spcFirstLastPara="1" wrap="square" lIns="91425" tIns="91425" rIns="91425" bIns="91425" anchor="t" anchorCtr="0">
            <a:normAutofit fontScale="55000"/>
          </a:bodyPr>
          <a:lstStyle/>
          <a:p>
            <a:pPr marL="0" lvl="0" indent="0" algn="l" rtl="0">
              <a:lnSpc>
                <a:spcPct val="150000"/>
              </a:lnSpc>
              <a:spcBef>
                <a:spcPts val="0"/>
              </a:spcBef>
              <a:spcAft>
                <a:spcPts val="0"/>
              </a:spcAft>
              <a:buNone/>
            </a:pPr>
            <a:r>
              <a:rPr lang="en"/>
              <a:t>What do we know:</a:t>
            </a:r>
            <a:endParaRPr/>
          </a:p>
          <a:p>
            <a:pPr marL="0" lvl="0" indent="0" algn="l" rtl="0">
              <a:lnSpc>
                <a:spcPct val="150000"/>
              </a:lnSpc>
              <a:spcBef>
                <a:spcPts val="1200"/>
              </a:spcBef>
              <a:spcAft>
                <a:spcPts val="0"/>
              </a:spcAft>
              <a:buNone/>
            </a:pPr>
            <a:r>
              <a:rPr lang="en"/>
              <a:t>-Sales: the company knows has historical data and future assumptions about Sales.</a:t>
            </a:r>
            <a:endParaRPr/>
          </a:p>
          <a:p>
            <a:pPr marL="0" lvl="0" indent="0" algn="l" rtl="0">
              <a:lnSpc>
                <a:spcPct val="150000"/>
              </a:lnSpc>
              <a:spcBef>
                <a:spcPts val="1200"/>
              </a:spcBef>
              <a:spcAft>
                <a:spcPts val="0"/>
              </a:spcAft>
              <a:buNone/>
            </a:pPr>
            <a:r>
              <a:rPr lang="en"/>
              <a:t>-Active warranties: we also exactly know when an extended warranty was bought and when it’s going to expire hence we can calculate the number of Active Warranties the company is responsible for in any given month. </a:t>
            </a:r>
            <a:endParaRPr/>
          </a:p>
          <a:p>
            <a:pPr marL="0" lvl="0" indent="0" algn="l" rtl="0">
              <a:lnSpc>
                <a:spcPct val="150000"/>
              </a:lnSpc>
              <a:spcBef>
                <a:spcPts val="1200"/>
              </a:spcBef>
              <a:spcAft>
                <a:spcPts val="0"/>
              </a:spcAft>
              <a:buNone/>
            </a:pPr>
            <a:r>
              <a:rPr lang="en"/>
              <a:t>What we don’t know:</a:t>
            </a:r>
            <a:endParaRPr/>
          </a:p>
          <a:p>
            <a:pPr marL="0" lvl="0" indent="0" algn="l" rtl="0">
              <a:lnSpc>
                <a:spcPct val="150000"/>
              </a:lnSpc>
              <a:spcBef>
                <a:spcPts val="1200"/>
              </a:spcBef>
              <a:spcAft>
                <a:spcPts val="0"/>
              </a:spcAft>
              <a:buNone/>
            </a:pPr>
            <a:r>
              <a:rPr lang="en"/>
              <a:t>-Claims: We don’t know when an item is going to break or malfunction.</a:t>
            </a:r>
            <a:endParaRPr/>
          </a:p>
          <a:p>
            <a:pPr marL="0" lvl="0" indent="0" algn="l" rtl="0">
              <a:lnSpc>
                <a:spcPct val="150000"/>
              </a:lnSpc>
              <a:spcBef>
                <a:spcPts val="1200"/>
              </a:spcBef>
              <a:spcAft>
                <a:spcPts val="0"/>
              </a:spcAft>
              <a:buNone/>
            </a:pPr>
            <a:r>
              <a:rPr lang="en" sz="1600" b="1"/>
              <a:t>So we want to be able to accurately predict how many claims we are going to have in a future month so that the company can plan accordingly. We chose to predict the next six months.</a:t>
            </a:r>
            <a:endParaRPr sz="1600" b="1"/>
          </a:p>
          <a:p>
            <a:pPr marL="0" lvl="0" indent="0" algn="l" rtl="0">
              <a:lnSpc>
                <a:spcPct val="150000"/>
              </a:lnSpc>
              <a:spcBef>
                <a:spcPts val="1200"/>
              </a:spcBef>
              <a:spcAft>
                <a:spcPts val="1200"/>
              </a:spcAft>
              <a:buNone/>
            </a:pPr>
            <a:r>
              <a:rPr lang="en"/>
              <a:t>This drives a lot of the company’s financials as well as operational planning. So it’s critically important to get this as accurate as possible. </a:t>
            </a:r>
            <a:endParaRPr/>
          </a:p>
        </p:txBody>
      </p:sp>
      <p:pic>
        <p:nvPicPr>
          <p:cNvPr id="83" name="Google Shape;83;p15"/>
          <p:cNvPicPr preferRelativeResize="0"/>
          <p:nvPr/>
        </p:nvPicPr>
        <p:blipFill>
          <a:blip r:embed="rId3">
            <a:alphaModFix/>
          </a:blip>
          <a:stretch>
            <a:fillRect/>
          </a:stretch>
        </p:blipFill>
        <p:spPr>
          <a:xfrm>
            <a:off x="6330175" y="1794775"/>
            <a:ext cx="1967074" cy="1113150"/>
          </a:xfrm>
          <a:prstGeom prst="rect">
            <a:avLst/>
          </a:prstGeom>
          <a:noFill/>
          <a:ln>
            <a:noFill/>
          </a:ln>
        </p:spPr>
      </p:pic>
      <p:pic>
        <p:nvPicPr>
          <p:cNvPr id="84" name="Google Shape;84;p15"/>
          <p:cNvPicPr preferRelativeResize="0"/>
          <p:nvPr/>
        </p:nvPicPr>
        <p:blipFill>
          <a:blip r:embed="rId4">
            <a:alphaModFix/>
          </a:blip>
          <a:stretch>
            <a:fillRect/>
          </a:stretch>
        </p:blipFill>
        <p:spPr>
          <a:xfrm>
            <a:off x="6322750" y="3083700"/>
            <a:ext cx="1981925" cy="176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 &amp; Preparation</a:t>
            </a:r>
            <a:endParaRPr/>
          </a:p>
        </p:txBody>
      </p:sp>
      <p:sp>
        <p:nvSpPr>
          <p:cNvPr id="90" name="Google Shape;90;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particular dataset was collected from a company’s actual database through running queries in SQL. </a:t>
            </a:r>
            <a:endParaRPr/>
          </a:p>
          <a:p>
            <a:pPr marL="0" lvl="0" indent="0" algn="l" rtl="0">
              <a:spcBef>
                <a:spcPts val="1200"/>
              </a:spcBef>
              <a:spcAft>
                <a:spcPts val="0"/>
              </a:spcAft>
              <a:buNone/>
            </a:pPr>
            <a:r>
              <a:rPr lang="en"/>
              <a:t>-ETL processes behind the scene made sure that we didn’t have to do much cleaning of the data.</a:t>
            </a:r>
            <a:endParaRPr/>
          </a:p>
          <a:p>
            <a:pPr marL="0" lvl="0" indent="0" algn="l" rtl="0">
              <a:spcBef>
                <a:spcPts val="1200"/>
              </a:spcBef>
              <a:spcAft>
                <a:spcPts val="0"/>
              </a:spcAft>
              <a:buNone/>
            </a:pPr>
            <a:r>
              <a:rPr lang="en"/>
              <a:t>-We have aggregated the data by month going from January of 2017 to September of 2021. We will try to forecast the next 6 months.</a:t>
            </a:r>
            <a:endParaRPr/>
          </a:p>
          <a:p>
            <a:pPr marL="0" lvl="0" indent="0" algn="l" rtl="0">
              <a:spcBef>
                <a:spcPts val="1200"/>
              </a:spcBef>
              <a:spcAft>
                <a:spcPts val="1200"/>
              </a:spcAft>
              <a:buNone/>
            </a:pPr>
            <a:r>
              <a:rPr lang="en"/>
              <a:t>-We choose our validation data to be 6 months since we are predicting 6 months out. Also, we wanted our training data to be larger.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Sample</a:t>
            </a:r>
            <a:endParaRPr/>
          </a:p>
        </p:txBody>
      </p:sp>
      <p:pic>
        <p:nvPicPr>
          <p:cNvPr id="96" name="Google Shape;96;p17"/>
          <p:cNvPicPr preferRelativeResize="0"/>
          <p:nvPr/>
        </p:nvPicPr>
        <p:blipFill>
          <a:blip r:embed="rId3">
            <a:alphaModFix/>
          </a:blip>
          <a:stretch>
            <a:fillRect/>
          </a:stretch>
        </p:blipFill>
        <p:spPr>
          <a:xfrm>
            <a:off x="2814088" y="1205450"/>
            <a:ext cx="3515824"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Trends: Claims</a:t>
            </a:r>
            <a:endParaRPr/>
          </a:p>
        </p:txBody>
      </p:sp>
      <p:pic>
        <p:nvPicPr>
          <p:cNvPr id="102" name="Google Shape;102;p18" title="Chart"/>
          <p:cNvPicPr preferRelativeResize="0"/>
          <p:nvPr/>
        </p:nvPicPr>
        <p:blipFill>
          <a:blip r:embed="rId3">
            <a:alphaModFix/>
          </a:blip>
          <a:stretch>
            <a:fillRect/>
          </a:stretch>
        </p:blipFill>
        <p:spPr>
          <a:xfrm>
            <a:off x="1988325" y="1214925"/>
            <a:ext cx="5167345" cy="368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Trends: Active Warranties &amp; Sales</a:t>
            </a:r>
            <a:endParaRPr/>
          </a:p>
        </p:txBody>
      </p:sp>
      <p:pic>
        <p:nvPicPr>
          <p:cNvPr id="108" name="Google Shape;108;p19" title="Chart"/>
          <p:cNvPicPr preferRelativeResize="0"/>
          <p:nvPr/>
        </p:nvPicPr>
        <p:blipFill>
          <a:blip r:embed="rId3">
            <a:alphaModFix/>
          </a:blip>
          <a:stretch>
            <a:fillRect/>
          </a:stretch>
        </p:blipFill>
        <p:spPr>
          <a:xfrm>
            <a:off x="26500" y="1044550"/>
            <a:ext cx="4643825" cy="3312825"/>
          </a:xfrm>
          <a:prstGeom prst="rect">
            <a:avLst/>
          </a:prstGeom>
          <a:noFill/>
          <a:ln>
            <a:noFill/>
          </a:ln>
        </p:spPr>
      </p:pic>
      <p:pic>
        <p:nvPicPr>
          <p:cNvPr id="109" name="Google Shape;109;p19" title="Chart"/>
          <p:cNvPicPr preferRelativeResize="0"/>
          <p:nvPr/>
        </p:nvPicPr>
        <p:blipFill>
          <a:blip r:embed="rId4">
            <a:alphaModFix/>
          </a:blip>
          <a:stretch>
            <a:fillRect/>
          </a:stretch>
        </p:blipFill>
        <p:spPr>
          <a:xfrm>
            <a:off x="4822725" y="1304825"/>
            <a:ext cx="4168878" cy="2973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methods &amp; Accuracy methods</a:t>
            </a:r>
            <a:endParaRPr/>
          </a:p>
        </p:txBody>
      </p:sp>
      <p:sp>
        <p:nvSpPr>
          <p:cNvPr id="115" name="Google Shape;115;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Since we are trying to predict the number of claims in the future we choose two modeling methods for this:</a:t>
            </a:r>
            <a:endParaRPr/>
          </a:p>
          <a:p>
            <a:pPr marL="457200" lvl="0" indent="-342900" algn="l" rtl="0">
              <a:spcBef>
                <a:spcPts val="1200"/>
              </a:spcBef>
              <a:spcAft>
                <a:spcPts val="0"/>
              </a:spcAft>
              <a:buSzPts val="1800"/>
              <a:buAutoNum type="arabicPeriod"/>
            </a:pPr>
            <a:r>
              <a:rPr lang="en"/>
              <a:t>MVR : This method involves creating a regression model between Claims and the other variables.</a:t>
            </a:r>
            <a:endParaRPr/>
          </a:p>
          <a:p>
            <a:pPr marL="457200" lvl="0" indent="-342900" algn="l" rtl="0">
              <a:spcBef>
                <a:spcPts val="0"/>
              </a:spcBef>
              <a:spcAft>
                <a:spcPts val="0"/>
              </a:spcAft>
              <a:buSzPts val="1800"/>
              <a:buAutoNum type="arabicPeriod"/>
            </a:pPr>
            <a:r>
              <a:rPr lang="en"/>
              <a:t>K-NN: We treat Claims as a time series and run a K-NN regression.</a:t>
            </a:r>
            <a:endParaRPr/>
          </a:p>
          <a:p>
            <a:pPr marL="0" lvl="0" indent="0" algn="l" rtl="0">
              <a:spcBef>
                <a:spcPts val="1200"/>
              </a:spcBef>
              <a:spcAft>
                <a:spcPts val="1200"/>
              </a:spcAft>
              <a:buNone/>
            </a:pPr>
            <a:r>
              <a:rPr lang="en"/>
              <a:t>Accuracy: For comparisons between our models we have chosen to go with Root Mean Squared Error (RMSE) and Mean Absolute Percentage Error (MAPE). These are the performance KPIs that will be used to decide our final model, especially MAPE.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9275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Forecasting Method 1:  MVR</a:t>
            </a:r>
            <a:endParaRPr/>
          </a:p>
        </p:txBody>
      </p:sp>
      <p:sp>
        <p:nvSpPr>
          <p:cNvPr id="121" name="Google Shape;121;p21"/>
          <p:cNvSpPr txBox="1">
            <a:spLocks noGrp="1"/>
          </p:cNvSpPr>
          <p:nvPr>
            <p:ph type="body" idx="1"/>
          </p:nvPr>
        </p:nvSpPr>
        <p:spPr>
          <a:xfrm>
            <a:off x="311700" y="1266325"/>
            <a:ext cx="8520600" cy="36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-Fundamentally speaking Active Warranties would scale with Sales with respective to the mix of the terms of respective warranties sold. </a:t>
            </a:r>
            <a:endParaRPr/>
          </a:p>
          <a:p>
            <a:pPr marL="0" lvl="0" indent="0" algn="l" rtl="0">
              <a:spcBef>
                <a:spcPts val="1200"/>
              </a:spcBef>
              <a:spcAft>
                <a:spcPts val="0"/>
              </a:spcAft>
              <a:buNone/>
            </a:pPr>
            <a:r>
              <a:rPr lang="en"/>
              <a:t>-MODEL: MVR = lm(Claims ~ Sales + Active.Warranties, data=train.data) </a:t>
            </a:r>
            <a:endParaRPr/>
          </a:p>
          <a:p>
            <a:pPr marL="0" lvl="0" indent="0" algn="l" rtl="0">
              <a:spcBef>
                <a:spcPts val="1200"/>
              </a:spcBef>
              <a:spcAft>
                <a:spcPts val="0"/>
              </a:spcAft>
              <a:buNone/>
            </a:pPr>
            <a:r>
              <a:rPr lang="en"/>
              <a:t>-Train and Validation mix was 90/10, respectively. </a:t>
            </a:r>
            <a:endParaRPr/>
          </a:p>
          <a:p>
            <a:pPr marL="0" lvl="0" indent="0" algn="l" rtl="0">
              <a:spcBef>
                <a:spcPts val="1200"/>
              </a:spcBef>
              <a:spcAft>
                <a:spcPts val="0"/>
              </a:spcAft>
              <a:buNone/>
            </a:pPr>
            <a:r>
              <a:rPr lang="en"/>
              <a:t>Accuracy Metrics:</a:t>
            </a:r>
            <a:endParaRPr/>
          </a:p>
          <a:p>
            <a:pPr marL="0" lvl="0" indent="0" algn="l" rtl="0">
              <a:spcBef>
                <a:spcPts val="1200"/>
              </a:spcBef>
              <a:spcAft>
                <a:spcPts val="1200"/>
              </a:spcAft>
              <a:buNone/>
            </a:pPr>
            <a:endParaRPr/>
          </a:p>
        </p:txBody>
      </p:sp>
      <p:pic>
        <p:nvPicPr>
          <p:cNvPr id="122" name="Google Shape;122;p21"/>
          <p:cNvPicPr preferRelativeResize="0"/>
          <p:nvPr/>
        </p:nvPicPr>
        <p:blipFill>
          <a:blip r:embed="rId3">
            <a:alphaModFix/>
          </a:blip>
          <a:stretch>
            <a:fillRect/>
          </a:stretch>
        </p:blipFill>
        <p:spPr>
          <a:xfrm>
            <a:off x="219175" y="3459500"/>
            <a:ext cx="8667750" cy="5715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PT Sans Narrow</vt:lpstr>
      <vt:lpstr>Arial</vt:lpstr>
      <vt:lpstr>Open Sans</vt:lpstr>
      <vt:lpstr>Tropic</vt:lpstr>
      <vt:lpstr>Predicting Future Claims </vt:lpstr>
      <vt:lpstr>Extended Warranties &amp; Claims</vt:lpstr>
      <vt:lpstr>Problem Context: Predict Claims</vt:lpstr>
      <vt:lpstr>Data Collection &amp; Preparation</vt:lpstr>
      <vt:lpstr>Data Sample</vt:lpstr>
      <vt:lpstr>Data Trends: Claims</vt:lpstr>
      <vt:lpstr>Data Trends: Active Warranties &amp; Sales</vt:lpstr>
      <vt:lpstr>Modeling methods &amp; Accuracy methods</vt:lpstr>
      <vt:lpstr>Forecasting Method 1:  MVR</vt:lpstr>
      <vt:lpstr>Forecasting Method 2: K-NN with Time Series Regression</vt:lpstr>
      <vt:lpstr>Comparison &amp; Result</vt:lpstr>
      <vt:lpstr>Predictions for six months - backtested</vt:lpstr>
      <vt:lpstr>Predictions for twelve months - backtested</vt:lpstr>
      <vt:lpstr>Recommendations</vt:lpstr>
      <vt:lpstr>Final Predictions - 6 months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Future Claims </dc:title>
  <cp:lastModifiedBy>Bhavya Bhati</cp:lastModifiedBy>
  <cp:revision>1</cp:revision>
  <dcterms:modified xsi:type="dcterms:W3CDTF">2023-05-30T11:16:46Z</dcterms:modified>
</cp:coreProperties>
</file>