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9"/>
  </p:notesMasterIdLst>
  <p:sldIdLst>
    <p:sldId id="257" r:id="rId2"/>
    <p:sldId id="259" r:id="rId3"/>
    <p:sldId id="258" r:id="rId4"/>
    <p:sldId id="261" r:id="rId5"/>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A347-6824-4398-A7A4-47AA6E1CF47A}"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B820-50E1-4B0F-91BF-6921EEB87F22}" type="slidenum">
              <a:rPr lang="en-US" smtClean="0"/>
              <a:t>‹#›</a:t>
            </a:fld>
            <a:endParaRPr lang="en-US"/>
          </a:p>
        </p:txBody>
      </p:sp>
    </p:spTree>
    <p:extLst>
      <p:ext uri="{BB962C8B-B14F-4D97-AF65-F5344CB8AC3E}">
        <p14:creationId xmlns:p14="http://schemas.microsoft.com/office/powerpoint/2010/main" val="143002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79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1208CA2-FBF0-47F7-B13C-D1FDB2944586}"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120098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2489709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5042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3854636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3073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259144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236521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1568928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80830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121831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08CA2-FBF0-47F7-B13C-D1FDB29445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237430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08CA2-FBF0-47F7-B13C-D1FDB294458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339665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08CA2-FBF0-47F7-B13C-D1FDB2944586}"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204013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08CA2-FBF0-47F7-B13C-D1FDB2944586}"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110197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08CA2-FBF0-47F7-B13C-D1FDB2944586}"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413234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08CA2-FBF0-47F7-B13C-D1FDB294458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19274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08CA2-FBF0-47F7-B13C-D1FDB294458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FE7CA-5D5E-46BB-BF25-D258457B864F}" type="slidenum">
              <a:rPr lang="en-US" smtClean="0"/>
              <a:t>‹#›</a:t>
            </a:fld>
            <a:endParaRPr lang="en-US"/>
          </a:p>
        </p:txBody>
      </p:sp>
    </p:spTree>
    <p:extLst>
      <p:ext uri="{BB962C8B-B14F-4D97-AF65-F5344CB8AC3E}">
        <p14:creationId xmlns:p14="http://schemas.microsoft.com/office/powerpoint/2010/main" val="38760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1208CA2-FBF0-47F7-B13C-D1FDB2944586}" type="datetimeFigureOut">
              <a:rPr lang="en-US" smtClean="0"/>
              <a:t>5/30/2023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7FFE7CA-5D5E-46BB-BF25-D258457B864F}" type="slidenum">
              <a:rPr lang="en-US" smtClean="0"/>
              <a:t>‹#›</a:t>
            </a:fld>
            <a:endParaRPr lang="en-US"/>
          </a:p>
        </p:txBody>
      </p:sp>
    </p:spTree>
    <p:extLst>
      <p:ext uri="{BB962C8B-B14F-4D97-AF65-F5344CB8AC3E}">
        <p14:creationId xmlns:p14="http://schemas.microsoft.com/office/powerpoint/2010/main" val="193900612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FDCD-996D-4E22-9796-0C41772319EC}"/>
              </a:ext>
            </a:extLst>
          </p:cNvPr>
          <p:cNvSpPr>
            <a:spLocks noGrp="1"/>
          </p:cNvSpPr>
          <p:nvPr>
            <p:ph type="title"/>
          </p:nvPr>
        </p:nvSpPr>
        <p:spPr>
          <a:xfrm>
            <a:off x="6381750" y="266700"/>
            <a:ext cx="5810250" cy="2905125"/>
          </a:xfrm>
        </p:spPr>
        <p:txBody>
          <a:bodyPr>
            <a:noAutofit/>
          </a:bodyPr>
          <a:lstStyle/>
          <a:p>
            <a:pPr algn="ctr"/>
            <a:r>
              <a:rPr lang="en-US" sz="6600" b="1" i="1" dirty="0">
                <a:ln w="0"/>
                <a:effectLst>
                  <a:outerShdw blurRad="38100" dist="25400" dir="5400000" algn="ctr" rotWithShape="0">
                    <a:srgbClr val="6E747A">
                      <a:alpha val="43000"/>
                    </a:srgbClr>
                  </a:outerShdw>
                </a:effectLst>
                <a:latin typeface="+mj-lt"/>
              </a:rPr>
              <a:t>Real Estate Market Analysis</a:t>
            </a:r>
            <a:endParaRPr lang="en-US" sz="6600" i="1" dirty="0"/>
          </a:p>
        </p:txBody>
      </p:sp>
      <p:pic>
        <p:nvPicPr>
          <p:cNvPr id="4" name="Picture Placeholder 9" descr="cityscape&#10;">
            <a:extLst>
              <a:ext uri="{FF2B5EF4-FFF2-40B4-BE49-F238E27FC236}">
                <a16:creationId xmlns:a16="http://schemas.microsoft.com/office/drawing/2014/main" id="{9DD862A3-E644-4D49-88EF-708F2E376556}"/>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a:xfrm>
            <a:off x="0" y="0"/>
            <a:ext cx="6281379" cy="6857999"/>
          </a:xfrm>
        </p:spPr>
      </p:pic>
    </p:spTree>
    <p:extLst>
      <p:ext uri="{BB962C8B-B14F-4D97-AF65-F5344CB8AC3E}">
        <p14:creationId xmlns:p14="http://schemas.microsoft.com/office/powerpoint/2010/main" val="48742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B7073E-E7D8-43E8-8D7B-C1DC4484BF93}"/>
              </a:ext>
            </a:extLst>
          </p:cNvPr>
          <p:cNvSpPr>
            <a:spLocks noGrp="1"/>
          </p:cNvSpPr>
          <p:nvPr>
            <p:ph type="title"/>
          </p:nvPr>
        </p:nvSpPr>
        <p:spPr>
          <a:xfrm>
            <a:off x="131762" y="0"/>
            <a:ext cx="8534400" cy="1507067"/>
          </a:xfrm>
        </p:spPr>
        <p:txBody>
          <a:bodyPr>
            <a:normAutofit/>
          </a:bodyPr>
          <a:lstStyle/>
          <a:p>
            <a:r>
              <a:rPr lang="en-US" sz="4000" b="1" i="1" dirty="0"/>
              <a:t>Histograms</a:t>
            </a:r>
          </a:p>
        </p:txBody>
      </p:sp>
      <p:pic>
        <p:nvPicPr>
          <p:cNvPr id="5" name="Picture 4" descr="Diagram, engineering drawing&#10;&#10;Description automatically generated">
            <a:extLst>
              <a:ext uri="{FF2B5EF4-FFF2-40B4-BE49-F238E27FC236}">
                <a16:creationId xmlns:a16="http://schemas.microsoft.com/office/drawing/2014/main" id="{0D7315D1-44CF-464B-8FB5-F1C3469D5F7B}"/>
              </a:ext>
            </a:extLst>
          </p:cNvPr>
          <p:cNvPicPr>
            <a:picLocks noChangeAspect="1"/>
          </p:cNvPicPr>
          <p:nvPr/>
        </p:nvPicPr>
        <p:blipFill>
          <a:blip r:embed="rId2"/>
          <a:stretch>
            <a:fillRect/>
          </a:stretch>
        </p:blipFill>
        <p:spPr>
          <a:xfrm>
            <a:off x="-1" y="1907222"/>
            <a:ext cx="5667375" cy="4879658"/>
          </a:xfrm>
          <a:prstGeom prst="rect">
            <a:avLst/>
          </a:prstGeom>
        </p:spPr>
      </p:pic>
      <p:pic>
        <p:nvPicPr>
          <p:cNvPr id="6" name="Picture 5" descr="Chart, bar chart, histogram&#10;&#10;Description automatically generated">
            <a:extLst>
              <a:ext uri="{FF2B5EF4-FFF2-40B4-BE49-F238E27FC236}">
                <a16:creationId xmlns:a16="http://schemas.microsoft.com/office/drawing/2014/main" id="{A35FB3FE-F80F-4B4E-80E5-34441DD3EDE0}"/>
              </a:ext>
            </a:extLst>
          </p:cNvPr>
          <p:cNvPicPr>
            <a:picLocks noChangeAspect="1"/>
          </p:cNvPicPr>
          <p:nvPr/>
        </p:nvPicPr>
        <p:blipFill>
          <a:blip r:embed="rId3"/>
          <a:stretch>
            <a:fillRect/>
          </a:stretch>
        </p:blipFill>
        <p:spPr>
          <a:xfrm>
            <a:off x="6762752" y="1811972"/>
            <a:ext cx="5153660" cy="4879658"/>
          </a:xfrm>
          <a:prstGeom prst="rect">
            <a:avLst/>
          </a:prstGeom>
        </p:spPr>
      </p:pic>
      <p:sp>
        <p:nvSpPr>
          <p:cNvPr id="7" name="TextBox 6">
            <a:extLst>
              <a:ext uri="{FF2B5EF4-FFF2-40B4-BE49-F238E27FC236}">
                <a16:creationId xmlns:a16="http://schemas.microsoft.com/office/drawing/2014/main" id="{1FE86704-50BC-44E1-B679-C255AFCAC353}"/>
              </a:ext>
            </a:extLst>
          </p:cNvPr>
          <p:cNvSpPr txBox="1"/>
          <p:nvPr/>
        </p:nvSpPr>
        <p:spPr>
          <a:xfrm>
            <a:off x="-85726" y="1337812"/>
            <a:ext cx="4721292" cy="646331"/>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Histograms based on price, bath, zip, Zestimate,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transit score, walk score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n-US" dirty="0"/>
          </a:p>
        </p:txBody>
      </p:sp>
      <p:sp>
        <p:nvSpPr>
          <p:cNvPr id="8" name="TextBox 7">
            <a:extLst>
              <a:ext uri="{FF2B5EF4-FFF2-40B4-BE49-F238E27FC236}">
                <a16:creationId xmlns:a16="http://schemas.microsoft.com/office/drawing/2014/main" id="{3A03AF07-19E7-4415-9F84-433612BD3F60}"/>
              </a:ext>
            </a:extLst>
          </p:cNvPr>
          <p:cNvSpPr txBox="1"/>
          <p:nvPr/>
        </p:nvSpPr>
        <p:spPr>
          <a:xfrm>
            <a:off x="7307330" y="1336291"/>
            <a:ext cx="4609082" cy="369332"/>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Histograms for list price based on bed and bath</a:t>
            </a:r>
            <a:endParaRPr lang="en-US" dirty="0"/>
          </a:p>
        </p:txBody>
      </p:sp>
    </p:spTree>
    <p:extLst>
      <p:ext uri="{BB962C8B-B14F-4D97-AF65-F5344CB8AC3E}">
        <p14:creationId xmlns:p14="http://schemas.microsoft.com/office/powerpoint/2010/main" val="288589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3FD60A22-11E4-4F01-8330-AF9E59725EF0}"/>
              </a:ext>
            </a:extLst>
          </p:cNvPr>
          <p:cNvPicPr>
            <a:picLocks noChangeAspect="1"/>
          </p:cNvPicPr>
          <p:nvPr/>
        </p:nvPicPr>
        <p:blipFill>
          <a:blip r:embed="rId2"/>
          <a:stretch>
            <a:fillRect/>
          </a:stretch>
        </p:blipFill>
        <p:spPr>
          <a:xfrm>
            <a:off x="104774" y="1057275"/>
            <a:ext cx="5429251" cy="4743450"/>
          </a:xfrm>
          <a:prstGeom prst="rect">
            <a:avLst/>
          </a:prstGeom>
        </p:spPr>
      </p:pic>
      <p:pic>
        <p:nvPicPr>
          <p:cNvPr id="4" name="Picture 3" descr="Chart, bar chart, box and whisker chart&#10;&#10;Description automatically generated">
            <a:extLst>
              <a:ext uri="{FF2B5EF4-FFF2-40B4-BE49-F238E27FC236}">
                <a16:creationId xmlns:a16="http://schemas.microsoft.com/office/drawing/2014/main" id="{813C132C-177F-4E5A-83D9-30AEABFE7908}"/>
              </a:ext>
            </a:extLst>
          </p:cNvPr>
          <p:cNvPicPr>
            <a:picLocks noChangeAspect="1"/>
          </p:cNvPicPr>
          <p:nvPr/>
        </p:nvPicPr>
        <p:blipFill>
          <a:blip r:embed="rId3"/>
          <a:stretch>
            <a:fillRect/>
          </a:stretch>
        </p:blipFill>
        <p:spPr>
          <a:xfrm>
            <a:off x="6096000" y="1057275"/>
            <a:ext cx="5991226" cy="4638674"/>
          </a:xfrm>
          <a:prstGeom prst="rect">
            <a:avLst/>
          </a:prstGeom>
        </p:spPr>
      </p:pic>
      <p:sp>
        <p:nvSpPr>
          <p:cNvPr id="5" name="TextBox 4">
            <a:extLst>
              <a:ext uri="{FF2B5EF4-FFF2-40B4-BE49-F238E27FC236}">
                <a16:creationId xmlns:a16="http://schemas.microsoft.com/office/drawing/2014/main" id="{8F881759-1E33-4D87-866C-87DB8710017E}"/>
              </a:ext>
            </a:extLst>
          </p:cNvPr>
          <p:cNvSpPr txBox="1"/>
          <p:nvPr/>
        </p:nvSpPr>
        <p:spPr>
          <a:xfrm>
            <a:off x="914400" y="734109"/>
            <a:ext cx="2857514" cy="646331"/>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Walk description Histogram</a:t>
            </a:r>
          </a:p>
          <a:p>
            <a:endParaRPr lang="en-US" dirty="0"/>
          </a:p>
        </p:txBody>
      </p:sp>
      <p:sp>
        <p:nvSpPr>
          <p:cNvPr id="6" name="TextBox 5">
            <a:extLst>
              <a:ext uri="{FF2B5EF4-FFF2-40B4-BE49-F238E27FC236}">
                <a16:creationId xmlns:a16="http://schemas.microsoft.com/office/drawing/2014/main" id="{3D3D61E2-DC87-4D76-81EE-C2E5D3846BFB}"/>
              </a:ext>
            </a:extLst>
          </p:cNvPr>
          <p:cNvSpPr txBox="1"/>
          <p:nvPr/>
        </p:nvSpPr>
        <p:spPr>
          <a:xfrm>
            <a:off x="7638715" y="734109"/>
            <a:ext cx="2905795" cy="369332"/>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Transit description histogram</a:t>
            </a:r>
            <a:endParaRPr lang="en-US" dirty="0"/>
          </a:p>
        </p:txBody>
      </p:sp>
    </p:spTree>
    <p:extLst>
      <p:ext uri="{BB962C8B-B14F-4D97-AF65-F5344CB8AC3E}">
        <p14:creationId xmlns:p14="http://schemas.microsoft.com/office/powerpoint/2010/main" val="193264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5D4E401-B575-45E3-A25C-A2EA036E7117}"/>
              </a:ext>
            </a:extLst>
          </p:cNvPr>
          <p:cNvPicPr>
            <a:picLocks noChangeAspect="1"/>
          </p:cNvPicPr>
          <p:nvPr/>
        </p:nvPicPr>
        <p:blipFill>
          <a:blip r:embed="rId2"/>
          <a:stretch>
            <a:fillRect/>
          </a:stretch>
        </p:blipFill>
        <p:spPr>
          <a:xfrm>
            <a:off x="0" y="538162"/>
            <a:ext cx="4972685" cy="2733675"/>
          </a:xfrm>
          <a:prstGeom prst="rect">
            <a:avLst/>
          </a:prstGeom>
        </p:spPr>
      </p:pic>
      <p:pic>
        <p:nvPicPr>
          <p:cNvPr id="4" name="Picture 3" descr="Chart, histogram&#10;&#10;Description automatically generated">
            <a:extLst>
              <a:ext uri="{FF2B5EF4-FFF2-40B4-BE49-F238E27FC236}">
                <a16:creationId xmlns:a16="http://schemas.microsoft.com/office/drawing/2014/main" id="{D54E5F66-C9E7-4D06-9A44-F36878C5179D}"/>
              </a:ext>
            </a:extLst>
          </p:cNvPr>
          <p:cNvPicPr>
            <a:picLocks noChangeAspect="1"/>
          </p:cNvPicPr>
          <p:nvPr/>
        </p:nvPicPr>
        <p:blipFill>
          <a:blip r:embed="rId3"/>
          <a:stretch>
            <a:fillRect/>
          </a:stretch>
        </p:blipFill>
        <p:spPr>
          <a:xfrm>
            <a:off x="7019926" y="538161"/>
            <a:ext cx="4633912" cy="2733675"/>
          </a:xfrm>
          <a:prstGeom prst="rect">
            <a:avLst/>
          </a:prstGeom>
        </p:spPr>
      </p:pic>
      <p:pic>
        <p:nvPicPr>
          <p:cNvPr id="5" name="Picture 4" descr="Chart, bar chart&#10;&#10;Description automatically generated">
            <a:extLst>
              <a:ext uri="{FF2B5EF4-FFF2-40B4-BE49-F238E27FC236}">
                <a16:creationId xmlns:a16="http://schemas.microsoft.com/office/drawing/2014/main" id="{4094444F-CE44-4F93-A2B0-5A3EFE5073DA}"/>
              </a:ext>
            </a:extLst>
          </p:cNvPr>
          <p:cNvPicPr>
            <a:picLocks noChangeAspect="1"/>
          </p:cNvPicPr>
          <p:nvPr/>
        </p:nvPicPr>
        <p:blipFill>
          <a:blip r:embed="rId4"/>
          <a:stretch>
            <a:fillRect/>
          </a:stretch>
        </p:blipFill>
        <p:spPr>
          <a:xfrm>
            <a:off x="3542983" y="4010025"/>
            <a:ext cx="5182422" cy="2733675"/>
          </a:xfrm>
          <a:prstGeom prst="rect">
            <a:avLst/>
          </a:prstGeom>
        </p:spPr>
      </p:pic>
      <p:sp>
        <p:nvSpPr>
          <p:cNvPr id="6" name="TextBox 5">
            <a:extLst>
              <a:ext uri="{FF2B5EF4-FFF2-40B4-BE49-F238E27FC236}">
                <a16:creationId xmlns:a16="http://schemas.microsoft.com/office/drawing/2014/main" id="{83151CA9-008E-4D78-BF29-6624078DC24D}"/>
              </a:ext>
            </a:extLst>
          </p:cNvPr>
          <p:cNvSpPr txBox="1"/>
          <p:nvPr/>
        </p:nvSpPr>
        <p:spPr>
          <a:xfrm>
            <a:off x="390525" y="214995"/>
            <a:ext cx="4682949" cy="646331"/>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 for house counts based on bedrooms</a:t>
            </a:r>
          </a:p>
          <a:p>
            <a:endParaRPr lang="en-US" dirty="0"/>
          </a:p>
        </p:txBody>
      </p:sp>
      <p:sp>
        <p:nvSpPr>
          <p:cNvPr id="7" name="TextBox 6">
            <a:extLst>
              <a:ext uri="{FF2B5EF4-FFF2-40B4-BE49-F238E27FC236}">
                <a16:creationId xmlns:a16="http://schemas.microsoft.com/office/drawing/2014/main" id="{DDEB09C3-23C1-4DF9-B5ED-D9CBFDDC7CA6}"/>
              </a:ext>
            </a:extLst>
          </p:cNvPr>
          <p:cNvSpPr txBox="1"/>
          <p:nvPr/>
        </p:nvSpPr>
        <p:spPr>
          <a:xfrm>
            <a:off x="6934200" y="214994"/>
            <a:ext cx="4980018" cy="646331"/>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 for house counts based on price per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sqft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73285AE4-64C8-4AAC-9A29-F5ACCAE09E3D}"/>
              </a:ext>
            </a:extLst>
          </p:cNvPr>
          <p:cNvSpPr txBox="1"/>
          <p:nvPr/>
        </p:nvSpPr>
        <p:spPr>
          <a:xfrm>
            <a:off x="3542983" y="3595003"/>
            <a:ext cx="5368008" cy="646331"/>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 for house counts based on year-built decade</a:t>
            </a:r>
          </a:p>
          <a:p>
            <a:endParaRPr lang="en-US" dirty="0"/>
          </a:p>
        </p:txBody>
      </p:sp>
    </p:spTree>
    <p:extLst>
      <p:ext uri="{BB962C8B-B14F-4D97-AF65-F5344CB8AC3E}">
        <p14:creationId xmlns:p14="http://schemas.microsoft.com/office/powerpoint/2010/main" val="266548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64D6-9D85-4F7D-8A17-0DACD68DADF0}"/>
              </a:ext>
            </a:extLst>
          </p:cNvPr>
          <p:cNvSpPr>
            <a:spLocks noGrp="1"/>
          </p:cNvSpPr>
          <p:nvPr>
            <p:ph type="title"/>
          </p:nvPr>
        </p:nvSpPr>
        <p:spPr>
          <a:xfrm>
            <a:off x="0" y="20107"/>
            <a:ext cx="8534400" cy="1507067"/>
          </a:xfrm>
        </p:spPr>
        <p:txBody>
          <a:bodyPr/>
          <a:lstStyle/>
          <a:p>
            <a:r>
              <a:rPr lang="en-US" b="1" i="1" dirty="0"/>
              <a:t>Bar chart &amp; Scatter Plots</a:t>
            </a:r>
          </a:p>
        </p:txBody>
      </p:sp>
      <p:pic>
        <p:nvPicPr>
          <p:cNvPr id="3" name="Picture 2" descr="Chart, bar chart&#10;&#10;Description automatically generated">
            <a:extLst>
              <a:ext uri="{FF2B5EF4-FFF2-40B4-BE49-F238E27FC236}">
                <a16:creationId xmlns:a16="http://schemas.microsoft.com/office/drawing/2014/main" id="{2D2EA4C0-CE80-43AE-A5BF-E9EE8BB3D67F}"/>
              </a:ext>
            </a:extLst>
          </p:cNvPr>
          <p:cNvPicPr>
            <a:picLocks noChangeAspect="1"/>
          </p:cNvPicPr>
          <p:nvPr/>
        </p:nvPicPr>
        <p:blipFill>
          <a:blip r:embed="rId2"/>
          <a:stretch>
            <a:fillRect/>
          </a:stretch>
        </p:blipFill>
        <p:spPr>
          <a:xfrm>
            <a:off x="193125" y="1831975"/>
            <a:ext cx="6050635" cy="4225924"/>
          </a:xfrm>
          <a:prstGeom prst="rect">
            <a:avLst/>
          </a:prstGeom>
        </p:spPr>
      </p:pic>
      <p:pic>
        <p:nvPicPr>
          <p:cNvPr id="4" name="Picture 3" descr="Chart, scatter chart&#10;&#10;Description automatically generated">
            <a:extLst>
              <a:ext uri="{FF2B5EF4-FFF2-40B4-BE49-F238E27FC236}">
                <a16:creationId xmlns:a16="http://schemas.microsoft.com/office/drawing/2014/main" id="{94153FA2-5E1F-4062-9D56-1C8B50A10756}"/>
              </a:ext>
            </a:extLst>
          </p:cNvPr>
          <p:cNvPicPr>
            <a:picLocks noChangeAspect="1"/>
          </p:cNvPicPr>
          <p:nvPr/>
        </p:nvPicPr>
        <p:blipFill>
          <a:blip r:embed="rId3"/>
          <a:stretch>
            <a:fillRect/>
          </a:stretch>
        </p:blipFill>
        <p:spPr>
          <a:xfrm>
            <a:off x="6657976" y="1831974"/>
            <a:ext cx="5340900" cy="4225925"/>
          </a:xfrm>
          <a:prstGeom prst="rect">
            <a:avLst/>
          </a:prstGeom>
        </p:spPr>
      </p:pic>
      <p:sp>
        <p:nvSpPr>
          <p:cNvPr id="5" name="TextBox 4">
            <a:extLst>
              <a:ext uri="{FF2B5EF4-FFF2-40B4-BE49-F238E27FC236}">
                <a16:creationId xmlns:a16="http://schemas.microsoft.com/office/drawing/2014/main" id="{12E1B746-9AD7-4308-85E2-5CF4BF5A24DF}"/>
              </a:ext>
            </a:extLst>
          </p:cNvPr>
          <p:cNvSpPr txBox="1"/>
          <p:nvPr/>
        </p:nvSpPr>
        <p:spPr>
          <a:xfrm>
            <a:off x="695324" y="1460499"/>
            <a:ext cx="4562475" cy="830997"/>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Bar chart based on house types</a:t>
            </a:r>
          </a:p>
          <a:p>
            <a:endParaRPr lang="en-US" sz="2400" dirty="0"/>
          </a:p>
        </p:txBody>
      </p:sp>
      <p:sp>
        <p:nvSpPr>
          <p:cNvPr id="6" name="TextBox 5">
            <a:extLst>
              <a:ext uri="{FF2B5EF4-FFF2-40B4-BE49-F238E27FC236}">
                <a16:creationId xmlns:a16="http://schemas.microsoft.com/office/drawing/2014/main" id="{B1B9792D-5A28-440A-AE3D-F2D9851D4A99}"/>
              </a:ext>
            </a:extLst>
          </p:cNvPr>
          <p:cNvSpPr txBox="1"/>
          <p:nvPr/>
        </p:nvSpPr>
        <p:spPr>
          <a:xfrm>
            <a:off x="7119334" y="1414332"/>
            <a:ext cx="4879541" cy="461665"/>
          </a:xfrm>
          <a:prstGeom prst="rect">
            <a:avLst/>
          </a:prstGeom>
          <a:noFill/>
        </p:spPr>
        <p:txBody>
          <a:bodyPr wrap="none" rtlCol="0">
            <a:sp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Plot for list price and walk description</a:t>
            </a:r>
            <a:endParaRPr lang="en-US" sz="2400" dirty="0"/>
          </a:p>
        </p:txBody>
      </p:sp>
    </p:spTree>
    <p:extLst>
      <p:ext uri="{BB962C8B-B14F-4D97-AF65-F5344CB8AC3E}">
        <p14:creationId xmlns:p14="http://schemas.microsoft.com/office/powerpoint/2010/main" val="142774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17CE-7010-4DAB-8250-5CD10161725D}"/>
              </a:ext>
            </a:extLst>
          </p:cNvPr>
          <p:cNvSpPr>
            <a:spLocks noGrp="1"/>
          </p:cNvSpPr>
          <p:nvPr>
            <p:ph type="title"/>
          </p:nvPr>
        </p:nvSpPr>
        <p:spPr>
          <a:xfrm>
            <a:off x="112712" y="315383"/>
            <a:ext cx="8955088" cy="575840"/>
          </a:xfrm>
        </p:spPr>
        <p:txBody>
          <a:bodyPr>
            <a:normAutofit fontScale="90000"/>
          </a:bodyPr>
          <a:lstStyle/>
          <a:p>
            <a:r>
              <a:rPr lang="en-US" dirty="0"/>
              <a:t>Scatter chart for cities vs price</a:t>
            </a:r>
          </a:p>
        </p:txBody>
      </p:sp>
      <p:pic>
        <p:nvPicPr>
          <p:cNvPr id="3" name="Picture 2" descr="Chart, scatter chart&#10;&#10;Description automatically generated">
            <a:extLst>
              <a:ext uri="{FF2B5EF4-FFF2-40B4-BE49-F238E27FC236}">
                <a16:creationId xmlns:a16="http://schemas.microsoft.com/office/drawing/2014/main" id="{B9F9E695-E7B6-436F-909D-63BC1FBE36B2}"/>
              </a:ext>
            </a:extLst>
          </p:cNvPr>
          <p:cNvPicPr>
            <a:picLocks noChangeAspect="1"/>
          </p:cNvPicPr>
          <p:nvPr/>
        </p:nvPicPr>
        <p:blipFill>
          <a:blip r:embed="rId2"/>
          <a:stretch>
            <a:fillRect/>
          </a:stretch>
        </p:blipFill>
        <p:spPr>
          <a:xfrm>
            <a:off x="2314575" y="1186497"/>
            <a:ext cx="6467475" cy="5277644"/>
          </a:xfrm>
          <a:prstGeom prst="rect">
            <a:avLst/>
          </a:prstGeom>
        </p:spPr>
      </p:pic>
    </p:spTree>
    <p:extLst>
      <p:ext uri="{BB962C8B-B14F-4D97-AF65-F5344CB8AC3E}">
        <p14:creationId xmlns:p14="http://schemas.microsoft.com/office/powerpoint/2010/main" val="267328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F3DE-6DBF-4846-AE7B-6B2E9A0AA2D1}"/>
              </a:ext>
            </a:extLst>
          </p:cNvPr>
          <p:cNvSpPr>
            <a:spLocks noGrp="1"/>
          </p:cNvSpPr>
          <p:nvPr>
            <p:ph type="title"/>
          </p:nvPr>
        </p:nvSpPr>
        <p:spPr>
          <a:xfrm>
            <a:off x="0" y="10582"/>
            <a:ext cx="8534400" cy="1507067"/>
          </a:xfrm>
        </p:spPr>
        <p:txBody>
          <a:bodyPr>
            <a:normAutofit/>
          </a:bodyPr>
          <a:lstStyle/>
          <a:p>
            <a:r>
              <a:rPr lang="en-US" sz="4000" b="1" i="1" dirty="0"/>
              <a:t>Box Plot &amp; Pie chart</a:t>
            </a:r>
          </a:p>
        </p:txBody>
      </p:sp>
      <p:pic>
        <p:nvPicPr>
          <p:cNvPr id="3" name="Picture 2" descr="Chart, box and whisker chart&#10;&#10;Description automatically generated">
            <a:extLst>
              <a:ext uri="{FF2B5EF4-FFF2-40B4-BE49-F238E27FC236}">
                <a16:creationId xmlns:a16="http://schemas.microsoft.com/office/drawing/2014/main" id="{F9C58999-B865-42E9-8C90-AFEC4BDDDB24}"/>
              </a:ext>
            </a:extLst>
          </p:cNvPr>
          <p:cNvPicPr>
            <a:picLocks noChangeAspect="1"/>
          </p:cNvPicPr>
          <p:nvPr/>
        </p:nvPicPr>
        <p:blipFill>
          <a:blip r:embed="rId2"/>
          <a:stretch>
            <a:fillRect/>
          </a:stretch>
        </p:blipFill>
        <p:spPr>
          <a:xfrm>
            <a:off x="109220" y="2357437"/>
            <a:ext cx="5243830" cy="4219575"/>
          </a:xfrm>
          <a:prstGeom prst="rect">
            <a:avLst/>
          </a:prstGeom>
        </p:spPr>
      </p:pic>
      <p:pic>
        <p:nvPicPr>
          <p:cNvPr id="4" name="Picture 3" descr="Chart, pie chart&#10;&#10;Description automatically generated">
            <a:extLst>
              <a:ext uri="{FF2B5EF4-FFF2-40B4-BE49-F238E27FC236}">
                <a16:creationId xmlns:a16="http://schemas.microsoft.com/office/drawing/2014/main" id="{09C62395-6990-4176-BCD2-39F90A8F2D23}"/>
              </a:ext>
            </a:extLst>
          </p:cNvPr>
          <p:cNvPicPr>
            <a:picLocks noChangeAspect="1"/>
          </p:cNvPicPr>
          <p:nvPr/>
        </p:nvPicPr>
        <p:blipFill>
          <a:blip r:embed="rId3"/>
          <a:stretch>
            <a:fillRect/>
          </a:stretch>
        </p:blipFill>
        <p:spPr>
          <a:xfrm>
            <a:off x="6096000" y="2357437"/>
            <a:ext cx="5952819" cy="4081463"/>
          </a:xfrm>
          <a:prstGeom prst="rect">
            <a:avLst/>
          </a:prstGeom>
        </p:spPr>
      </p:pic>
      <p:sp>
        <p:nvSpPr>
          <p:cNvPr id="6" name="TextBox 5">
            <a:extLst>
              <a:ext uri="{FF2B5EF4-FFF2-40B4-BE49-F238E27FC236}">
                <a16:creationId xmlns:a16="http://schemas.microsoft.com/office/drawing/2014/main" id="{30C78C45-CB2E-444E-9148-987CCFDA9031}"/>
              </a:ext>
            </a:extLst>
          </p:cNvPr>
          <p:cNvSpPr txBox="1"/>
          <p:nvPr/>
        </p:nvSpPr>
        <p:spPr>
          <a:xfrm>
            <a:off x="6374606" y="1988105"/>
            <a:ext cx="6215062"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Pie chart for house counts in different cities</a:t>
            </a:r>
            <a:endParaRPr lang="en-US" dirty="0"/>
          </a:p>
        </p:txBody>
      </p:sp>
      <p:sp>
        <p:nvSpPr>
          <p:cNvPr id="7" name="TextBox 6">
            <a:extLst>
              <a:ext uri="{FF2B5EF4-FFF2-40B4-BE49-F238E27FC236}">
                <a16:creationId xmlns:a16="http://schemas.microsoft.com/office/drawing/2014/main" id="{24E15A10-7805-43F3-8218-1D25E6BB8D81}"/>
              </a:ext>
            </a:extLst>
          </p:cNvPr>
          <p:cNvSpPr txBox="1"/>
          <p:nvPr/>
        </p:nvSpPr>
        <p:spPr>
          <a:xfrm>
            <a:off x="810320" y="1956910"/>
            <a:ext cx="3841629" cy="369332"/>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Box plot for list price for different cities</a:t>
            </a:r>
            <a:endParaRPr lang="en-US" dirty="0"/>
          </a:p>
        </p:txBody>
      </p:sp>
    </p:spTree>
    <p:extLst>
      <p:ext uri="{BB962C8B-B14F-4D97-AF65-F5344CB8AC3E}">
        <p14:creationId xmlns:p14="http://schemas.microsoft.com/office/powerpoint/2010/main" val="376189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867-0A1C-4C78-A62A-B5177652DDE1}"/>
              </a:ext>
            </a:extLst>
          </p:cNvPr>
          <p:cNvSpPr>
            <a:spLocks noGrp="1"/>
          </p:cNvSpPr>
          <p:nvPr>
            <p:ph type="title"/>
          </p:nvPr>
        </p:nvSpPr>
        <p:spPr>
          <a:xfrm>
            <a:off x="0" y="10582"/>
            <a:ext cx="7562850" cy="799043"/>
          </a:xfrm>
        </p:spPr>
        <p:txBody>
          <a:bodyPr/>
          <a:lstStyle/>
          <a:p>
            <a:r>
              <a:rPr lang="en-US" dirty="0"/>
              <a:t>Scatter matrix</a:t>
            </a:r>
          </a:p>
        </p:txBody>
      </p:sp>
      <p:pic>
        <p:nvPicPr>
          <p:cNvPr id="3" name="Picture 2" descr="Table, engineering drawing&#10;&#10;Description automatically generated">
            <a:extLst>
              <a:ext uri="{FF2B5EF4-FFF2-40B4-BE49-F238E27FC236}">
                <a16:creationId xmlns:a16="http://schemas.microsoft.com/office/drawing/2014/main" id="{527073B0-7032-409A-B7A5-AA1569A9FEB5}"/>
              </a:ext>
            </a:extLst>
          </p:cNvPr>
          <p:cNvPicPr>
            <a:picLocks noChangeAspect="1"/>
          </p:cNvPicPr>
          <p:nvPr/>
        </p:nvPicPr>
        <p:blipFill>
          <a:blip r:embed="rId2"/>
          <a:stretch>
            <a:fillRect/>
          </a:stretch>
        </p:blipFill>
        <p:spPr>
          <a:xfrm>
            <a:off x="514349" y="1066801"/>
            <a:ext cx="11077575" cy="5581650"/>
          </a:xfrm>
          <a:prstGeom prst="rect">
            <a:avLst/>
          </a:prstGeom>
        </p:spPr>
      </p:pic>
    </p:spTree>
    <p:extLst>
      <p:ext uri="{BB962C8B-B14F-4D97-AF65-F5344CB8AC3E}">
        <p14:creationId xmlns:p14="http://schemas.microsoft.com/office/powerpoint/2010/main" val="9154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300E-9D48-46C9-B55C-A06C8E5295E4}"/>
              </a:ext>
            </a:extLst>
          </p:cNvPr>
          <p:cNvSpPr>
            <a:spLocks noGrp="1"/>
          </p:cNvSpPr>
          <p:nvPr>
            <p:ph type="title"/>
          </p:nvPr>
        </p:nvSpPr>
        <p:spPr>
          <a:xfrm>
            <a:off x="214430" y="2306107"/>
            <a:ext cx="8534400" cy="1507067"/>
          </a:xfrm>
        </p:spPr>
        <p:txBody>
          <a:bodyPr>
            <a:normAutofit/>
          </a:bodyPr>
          <a:lstStyle/>
          <a:p>
            <a:r>
              <a:rPr lang="en-US" sz="7200" b="1" i="1" dirty="0"/>
              <a:t>Thank you</a:t>
            </a:r>
          </a:p>
        </p:txBody>
      </p:sp>
      <p:pic>
        <p:nvPicPr>
          <p:cNvPr id="3" name="Picture Placeholder 9" descr="cityscape">
            <a:extLst>
              <a:ext uri="{FF2B5EF4-FFF2-40B4-BE49-F238E27FC236}">
                <a16:creationId xmlns:a16="http://schemas.microsoft.com/office/drawing/2014/main" id="{2691430D-45AA-453C-B19E-1580E74B36A6}"/>
              </a:ext>
            </a:extLst>
          </p:cNvPr>
          <p:cNvPicPr>
            <a:picLocks noChangeAspect="1"/>
          </p:cNvPicPr>
          <p:nvPr/>
        </p:nvPicPr>
        <p:blipFill>
          <a:blip r:embed="rId2" cstate="print">
            <a:extLst>
              <a:ext uri="{28A0092B-C50C-407E-A947-70E740481C1C}">
                <a14:useLocalDpi xmlns:a14="http://schemas.microsoft.com/office/drawing/2010/main"/>
              </a:ext>
            </a:extLst>
          </a:blip>
          <a:srcRect t="39" b="39"/>
          <a:stretch>
            <a:fillRect/>
          </a:stretch>
        </p:blipFill>
        <p:spPr>
          <a:xfrm>
            <a:off x="6096000" y="0"/>
            <a:ext cx="6096000" cy="6858000"/>
          </a:xfrm>
          <a:prstGeom prst="rect">
            <a:avLst/>
          </a:prstGeom>
        </p:spPr>
      </p:pic>
    </p:spTree>
    <p:extLst>
      <p:ext uri="{BB962C8B-B14F-4D97-AF65-F5344CB8AC3E}">
        <p14:creationId xmlns:p14="http://schemas.microsoft.com/office/powerpoint/2010/main" val="316219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00177"/>
            <a:ext cx="12192000" cy="1177768"/>
          </a:xfrm>
        </p:spPr>
        <p:txBody>
          <a:bodyPr>
            <a:normAutofit/>
          </a:bodyPr>
          <a:lstStyle/>
          <a:p>
            <a:r>
              <a:rPr lang="en-US" i="1" dirty="0">
                <a:solidFill>
                  <a:schemeClr val="tx1">
                    <a:lumMod val="75000"/>
                    <a:lumOff val="25000"/>
                  </a:schemeClr>
                </a:solidFill>
              </a:rPr>
              <a:t>Steps Involved</a:t>
            </a:r>
          </a:p>
        </p:txBody>
      </p:sp>
      <p:sp>
        <p:nvSpPr>
          <p:cNvPr id="54" name="TextBox 53">
            <a:extLst>
              <a:ext uri="{FF2B5EF4-FFF2-40B4-BE49-F238E27FC236}">
                <a16:creationId xmlns:a16="http://schemas.microsoft.com/office/drawing/2014/main" id="{B86476EE-9FD2-4CEA-A6D9-0AD39ADF3D03}"/>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2"/>
              </a:rPr>
              <a:t>www.free-powerpoint-templates-design.com</a:t>
            </a:r>
            <a:endParaRPr lang="ko-KR" altLang="en-US" sz="1000" dirty="0">
              <a:solidFill>
                <a:schemeClr val="bg1"/>
              </a:solidFill>
            </a:endParaRPr>
          </a:p>
        </p:txBody>
      </p:sp>
      <p:grpSp>
        <p:nvGrpSpPr>
          <p:cNvPr id="905" name="Group 904">
            <a:extLst>
              <a:ext uri="{FF2B5EF4-FFF2-40B4-BE49-F238E27FC236}">
                <a16:creationId xmlns:a16="http://schemas.microsoft.com/office/drawing/2014/main" id="{D75A97AB-5FB7-4304-8DD4-B484897A32E8}"/>
              </a:ext>
            </a:extLst>
          </p:cNvPr>
          <p:cNvGrpSpPr/>
          <p:nvPr/>
        </p:nvGrpSpPr>
        <p:grpSpPr>
          <a:xfrm>
            <a:off x="5035747" y="1673938"/>
            <a:ext cx="6194228" cy="4439021"/>
            <a:chOff x="2723244" y="1187581"/>
            <a:chExt cx="6825856" cy="4891670"/>
          </a:xfrm>
        </p:grpSpPr>
        <p:sp>
          <p:nvSpPr>
            <p:cNvPr id="906" name="Right Arrow 3">
              <a:extLst>
                <a:ext uri="{FF2B5EF4-FFF2-40B4-BE49-F238E27FC236}">
                  <a16:creationId xmlns:a16="http://schemas.microsoft.com/office/drawing/2014/main" id="{32FF9657-E396-4EE4-8F98-BBE5DC1AD520}"/>
                </a:ext>
              </a:extLst>
            </p:cNvPr>
            <p:cNvSpPr/>
            <p:nvPr/>
          </p:nvSpPr>
          <p:spPr>
            <a:xfrm>
              <a:off x="7394936" y="1187581"/>
              <a:ext cx="2154164" cy="1610890"/>
            </a:xfrm>
            <a:prstGeom prst="rightArrow">
              <a:avLst/>
            </a:prstGeom>
            <a:solidFill>
              <a:schemeClr val="accent1"/>
            </a:solidFill>
            <a:ln>
              <a:noFill/>
            </a:ln>
            <a:scene3d>
              <a:camera prst="isometricTopUp"/>
              <a:lightRig rig="balanced" dir="t"/>
            </a:scene3d>
            <a:sp3d extrusionH="4572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7" name="Right Arrow 4">
              <a:extLst>
                <a:ext uri="{FF2B5EF4-FFF2-40B4-BE49-F238E27FC236}">
                  <a16:creationId xmlns:a16="http://schemas.microsoft.com/office/drawing/2014/main" id="{7DFC6EEA-7A66-4F44-A493-4899C5A5AEC6}"/>
                </a:ext>
              </a:extLst>
            </p:cNvPr>
            <p:cNvSpPr/>
            <p:nvPr/>
          </p:nvSpPr>
          <p:spPr>
            <a:xfrm>
              <a:off x="5837706" y="2281174"/>
              <a:ext cx="2154164" cy="1610890"/>
            </a:xfrm>
            <a:prstGeom prst="rightArrow">
              <a:avLst/>
            </a:prstGeom>
            <a:solidFill>
              <a:schemeClr val="accent2"/>
            </a:solidFill>
            <a:ln>
              <a:noFill/>
            </a:ln>
            <a:scene3d>
              <a:camera prst="isometricTopUp"/>
              <a:lightRig rig="balanced" dir="t"/>
            </a:scene3d>
            <a:sp3d extrusionH="4572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8" name="Right Arrow 5">
              <a:extLst>
                <a:ext uri="{FF2B5EF4-FFF2-40B4-BE49-F238E27FC236}">
                  <a16:creationId xmlns:a16="http://schemas.microsoft.com/office/drawing/2014/main" id="{4E9F7238-F310-4F06-B414-67FB2A4DB9A6}"/>
                </a:ext>
              </a:extLst>
            </p:cNvPr>
            <p:cNvSpPr/>
            <p:nvPr/>
          </p:nvSpPr>
          <p:spPr>
            <a:xfrm>
              <a:off x="4280475" y="3374767"/>
              <a:ext cx="2154164" cy="1610890"/>
            </a:xfrm>
            <a:prstGeom prst="rightArrow">
              <a:avLst/>
            </a:prstGeom>
            <a:solidFill>
              <a:schemeClr val="accent3"/>
            </a:solidFill>
            <a:ln>
              <a:noFill/>
            </a:ln>
            <a:scene3d>
              <a:camera prst="isometricTopUp"/>
              <a:lightRig rig="balanced" dir="t"/>
            </a:scene3d>
            <a:sp3d extrusionH="4572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9" name="Right Arrow 6">
              <a:extLst>
                <a:ext uri="{FF2B5EF4-FFF2-40B4-BE49-F238E27FC236}">
                  <a16:creationId xmlns:a16="http://schemas.microsoft.com/office/drawing/2014/main" id="{BC0E78FD-D601-420E-8492-A6204CDA82C7}"/>
                </a:ext>
              </a:extLst>
            </p:cNvPr>
            <p:cNvSpPr/>
            <p:nvPr/>
          </p:nvSpPr>
          <p:spPr>
            <a:xfrm>
              <a:off x="2723244" y="4468361"/>
              <a:ext cx="2154164" cy="1610890"/>
            </a:xfrm>
            <a:prstGeom prst="rightArrow">
              <a:avLst/>
            </a:prstGeom>
            <a:solidFill>
              <a:schemeClr val="accent4"/>
            </a:solidFill>
            <a:ln>
              <a:noFill/>
            </a:ln>
            <a:scene3d>
              <a:camera prst="isometricTopUp"/>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912" name="TextBox 911">
            <a:extLst>
              <a:ext uri="{FF2B5EF4-FFF2-40B4-BE49-F238E27FC236}">
                <a16:creationId xmlns:a16="http://schemas.microsoft.com/office/drawing/2014/main" id="{4EADE4B9-41F1-436C-8C49-C757AD2F3B71}"/>
              </a:ext>
            </a:extLst>
          </p:cNvPr>
          <p:cNvSpPr txBox="1"/>
          <p:nvPr/>
        </p:nvSpPr>
        <p:spPr>
          <a:xfrm>
            <a:off x="1467444" y="1964346"/>
            <a:ext cx="5491696" cy="461665"/>
          </a:xfrm>
          <a:prstGeom prst="rect">
            <a:avLst/>
          </a:prstGeom>
          <a:noFill/>
        </p:spPr>
        <p:txBody>
          <a:bodyPr wrap="square" rtlCol="0">
            <a:spAutoFit/>
          </a:bodyPr>
          <a:lstStyle/>
          <a:p>
            <a:r>
              <a:rPr lang="en-US" altLang="ko-KR" sz="2400" b="1" dirty="0">
                <a:solidFill>
                  <a:schemeClr val="accent4"/>
                </a:solidFill>
                <a:cs typeface="Arial" pitchFamily="34" charset="0"/>
              </a:rPr>
              <a:t>Data Collection - Scraping</a:t>
            </a:r>
            <a:endParaRPr lang="ko-KR" altLang="en-US" sz="2400" b="1" dirty="0">
              <a:solidFill>
                <a:schemeClr val="accent4"/>
              </a:solidFill>
              <a:cs typeface="Arial" pitchFamily="34" charset="0"/>
            </a:endParaRPr>
          </a:p>
        </p:txBody>
      </p:sp>
      <p:sp>
        <p:nvSpPr>
          <p:cNvPr id="915" name="TextBox 914">
            <a:extLst>
              <a:ext uri="{FF2B5EF4-FFF2-40B4-BE49-F238E27FC236}">
                <a16:creationId xmlns:a16="http://schemas.microsoft.com/office/drawing/2014/main" id="{E317FDFB-CDFC-4794-AFA7-DA6503AD5183}"/>
              </a:ext>
            </a:extLst>
          </p:cNvPr>
          <p:cNvSpPr txBox="1"/>
          <p:nvPr/>
        </p:nvSpPr>
        <p:spPr>
          <a:xfrm>
            <a:off x="1454493" y="2783706"/>
            <a:ext cx="4855470" cy="461665"/>
          </a:xfrm>
          <a:prstGeom prst="rect">
            <a:avLst/>
          </a:prstGeom>
          <a:noFill/>
        </p:spPr>
        <p:txBody>
          <a:bodyPr wrap="square" rtlCol="0">
            <a:spAutoFit/>
          </a:bodyPr>
          <a:lstStyle/>
          <a:p>
            <a:r>
              <a:rPr lang="en-US" altLang="ko-KR" sz="2400" b="1" dirty="0">
                <a:solidFill>
                  <a:schemeClr val="accent3"/>
                </a:solidFill>
                <a:cs typeface="Arial" pitchFamily="34" charset="0"/>
              </a:rPr>
              <a:t>Data Cleansing</a:t>
            </a:r>
            <a:endParaRPr lang="ko-KR" altLang="en-US" sz="2400" b="1" dirty="0">
              <a:solidFill>
                <a:schemeClr val="accent3"/>
              </a:solidFill>
              <a:cs typeface="Arial" pitchFamily="34" charset="0"/>
            </a:endParaRPr>
          </a:p>
        </p:txBody>
      </p:sp>
      <p:sp>
        <p:nvSpPr>
          <p:cNvPr id="918" name="TextBox 917">
            <a:extLst>
              <a:ext uri="{FF2B5EF4-FFF2-40B4-BE49-F238E27FC236}">
                <a16:creationId xmlns:a16="http://schemas.microsoft.com/office/drawing/2014/main" id="{64B7F9D2-747B-4859-ADA1-342CEDE2BB69}"/>
              </a:ext>
            </a:extLst>
          </p:cNvPr>
          <p:cNvSpPr txBox="1"/>
          <p:nvPr/>
        </p:nvSpPr>
        <p:spPr>
          <a:xfrm>
            <a:off x="1454493" y="3611821"/>
            <a:ext cx="3313330" cy="461665"/>
          </a:xfrm>
          <a:prstGeom prst="rect">
            <a:avLst/>
          </a:prstGeom>
          <a:noFill/>
        </p:spPr>
        <p:txBody>
          <a:bodyPr wrap="square" rtlCol="0">
            <a:spAutoFit/>
          </a:bodyPr>
          <a:lstStyle/>
          <a:p>
            <a:r>
              <a:rPr lang="en-US" altLang="ko-KR" sz="2400" b="1" dirty="0">
                <a:solidFill>
                  <a:schemeClr val="accent2"/>
                </a:solidFill>
                <a:cs typeface="Arial" pitchFamily="34" charset="0"/>
              </a:rPr>
              <a:t>Data Visualization</a:t>
            </a:r>
            <a:endParaRPr lang="ko-KR" altLang="en-US" sz="2400" b="1" dirty="0">
              <a:solidFill>
                <a:schemeClr val="accent2"/>
              </a:solidFill>
              <a:cs typeface="Arial" pitchFamily="34" charset="0"/>
            </a:endParaRPr>
          </a:p>
        </p:txBody>
      </p:sp>
      <p:sp>
        <p:nvSpPr>
          <p:cNvPr id="921" name="TextBox 920">
            <a:extLst>
              <a:ext uri="{FF2B5EF4-FFF2-40B4-BE49-F238E27FC236}">
                <a16:creationId xmlns:a16="http://schemas.microsoft.com/office/drawing/2014/main" id="{2C44411C-BD38-4D0A-B92C-2FE1F51410D0}"/>
              </a:ext>
            </a:extLst>
          </p:cNvPr>
          <p:cNvSpPr txBox="1"/>
          <p:nvPr/>
        </p:nvSpPr>
        <p:spPr>
          <a:xfrm>
            <a:off x="1404929" y="4522291"/>
            <a:ext cx="2303344" cy="461665"/>
          </a:xfrm>
          <a:prstGeom prst="rect">
            <a:avLst/>
          </a:prstGeom>
          <a:noFill/>
        </p:spPr>
        <p:txBody>
          <a:bodyPr wrap="square" rtlCol="0">
            <a:spAutoFit/>
          </a:bodyPr>
          <a:lstStyle/>
          <a:p>
            <a:r>
              <a:rPr lang="en-US" altLang="ko-KR" sz="2400" b="1" dirty="0">
                <a:solidFill>
                  <a:schemeClr val="accent1"/>
                </a:solidFill>
                <a:cs typeface="Arial" pitchFamily="34" charset="0"/>
              </a:rPr>
              <a:t>Data Analysis</a:t>
            </a:r>
            <a:endParaRPr lang="ko-KR" altLang="en-US" sz="2400" b="1" dirty="0">
              <a:solidFill>
                <a:schemeClr val="accent1"/>
              </a:solidFill>
              <a:cs typeface="Arial" pitchFamily="34" charset="0"/>
            </a:endParaRPr>
          </a:p>
        </p:txBody>
      </p:sp>
      <p:sp>
        <p:nvSpPr>
          <p:cNvPr id="922" name="Rectangle 921">
            <a:extLst>
              <a:ext uri="{FF2B5EF4-FFF2-40B4-BE49-F238E27FC236}">
                <a16:creationId xmlns:a16="http://schemas.microsoft.com/office/drawing/2014/main" id="{E3FBA689-4F5E-42A5-8DDB-07668C5F7943}"/>
              </a:ext>
            </a:extLst>
          </p:cNvPr>
          <p:cNvSpPr/>
          <p:nvPr/>
        </p:nvSpPr>
        <p:spPr>
          <a:xfrm>
            <a:off x="952052" y="1970173"/>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923" name="Rectangle 922">
            <a:extLst>
              <a:ext uri="{FF2B5EF4-FFF2-40B4-BE49-F238E27FC236}">
                <a16:creationId xmlns:a16="http://schemas.microsoft.com/office/drawing/2014/main" id="{349B1703-E009-4016-824F-DE21501EAF55}"/>
              </a:ext>
            </a:extLst>
          </p:cNvPr>
          <p:cNvSpPr/>
          <p:nvPr/>
        </p:nvSpPr>
        <p:spPr>
          <a:xfrm>
            <a:off x="952052" y="2798808"/>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924" name="Rectangle 923">
            <a:extLst>
              <a:ext uri="{FF2B5EF4-FFF2-40B4-BE49-F238E27FC236}">
                <a16:creationId xmlns:a16="http://schemas.microsoft.com/office/drawing/2014/main" id="{668DF8C5-F472-42D7-8DB9-0DB4BF29427B}"/>
              </a:ext>
            </a:extLst>
          </p:cNvPr>
          <p:cNvSpPr/>
          <p:nvPr/>
        </p:nvSpPr>
        <p:spPr>
          <a:xfrm>
            <a:off x="952052" y="3627443"/>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925" name="Rectangle 924">
            <a:extLst>
              <a:ext uri="{FF2B5EF4-FFF2-40B4-BE49-F238E27FC236}">
                <a16:creationId xmlns:a16="http://schemas.microsoft.com/office/drawing/2014/main" id="{AE382645-39CB-45FD-86C4-DB706947360B}"/>
              </a:ext>
            </a:extLst>
          </p:cNvPr>
          <p:cNvSpPr/>
          <p:nvPr/>
        </p:nvSpPr>
        <p:spPr>
          <a:xfrm>
            <a:off x="952052" y="4609979"/>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sp>
        <p:nvSpPr>
          <p:cNvPr id="926" name="TextBox 925">
            <a:extLst>
              <a:ext uri="{FF2B5EF4-FFF2-40B4-BE49-F238E27FC236}">
                <a16:creationId xmlns:a16="http://schemas.microsoft.com/office/drawing/2014/main" id="{DDFAC9E9-B3E1-4C2D-880F-9A16E51BB098}"/>
              </a:ext>
            </a:extLst>
          </p:cNvPr>
          <p:cNvSpPr txBox="1"/>
          <p:nvPr/>
        </p:nvSpPr>
        <p:spPr>
          <a:xfrm rot="19669303">
            <a:off x="5293623" y="5141118"/>
            <a:ext cx="1208361" cy="584775"/>
          </a:xfrm>
          <a:prstGeom prst="rect">
            <a:avLst/>
          </a:prstGeom>
          <a:noFill/>
        </p:spPr>
        <p:txBody>
          <a:bodyPr wrap="square" rtlCol="0">
            <a:spAutoFit/>
          </a:bodyPr>
          <a:lstStyle/>
          <a:p>
            <a:pPr algn="ctr"/>
            <a:r>
              <a:rPr lang="en-US" altLang="ko-KR" sz="1600" b="1" dirty="0">
                <a:cs typeface="Arial" pitchFamily="34" charset="0"/>
              </a:rPr>
              <a:t>Data Collection</a:t>
            </a:r>
            <a:endParaRPr lang="ko-KR" altLang="en-US" sz="1600" b="1" dirty="0">
              <a:cs typeface="Arial" pitchFamily="34" charset="0"/>
            </a:endParaRPr>
          </a:p>
        </p:txBody>
      </p:sp>
      <p:sp>
        <p:nvSpPr>
          <p:cNvPr id="927" name="TextBox 926">
            <a:extLst>
              <a:ext uri="{FF2B5EF4-FFF2-40B4-BE49-F238E27FC236}">
                <a16:creationId xmlns:a16="http://schemas.microsoft.com/office/drawing/2014/main" id="{DF1A5832-DE5E-42F2-A076-FEC23D789DF0}"/>
              </a:ext>
            </a:extLst>
          </p:cNvPr>
          <p:cNvSpPr txBox="1"/>
          <p:nvPr/>
        </p:nvSpPr>
        <p:spPr>
          <a:xfrm rot="19669303">
            <a:off x="6759626" y="4131566"/>
            <a:ext cx="1175695" cy="584775"/>
          </a:xfrm>
          <a:prstGeom prst="rect">
            <a:avLst/>
          </a:prstGeom>
          <a:noFill/>
        </p:spPr>
        <p:txBody>
          <a:bodyPr wrap="square" rtlCol="0">
            <a:spAutoFit/>
          </a:bodyPr>
          <a:lstStyle/>
          <a:p>
            <a:pPr algn="ctr"/>
            <a:r>
              <a:rPr lang="en-US" altLang="ko-KR" sz="1600" b="1" dirty="0">
                <a:cs typeface="Arial" pitchFamily="34" charset="0"/>
              </a:rPr>
              <a:t>Data Cleansing</a:t>
            </a:r>
            <a:endParaRPr lang="ko-KR" altLang="en-US" sz="1600" b="1" dirty="0">
              <a:cs typeface="Arial" pitchFamily="34" charset="0"/>
            </a:endParaRPr>
          </a:p>
        </p:txBody>
      </p:sp>
      <p:sp>
        <p:nvSpPr>
          <p:cNvPr id="928" name="TextBox 927">
            <a:extLst>
              <a:ext uri="{FF2B5EF4-FFF2-40B4-BE49-F238E27FC236}">
                <a16:creationId xmlns:a16="http://schemas.microsoft.com/office/drawing/2014/main" id="{08CF84C8-B537-4D7A-83A6-268D68B16A88}"/>
              </a:ext>
            </a:extLst>
          </p:cNvPr>
          <p:cNvSpPr txBox="1"/>
          <p:nvPr/>
        </p:nvSpPr>
        <p:spPr>
          <a:xfrm rot="19669303">
            <a:off x="9461506" y="2173874"/>
            <a:ext cx="1280700" cy="584775"/>
          </a:xfrm>
          <a:prstGeom prst="rect">
            <a:avLst/>
          </a:prstGeom>
          <a:noFill/>
        </p:spPr>
        <p:txBody>
          <a:bodyPr wrap="square" rtlCol="0">
            <a:spAutoFit/>
          </a:bodyPr>
          <a:lstStyle/>
          <a:p>
            <a:pPr algn="ctr"/>
            <a:r>
              <a:rPr lang="en-US" altLang="ko-KR" sz="1600" b="1" dirty="0">
                <a:cs typeface="Arial" pitchFamily="34" charset="0"/>
              </a:rPr>
              <a:t>Data Analysis</a:t>
            </a:r>
            <a:endParaRPr lang="ko-KR" altLang="en-US" sz="1600" b="1" dirty="0">
              <a:cs typeface="Arial" pitchFamily="34" charset="0"/>
            </a:endParaRPr>
          </a:p>
        </p:txBody>
      </p:sp>
      <p:sp>
        <p:nvSpPr>
          <p:cNvPr id="929" name="TextBox 928">
            <a:extLst>
              <a:ext uri="{FF2B5EF4-FFF2-40B4-BE49-F238E27FC236}">
                <a16:creationId xmlns:a16="http://schemas.microsoft.com/office/drawing/2014/main" id="{48280796-F6F7-4187-AB8F-90094A06FB09}"/>
              </a:ext>
            </a:extLst>
          </p:cNvPr>
          <p:cNvSpPr txBox="1"/>
          <p:nvPr/>
        </p:nvSpPr>
        <p:spPr>
          <a:xfrm rot="19669303">
            <a:off x="8053470" y="3109201"/>
            <a:ext cx="1530216" cy="584775"/>
          </a:xfrm>
          <a:prstGeom prst="rect">
            <a:avLst/>
          </a:prstGeom>
          <a:noFill/>
        </p:spPr>
        <p:txBody>
          <a:bodyPr wrap="square" rtlCol="0">
            <a:spAutoFit/>
          </a:bodyPr>
          <a:lstStyle/>
          <a:p>
            <a:pPr algn="ctr"/>
            <a:r>
              <a:rPr lang="en-US" altLang="ko-KR" sz="1600" b="1" dirty="0">
                <a:cs typeface="Arial" pitchFamily="34" charset="0"/>
              </a:rPr>
              <a:t>Data Visualization</a:t>
            </a:r>
            <a:endParaRPr lang="ko-KR" altLang="en-US" sz="1600" b="1" dirty="0">
              <a:cs typeface="Arial" pitchFamily="34" charset="0"/>
            </a:endParaRPr>
          </a:p>
        </p:txBody>
      </p:sp>
    </p:spTree>
    <p:extLst>
      <p:ext uri="{BB962C8B-B14F-4D97-AF65-F5344CB8AC3E}">
        <p14:creationId xmlns:p14="http://schemas.microsoft.com/office/powerpoint/2010/main" val="144145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34D6-5CDF-4BD6-A0A6-194DE33882F2}"/>
              </a:ext>
            </a:extLst>
          </p:cNvPr>
          <p:cNvSpPr>
            <a:spLocks noGrp="1"/>
          </p:cNvSpPr>
          <p:nvPr>
            <p:ph type="title"/>
          </p:nvPr>
        </p:nvSpPr>
        <p:spPr>
          <a:xfrm>
            <a:off x="512762" y="513291"/>
            <a:ext cx="7507288" cy="1507067"/>
          </a:xfrm>
        </p:spPr>
        <p:txBody>
          <a:bodyPr>
            <a:normAutofit/>
          </a:bodyPr>
          <a:lstStyle/>
          <a:p>
            <a:pPr algn="ctr"/>
            <a:r>
              <a:rPr lang="en-US" sz="4400" b="1" i="1" dirty="0"/>
              <a:t>Action</a:t>
            </a:r>
          </a:p>
        </p:txBody>
      </p:sp>
      <p:sp>
        <p:nvSpPr>
          <p:cNvPr id="3" name="Content Placeholder 2">
            <a:extLst>
              <a:ext uri="{FF2B5EF4-FFF2-40B4-BE49-F238E27FC236}">
                <a16:creationId xmlns:a16="http://schemas.microsoft.com/office/drawing/2014/main" id="{5FFE0793-8861-454E-9FB2-43DED936C7DC}"/>
              </a:ext>
            </a:extLst>
          </p:cNvPr>
          <p:cNvSpPr>
            <a:spLocks noGrp="1"/>
          </p:cNvSpPr>
          <p:nvPr>
            <p:ph idx="1"/>
          </p:nvPr>
        </p:nvSpPr>
        <p:spPr>
          <a:xfrm>
            <a:off x="684212" y="2192867"/>
            <a:ext cx="8534400" cy="3979333"/>
          </a:xfrm>
        </p:spPr>
        <p:txBody>
          <a:bodyPr>
            <a:normAutofit fontScale="92500" lnSpcReduction="10000"/>
          </a:bodyPr>
          <a:lstStyle/>
          <a:p>
            <a:r>
              <a:rPr lang="en-US" b="1" dirty="0">
                <a:solidFill>
                  <a:schemeClr val="tx1"/>
                </a:solidFill>
              </a:rPr>
              <a:t>Data collection – Scraping:</a:t>
            </a:r>
          </a:p>
          <a:p>
            <a:pPr marL="0" indent="0">
              <a:buNone/>
            </a:pPr>
            <a:r>
              <a:rPr lang="en-US" dirty="0">
                <a:solidFill>
                  <a:schemeClr val="tx1"/>
                </a:solidFill>
              </a:rPr>
              <a:t>     </a:t>
            </a:r>
            <a:r>
              <a:rPr lang="en-US" sz="1800" dirty="0">
                <a:solidFill>
                  <a:schemeClr val="tx1"/>
                </a:solidFill>
              </a:rPr>
              <a:t>Collected the data points available on the Zillow website related to the 	houses listed like z-estimate, house details etc. using Beautiful soup library.</a:t>
            </a:r>
          </a:p>
          <a:p>
            <a:r>
              <a:rPr lang="en-US" b="1" dirty="0">
                <a:solidFill>
                  <a:schemeClr val="tx1"/>
                </a:solidFill>
              </a:rPr>
              <a:t>Data Cleansing:</a:t>
            </a:r>
          </a:p>
          <a:p>
            <a:pPr marL="457200" lvl="1" indent="0">
              <a:buNone/>
            </a:pPr>
            <a:r>
              <a:rPr lang="en-US" dirty="0">
                <a:solidFill>
                  <a:schemeClr val="tx1"/>
                </a:solidFill>
              </a:rPr>
              <a:t>Involved in cleaning the raw information available from the cleansing activity. Formatted the datatypes, incorrect/missing data etc. </a:t>
            </a:r>
          </a:p>
          <a:p>
            <a:r>
              <a:rPr lang="en-US" b="1" dirty="0">
                <a:solidFill>
                  <a:schemeClr val="tx1"/>
                </a:solidFill>
              </a:rPr>
              <a:t>Data Visualization:</a:t>
            </a:r>
          </a:p>
          <a:p>
            <a:pPr marL="457200" lvl="1" indent="0">
              <a:buNone/>
            </a:pPr>
            <a:r>
              <a:rPr lang="en-US" dirty="0">
                <a:solidFill>
                  <a:schemeClr val="tx1"/>
                </a:solidFill>
              </a:rPr>
              <a:t>Represented the information available graphically and in readable format by using the histograms, charts and plots.</a:t>
            </a:r>
          </a:p>
          <a:p>
            <a:r>
              <a:rPr lang="en-US" b="1" dirty="0">
                <a:solidFill>
                  <a:schemeClr val="tx1"/>
                </a:solidFill>
              </a:rPr>
              <a:t>Data Analysis:</a:t>
            </a:r>
          </a:p>
          <a:p>
            <a:pPr marL="457200" lvl="1" indent="0">
              <a:buNone/>
            </a:pPr>
            <a:r>
              <a:rPr lang="en-US" dirty="0">
                <a:solidFill>
                  <a:schemeClr val="tx1"/>
                </a:solidFill>
              </a:rPr>
              <a:t>Deep dived into the information collected to analyze the important aspects of the housing marked based on the listings. </a:t>
            </a:r>
          </a:p>
        </p:txBody>
      </p:sp>
      <p:pic>
        <p:nvPicPr>
          <p:cNvPr id="4" name="Picture Placeholder 9" descr="city scape">
            <a:extLst>
              <a:ext uri="{FF2B5EF4-FFF2-40B4-BE49-F238E27FC236}">
                <a16:creationId xmlns:a16="http://schemas.microsoft.com/office/drawing/2014/main" id="{CB9FA28C-03D0-46E9-B40F-C7CB7B7C25F7}"/>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5972176" y="0"/>
            <a:ext cx="6219824" cy="2533650"/>
          </a:xfrm>
          <a:prstGeom prst="rect">
            <a:avLst/>
          </a:prstGeom>
        </p:spPr>
      </p:pic>
    </p:spTree>
    <p:extLst>
      <p:ext uri="{BB962C8B-B14F-4D97-AF65-F5344CB8AC3E}">
        <p14:creationId xmlns:p14="http://schemas.microsoft.com/office/powerpoint/2010/main" val="428400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26A18F4A-AD69-41BC-9D04-6FDAA150C9EE}"/>
              </a:ext>
            </a:extLst>
          </p:cNvPr>
          <p:cNvPicPr>
            <a:picLocks noChangeAspect="1"/>
          </p:cNvPicPr>
          <p:nvPr/>
        </p:nvPicPr>
        <p:blipFill rotWithShape="1">
          <a:blip r:embed="rId2">
            <a:alphaModFix amt="40000"/>
          </a:blip>
          <a:srcRect t="13128"/>
          <a:stretch/>
        </p:blipFill>
        <p:spPr>
          <a:xfrm>
            <a:off x="-3175" y="10"/>
            <a:ext cx="12192000" cy="6857990"/>
          </a:xfrm>
          <a:prstGeom prst="rect">
            <a:avLst/>
          </a:prstGeom>
        </p:spPr>
      </p:pic>
      <p:sp>
        <p:nvSpPr>
          <p:cNvPr id="2" name="Title 1">
            <a:extLst>
              <a:ext uri="{FF2B5EF4-FFF2-40B4-BE49-F238E27FC236}">
                <a16:creationId xmlns:a16="http://schemas.microsoft.com/office/drawing/2014/main" id="{CD369191-B1F5-4145-BE46-D378E0F26D7A}"/>
              </a:ext>
            </a:extLst>
          </p:cNvPr>
          <p:cNvSpPr>
            <a:spLocks noGrp="1"/>
          </p:cNvSpPr>
          <p:nvPr>
            <p:ph type="title"/>
          </p:nvPr>
        </p:nvSpPr>
        <p:spPr>
          <a:xfrm>
            <a:off x="604044" y="409576"/>
            <a:ext cx="9429751" cy="990601"/>
          </a:xfrm>
        </p:spPr>
        <p:txBody>
          <a:bodyPr vert="horz" lIns="91440" tIns="45720" rIns="91440" bIns="45720" rtlCol="0" anchor="b">
            <a:normAutofit/>
          </a:bodyPr>
          <a:lstStyle/>
          <a:p>
            <a:r>
              <a:rPr lang="en-US" sz="4800" b="1" i="1" dirty="0"/>
              <a:t>Data collection - Scraping</a:t>
            </a:r>
          </a:p>
        </p:txBody>
      </p:sp>
      <p:sp>
        <p:nvSpPr>
          <p:cNvPr id="5" name="Rectangle 4">
            <a:extLst>
              <a:ext uri="{FF2B5EF4-FFF2-40B4-BE49-F238E27FC236}">
                <a16:creationId xmlns:a16="http://schemas.microsoft.com/office/drawing/2014/main" id="{9386B947-3F4B-41C5-80D3-84F0AB64F365}"/>
              </a:ext>
            </a:extLst>
          </p:cNvPr>
          <p:cNvSpPr/>
          <p:nvPr/>
        </p:nvSpPr>
        <p:spPr>
          <a:xfrm>
            <a:off x="333374" y="1762128"/>
            <a:ext cx="9429751"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t>Started the collection activity by scrapping the Zillow website for Bay Area.</a:t>
            </a:r>
          </a:p>
          <a:p>
            <a:pPr marL="285750" indent="-285750">
              <a:buFont typeface="Arial" panose="020B0604020202020204" pitchFamily="34" charset="0"/>
              <a:buChar char="•"/>
            </a:pPr>
            <a:r>
              <a:rPr lang="en-US" sz="2000" dirty="0"/>
              <a:t>Collected the features like House type, House size, Street, City, Zip code, Z-estimate, Bedrooms, Bathrooms, year built, Parking info, Lot size, HOA etc.</a:t>
            </a:r>
          </a:p>
          <a:p>
            <a:pPr marL="285750" indent="-285750">
              <a:buFont typeface="Arial" panose="020B0604020202020204" pitchFamily="34" charset="0"/>
              <a:buChar char="•"/>
            </a:pPr>
            <a:r>
              <a:rPr lang="en-US" sz="2000" dirty="0"/>
              <a:t>Used Beautiful soup python library available to collect this information which involves in multiple steps like generating the URLs for the houses available and loop through them to scrape the data.</a:t>
            </a:r>
          </a:p>
        </p:txBody>
      </p:sp>
    </p:spTree>
    <p:extLst>
      <p:ext uri="{BB962C8B-B14F-4D97-AF65-F5344CB8AC3E}">
        <p14:creationId xmlns:p14="http://schemas.microsoft.com/office/powerpoint/2010/main" val="302819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2E1B8C-EE06-4F54-8F25-DEA84CDFFA11}"/>
              </a:ext>
            </a:extLst>
          </p:cNvPr>
          <p:cNvPicPr>
            <a:picLocks noChangeAspect="1"/>
          </p:cNvPicPr>
          <p:nvPr/>
        </p:nvPicPr>
        <p:blipFill>
          <a:blip r:embed="rId2"/>
          <a:stretch>
            <a:fillRect/>
          </a:stretch>
        </p:blipFill>
        <p:spPr>
          <a:xfrm>
            <a:off x="1464952" y="142875"/>
            <a:ext cx="9262096" cy="6581776"/>
          </a:xfrm>
          <a:prstGeom prst="rect">
            <a:avLst/>
          </a:prstGeom>
        </p:spPr>
      </p:pic>
    </p:spTree>
    <p:extLst>
      <p:ext uri="{BB962C8B-B14F-4D97-AF65-F5344CB8AC3E}">
        <p14:creationId xmlns:p14="http://schemas.microsoft.com/office/powerpoint/2010/main" val="149931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5CFB-1758-479C-9E64-E155F29B85E1}"/>
              </a:ext>
            </a:extLst>
          </p:cNvPr>
          <p:cNvSpPr>
            <a:spLocks noGrp="1"/>
          </p:cNvSpPr>
          <p:nvPr>
            <p:ph type="title"/>
          </p:nvPr>
        </p:nvSpPr>
        <p:spPr>
          <a:xfrm>
            <a:off x="379412" y="0"/>
            <a:ext cx="8534400" cy="1507067"/>
          </a:xfrm>
        </p:spPr>
        <p:txBody>
          <a:bodyPr/>
          <a:lstStyle/>
          <a:p>
            <a:r>
              <a:rPr lang="en-US" b="1" dirty="0"/>
              <a:t>Scrapped Data</a:t>
            </a:r>
          </a:p>
        </p:txBody>
      </p:sp>
      <p:pic>
        <p:nvPicPr>
          <p:cNvPr id="5" name="Picture 4">
            <a:extLst>
              <a:ext uri="{FF2B5EF4-FFF2-40B4-BE49-F238E27FC236}">
                <a16:creationId xmlns:a16="http://schemas.microsoft.com/office/drawing/2014/main" id="{C5C6E007-8AFE-4471-ADA3-840737DF4704}"/>
              </a:ext>
            </a:extLst>
          </p:cNvPr>
          <p:cNvPicPr>
            <a:picLocks noChangeAspect="1"/>
          </p:cNvPicPr>
          <p:nvPr/>
        </p:nvPicPr>
        <p:blipFill>
          <a:blip r:embed="rId2"/>
          <a:stretch>
            <a:fillRect/>
          </a:stretch>
        </p:blipFill>
        <p:spPr>
          <a:xfrm>
            <a:off x="147637" y="1507066"/>
            <a:ext cx="11896725" cy="4560359"/>
          </a:xfrm>
          <a:prstGeom prst="rect">
            <a:avLst/>
          </a:prstGeom>
        </p:spPr>
      </p:pic>
    </p:spTree>
    <p:extLst>
      <p:ext uri="{BB962C8B-B14F-4D97-AF65-F5344CB8AC3E}">
        <p14:creationId xmlns:p14="http://schemas.microsoft.com/office/powerpoint/2010/main" val="173533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8194-23A4-4F25-8AA7-065484E355ED}"/>
              </a:ext>
            </a:extLst>
          </p:cNvPr>
          <p:cNvSpPr>
            <a:spLocks noGrp="1"/>
          </p:cNvSpPr>
          <p:nvPr>
            <p:ph type="title"/>
          </p:nvPr>
        </p:nvSpPr>
        <p:spPr>
          <a:xfrm>
            <a:off x="684212" y="685800"/>
            <a:ext cx="8534400" cy="1507067"/>
          </a:xfrm>
        </p:spPr>
        <p:txBody>
          <a:bodyPr>
            <a:normAutofit/>
          </a:bodyPr>
          <a:lstStyle/>
          <a:p>
            <a:r>
              <a:rPr lang="en-US" sz="4400" b="1" i="1" dirty="0"/>
              <a:t>Data Cleansing</a:t>
            </a:r>
          </a:p>
        </p:txBody>
      </p:sp>
      <p:sp>
        <p:nvSpPr>
          <p:cNvPr id="3" name="Content Placeholder 2">
            <a:extLst>
              <a:ext uri="{FF2B5EF4-FFF2-40B4-BE49-F238E27FC236}">
                <a16:creationId xmlns:a16="http://schemas.microsoft.com/office/drawing/2014/main" id="{FA95E491-F578-4F8F-B077-B7CC32BAEDDB}"/>
              </a:ext>
            </a:extLst>
          </p:cNvPr>
          <p:cNvSpPr>
            <a:spLocks noGrp="1"/>
          </p:cNvSpPr>
          <p:nvPr>
            <p:ph idx="1"/>
          </p:nvPr>
        </p:nvSpPr>
        <p:spPr>
          <a:xfrm>
            <a:off x="684212" y="2276475"/>
            <a:ext cx="8534400" cy="3615267"/>
          </a:xfrm>
        </p:spPr>
        <p:txBody>
          <a:bodyPr/>
          <a:lstStyle/>
          <a:p>
            <a:pPr>
              <a:buFont typeface="Wingdings" panose="05000000000000000000" pitchFamily="2" charset="2"/>
              <a:buChar char="Ø"/>
            </a:pPr>
            <a:r>
              <a:rPr lang="en-US" dirty="0">
                <a:solidFill>
                  <a:schemeClr val="tx1"/>
                </a:solidFill>
              </a:rPr>
              <a:t>As Scrapping data is in raw format and might have anomalies, cleansed the data to remove irrelevant characters and all numeric values and missing data elements etc.</a:t>
            </a:r>
          </a:p>
          <a:p>
            <a:pPr>
              <a:buFont typeface="Wingdings" panose="05000000000000000000" pitchFamily="2" charset="2"/>
              <a:buChar char="Ø"/>
            </a:pPr>
            <a:r>
              <a:rPr lang="en-US" dirty="0">
                <a:solidFill>
                  <a:schemeClr val="tx1"/>
                </a:solidFill>
              </a:rPr>
              <a:t>Also, along with cleansing involved in data wrangling activity to a certain extent and added few more features to the data like walking description, transit score and transit description.</a:t>
            </a:r>
          </a:p>
        </p:txBody>
      </p:sp>
    </p:spTree>
    <p:extLst>
      <p:ext uri="{BB962C8B-B14F-4D97-AF65-F5344CB8AC3E}">
        <p14:creationId xmlns:p14="http://schemas.microsoft.com/office/powerpoint/2010/main" val="375150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B78C5E-CB35-415E-BCD7-06D0873163C5}"/>
              </a:ext>
            </a:extLst>
          </p:cNvPr>
          <p:cNvPicPr>
            <a:picLocks noChangeAspect="1"/>
          </p:cNvPicPr>
          <p:nvPr/>
        </p:nvPicPr>
        <p:blipFill>
          <a:blip r:embed="rId2"/>
          <a:stretch>
            <a:fillRect/>
          </a:stretch>
        </p:blipFill>
        <p:spPr>
          <a:xfrm>
            <a:off x="1485900" y="828674"/>
            <a:ext cx="9029700" cy="5867401"/>
          </a:xfrm>
          <a:prstGeom prst="rect">
            <a:avLst/>
          </a:prstGeom>
        </p:spPr>
      </p:pic>
      <p:sp>
        <p:nvSpPr>
          <p:cNvPr id="6" name="Title 5">
            <a:extLst>
              <a:ext uri="{FF2B5EF4-FFF2-40B4-BE49-F238E27FC236}">
                <a16:creationId xmlns:a16="http://schemas.microsoft.com/office/drawing/2014/main" id="{38DA53E8-2F7F-4D41-8B51-AF8D78CD9506}"/>
              </a:ext>
            </a:extLst>
          </p:cNvPr>
          <p:cNvSpPr>
            <a:spLocks noGrp="1"/>
          </p:cNvSpPr>
          <p:nvPr>
            <p:ph type="title"/>
          </p:nvPr>
        </p:nvSpPr>
        <p:spPr>
          <a:xfrm>
            <a:off x="0" y="0"/>
            <a:ext cx="7124700" cy="942975"/>
          </a:xfrm>
        </p:spPr>
        <p:txBody>
          <a:bodyPr>
            <a:normAutofit/>
          </a:bodyPr>
          <a:lstStyle/>
          <a:p>
            <a:r>
              <a:rPr lang="en-US" sz="4400" b="1" i="1" dirty="0">
                <a:cs typeface="Calibri" panose="020F0502020204030204" pitchFamily="34" charset="0"/>
              </a:rPr>
              <a:t>Added Features</a:t>
            </a:r>
          </a:p>
        </p:txBody>
      </p:sp>
    </p:spTree>
    <p:extLst>
      <p:ext uri="{BB962C8B-B14F-4D97-AF65-F5344CB8AC3E}">
        <p14:creationId xmlns:p14="http://schemas.microsoft.com/office/powerpoint/2010/main" val="257864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0FBDE-450B-4949-AEFF-D71F98688AD4}"/>
              </a:ext>
            </a:extLst>
          </p:cNvPr>
          <p:cNvSpPr>
            <a:spLocks noGrp="1"/>
          </p:cNvSpPr>
          <p:nvPr>
            <p:ph type="title"/>
          </p:nvPr>
        </p:nvSpPr>
        <p:spPr>
          <a:xfrm>
            <a:off x="45547" y="0"/>
            <a:ext cx="5627158" cy="1507067"/>
          </a:xfrm>
        </p:spPr>
        <p:txBody>
          <a:bodyPr>
            <a:normAutofit/>
          </a:bodyPr>
          <a:lstStyle/>
          <a:p>
            <a:r>
              <a:rPr lang="en-US" b="1" i="1" dirty="0"/>
              <a:t>Data Analysis:</a:t>
            </a:r>
          </a:p>
        </p:txBody>
      </p:sp>
      <p:pic>
        <p:nvPicPr>
          <p:cNvPr id="5" name="Picture 4">
            <a:extLst>
              <a:ext uri="{FF2B5EF4-FFF2-40B4-BE49-F238E27FC236}">
                <a16:creationId xmlns:a16="http://schemas.microsoft.com/office/drawing/2014/main" id="{F66A98D1-1216-4F3E-B3E2-1BDBBF39AA4E}"/>
              </a:ext>
            </a:extLst>
          </p:cNvPr>
          <p:cNvPicPr>
            <a:picLocks noChangeAspect="1"/>
          </p:cNvPicPr>
          <p:nvPr/>
        </p:nvPicPr>
        <p:blipFill rotWithShape="1">
          <a:blip r:embed="rId2"/>
          <a:srcRect l="18433" r="52843"/>
          <a:stretch/>
        </p:blipFill>
        <p:spPr>
          <a:xfrm>
            <a:off x="8946884" y="10"/>
            <a:ext cx="3502025" cy="685799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B7647E33-F520-404D-A209-215C2EB0E31C}"/>
              </a:ext>
            </a:extLst>
          </p:cNvPr>
          <p:cNvSpPr>
            <a:spLocks noGrp="1"/>
          </p:cNvSpPr>
          <p:nvPr>
            <p:ph idx="1"/>
          </p:nvPr>
        </p:nvSpPr>
        <p:spPr>
          <a:xfrm>
            <a:off x="115323" y="1773767"/>
            <a:ext cx="6626072" cy="3615267"/>
          </a:xfrm>
        </p:spPr>
        <p:txBody>
          <a:bodyPr>
            <a:normAutofit/>
          </a:bodyPr>
          <a:lstStyle/>
          <a:p>
            <a:pPr marL="0" indent="0">
              <a:buNone/>
            </a:pPr>
            <a:r>
              <a:rPr lang="en-US" sz="2400" dirty="0">
                <a:solidFill>
                  <a:schemeClr val="tx1"/>
                </a:solidFill>
              </a:rPr>
              <a:t>Performed multiple analysis using below</a:t>
            </a:r>
          </a:p>
          <a:p>
            <a:r>
              <a:rPr lang="en-US" sz="2400" dirty="0">
                <a:solidFill>
                  <a:schemeClr val="tx1"/>
                </a:solidFill>
              </a:rPr>
              <a:t>Histograms </a:t>
            </a:r>
          </a:p>
          <a:p>
            <a:r>
              <a:rPr lang="en-US" sz="2400" dirty="0">
                <a:solidFill>
                  <a:schemeClr val="tx1"/>
                </a:solidFill>
              </a:rPr>
              <a:t>Scatter plots</a:t>
            </a:r>
          </a:p>
          <a:p>
            <a:r>
              <a:rPr lang="en-US" sz="2400" dirty="0">
                <a:solidFill>
                  <a:schemeClr val="tx1"/>
                </a:solidFill>
              </a:rPr>
              <a:t>Heatmaps</a:t>
            </a:r>
          </a:p>
          <a:p>
            <a:r>
              <a:rPr lang="en-US" sz="2400" dirty="0">
                <a:solidFill>
                  <a:schemeClr val="tx1"/>
                </a:solidFill>
              </a:rPr>
              <a:t>Box plots</a:t>
            </a:r>
          </a:p>
          <a:p>
            <a:r>
              <a:rPr lang="en-US" sz="2400" dirty="0">
                <a:solidFill>
                  <a:schemeClr val="tx1"/>
                </a:solidFill>
              </a:rPr>
              <a:t>Pie charts</a:t>
            </a:r>
          </a:p>
          <a:p>
            <a:r>
              <a:rPr lang="en-US" sz="2400" dirty="0">
                <a:solidFill>
                  <a:schemeClr val="tx1"/>
                </a:solidFill>
              </a:rPr>
              <a:t>Scatter matrix </a:t>
            </a:r>
          </a:p>
        </p:txBody>
      </p:sp>
      <p:grpSp>
        <p:nvGrpSpPr>
          <p:cNvPr id="11" name="Group 10">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13863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207</TotalTime>
  <Words>412</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Slice</vt:lpstr>
      <vt:lpstr>Real Estate Market Analysis</vt:lpstr>
      <vt:lpstr>Steps Involved</vt:lpstr>
      <vt:lpstr>Action</vt:lpstr>
      <vt:lpstr>Data collection - Scraping</vt:lpstr>
      <vt:lpstr>PowerPoint Presentation</vt:lpstr>
      <vt:lpstr>Scrapped Data</vt:lpstr>
      <vt:lpstr>Data Cleansing</vt:lpstr>
      <vt:lpstr>Added Features</vt:lpstr>
      <vt:lpstr>Data Analysis:</vt:lpstr>
      <vt:lpstr>Histograms</vt:lpstr>
      <vt:lpstr>PowerPoint Presentation</vt:lpstr>
      <vt:lpstr>PowerPoint Presentation</vt:lpstr>
      <vt:lpstr>Bar chart &amp; Scatter Plots</vt:lpstr>
      <vt:lpstr>Scatter chart for cities vs price</vt:lpstr>
      <vt:lpstr>Box Plot &amp; Pie chart</vt:lpstr>
      <vt:lpstr>Scatter matrix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Analysis</dc:title>
  <dc:creator>vysakhi bonam</dc:creator>
  <cp:lastModifiedBy>Bhavya Bhati</cp:lastModifiedBy>
  <cp:revision>20</cp:revision>
  <dcterms:created xsi:type="dcterms:W3CDTF">2022-03-09T22:19:04Z</dcterms:created>
  <dcterms:modified xsi:type="dcterms:W3CDTF">2023-05-30T10:00:39Z</dcterms:modified>
</cp:coreProperties>
</file>