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  <p:sldMasterId id="2147483953" r:id="rId5"/>
    <p:sldMasterId id="2147483954" r:id="rId6"/>
    <p:sldMasterId id="2147483961" r:id="rId7"/>
    <p:sldMasterId id="2147483963" r:id="rId8"/>
    <p:sldMasterId id="2147483956" r:id="rId9"/>
    <p:sldMasterId id="2147483958" r:id="rId10"/>
    <p:sldMasterId id="2147483955" r:id="rId11"/>
    <p:sldMasterId id="2147483973" r:id="rId12"/>
  </p:sldMasterIdLst>
  <p:notesMasterIdLst>
    <p:notesMasterId r:id="rId31"/>
  </p:notesMasterIdLst>
  <p:handoutMasterIdLst>
    <p:handoutMasterId r:id="rId32"/>
  </p:handoutMasterIdLst>
  <p:sldIdLst>
    <p:sldId id="604" r:id="rId13"/>
    <p:sldId id="605" r:id="rId14"/>
    <p:sldId id="618" r:id="rId15"/>
    <p:sldId id="619" r:id="rId16"/>
    <p:sldId id="620" r:id="rId17"/>
    <p:sldId id="606" r:id="rId18"/>
    <p:sldId id="607" r:id="rId19"/>
    <p:sldId id="608" r:id="rId20"/>
    <p:sldId id="609" r:id="rId21"/>
    <p:sldId id="610" r:id="rId22"/>
    <p:sldId id="611" r:id="rId23"/>
    <p:sldId id="612" r:id="rId24"/>
    <p:sldId id="613" r:id="rId25"/>
    <p:sldId id="614" r:id="rId26"/>
    <p:sldId id="615" r:id="rId27"/>
    <p:sldId id="616" r:id="rId28"/>
    <p:sldId id="617" r:id="rId29"/>
    <p:sldId id="602" r:id="rId30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pos="76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iko Takemi" initials="A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6600"/>
    <a:srgbClr val="FF0066"/>
    <a:srgbClr val="FF3300"/>
    <a:srgbClr val="00FF99"/>
    <a:srgbClr val="6666FF"/>
    <a:srgbClr val="A5A5A5"/>
    <a:srgbClr val="F9950F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86391"/>
  </p:normalViewPr>
  <p:slideViewPr>
    <p:cSldViewPr>
      <p:cViewPr>
        <p:scale>
          <a:sx n="75" d="100"/>
          <a:sy n="75" d="100"/>
        </p:scale>
        <p:origin x="1008" y="302"/>
      </p:cViewPr>
      <p:guideLst>
        <p:guide orient="horz" pos="2160"/>
        <p:guide pos="3840"/>
        <p:guide orient="horz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-4068" y="-114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9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r">
              <a:defRPr sz="1200"/>
            </a:lvl1pPr>
          </a:lstStyle>
          <a:p>
            <a:fld id="{85D701EE-1FBA-4307-A5A0-FAD659DC6E39}" type="datetimeFigureOut">
              <a:rPr lang="en-NZ" smtClean="0"/>
              <a:pPr/>
              <a:t>12/11/2021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9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/>
            </a:lvl1pPr>
          </a:lstStyle>
          <a:p>
            <a:fld id="{97D3D0BD-DB2D-4CFB-B804-653564142846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0953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l">
              <a:defRPr sz="1200" b="0" i="0">
                <a:latin typeface="+mn-lt"/>
              </a:defRPr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r">
              <a:defRPr sz="1200" b="0" i="0">
                <a:latin typeface="+mn-lt"/>
              </a:defRPr>
            </a:lvl1pPr>
          </a:lstStyle>
          <a:p>
            <a:fld id="{72A1673E-E3F0-41EB-8C5F-8EC9A5FDE63C}" type="datetimeFigureOut">
              <a:rPr lang="en-NZ" smtClean="0"/>
              <a:pPr/>
              <a:t>12/11/2021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74" tIns="45737" rIns="91474" bIns="45737" rtlCol="0" anchor="ctr"/>
          <a:lstStyle/>
          <a:p>
            <a:endParaRPr lang="en-N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1" y="4783309"/>
            <a:ext cx="5445760" cy="3913614"/>
          </a:xfrm>
          <a:prstGeom prst="rect">
            <a:avLst/>
          </a:prstGeom>
        </p:spPr>
        <p:txBody>
          <a:bodyPr vert="horz" lIns="91474" tIns="45737" rIns="91474" bIns="4573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l">
              <a:defRPr sz="1200" b="0" i="0">
                <a:latin typeface="+mn-lt"/>
              </a:defRPr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 b="0" i="0">
                <a:latin typeface="+mn-lt"/>
              </a:defRPr>
            </a:lvl1pPr>
          </a:lstStyle>
          <a:p>
            <a:fld id="{F4089372-A661-494F-90C4-94E25994D30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386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\Downloads\ilovepdf_pages-to-jpg (1)\RU_PPT Template-White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47805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ownloads\ilovepdf_pages-to-jpg (4)\RU_PPT Template-Grey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C57D2F1-AB6B-D646-B596-57C131E95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14600" y="2363699"/>
            <a:ext cx="92202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TITLE PAGE</a:t>
            </a:r>
            <a:endParaRPr lang="en-NZ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D0D9561-E154-7543-8D06-7AF9B72F9B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11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3" cstate="print"/>
          <a:srcRect r="76596" b="15988"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15917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ownloads\ilovepdf_pages-to-jpg (3)\RU_PPT Template-White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C57D2F1-AB6B-D646-B596-57C131E95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14600" y="2363699"/>
            <a:ext cx="92202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TITLE PAGE</a:t>
            </a:r>
            <a:endParaRPr lang="en-NZ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D0D9561-E154-7543-8D06-7AF9B72F9B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14" name="Picture 3" descr="C:\Users\Admin\Downloads\1-05.png"/>
          <p:cNvPicPr>
            <a:picLocks noChangeAspect="1" noChangeArrowheads="1"/>
          </p:cNvPicPr>
          <p:nvPr userDrawn="1"/>
        </p:nvPicPr>
        <p:blipFill>
          <a:blip r:embed="rId3"/>
          <a:srcRect r="73063"/>
          <a:stretch>
            <a:fillRect/>
          </a:stretch>
        </p:blipFill>
        <p:spPr bwMode="auto">
          <a:xfrm>
            <a:off x="-54605" y="-381001"/>
            <a:ext cx="955557" cy="1711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1359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C57D2F1-AB6B-D646-B596-57C131E95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14600" y="2363699"/>
            <a:ext cx="77724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TITLE PAGE</a:t>
            </a:r>
            <a:endParaRPr lang="en-NZ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DAC6C2B-8407-D64F-820D-E7CF746EE15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Nobel-Book" panose="02000503040000020004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1A0E79-2BC7-C74E-A6C5-1646C3E49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52" y="6384910"/>
            <a:ext cx="812480" cy="142503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D0D9561-E154-7543-8D06-7AF9B72F9B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15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3" cstate="print"/>
          <a:srcRect r="76596" b="15988"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3274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/ Video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9B10B4EE-A653-1D4B-98CF-698451C180B3}"/>
              </a:ext>
            </a:extLst>
          </p:cNvPr>
          <p:cNvSpPr>
            <a:spLocks noGrp="1"/>
          </p:cNvSpPr>
          <p:nvPr>
            <p:ph type="media" sz="quarter" idx="20" hasCustomPrompt="1"/>
          </p:nvPr>
        </p:nvSpPr>
        <p:spPr>
          <a:xfrm>
            <a:off x="623888" y="1412875"/>
            <a:ext cx="11088687" cy="44545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add video</a:t>
            </a:r>
          </a:p>
          <a:p>
            <a:endParaRPr lang="en-US" dirty="0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3406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/ Video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12193193" cy="6858001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13" name="Media Placeholder 3">
            <a:extLst>
              <a:ext uri="{FF2B5EF4-FFF2-40B4-BE49-F238E27FC236}">
                <a16:creationId xmlns:a16="http://schemas.microsoft.com/office/drawing/2014/main" id="{9B10B4EE-A653-1D4B-98CF-698451C180B3}"/>
              </a:ext>
            </a:extLst>
          </p:cNvPr>
          <p:cNvSpPr>
            <a:spLocks noGrp="1"/>
          </p:cNvSpPr>
          <p:nvPr>
            <p:ph type="media" sz="quarter" idx="20" hasCustomPrompt="1"/>
          </p:nvPr>
        </p:nvSpPr>
        <p:spPr>
          <a:xfrm>
            <a:off x="623888" y="1412875"/>
            <a:ext cx="11088687" cy="44545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add video</a:t>
            </a:r>
          </a:p>
          <a:p>
            <a:endParaRPr lang="en-US" dirty="0"/>
          </a:p>
        </p:txBody>
      </p:sp>
      <p:sp>
        <p:nvSpPr>
          <p:cNvPr id="15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47756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 / Video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198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2234062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 / Video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12193193" cy="6858001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15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198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2347756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6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33335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0280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028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\Downloads\ilovepdf_pages-to-jpg (1)\RU_PPT Template-White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>
          <a:xfrm>
            <a:off x="685800" y="5880100"/>
            <a:ext cx="3422650" cy="97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769350" y="5486400"/>
            <a:ext cx="3422650" cy="97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FE99A1-F019-42EF-A6DD-FBA9CE0E5FB1}"/>
              </a:ext>
            </a:extLst>
          </p:cNvPr>
          <p:cNvGrpSpPr/>
          <p:nvPr userDrawn="1"/>
        </p:nvGrpSpPr>
        <p:grpSpPr>
          <a:xfrm>
            <a:off x="9220200" y="5410200"/>
            <a:ext cx="2601503" cy="1082742"/>
            <a:chOff x="10616154" y="97913"/>
            <a:chExt cx="3619726" cy="1349912"/>
          </a:xfrm>
        </p:grpSpPr>
        <p:pic>
          <p:nvPicPr>
            <p:cNvPr id="14" name="Picture 2" descr="NIRF — SAVEETHA SCHOOL OF MANAGEMENT">
              <a:extLst>
                <a:ext uri="{FF2B5EF4-FFF2-40B4-BE49-F238E27FC236}">
                  <a16:creationId xmlns:a16="http://schemas.microsoft.com/office/drawing/2014/main" id="{9B00A4D8-FB36-4B42-882E-EE775CC50F6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17" t="4377" r="28922" b="7151"/>
            <a:stretch/>
          </p:blipFill>
          <p:spPr bwMode="auto">
            <a:xfrm>
              <a:off x="12122688" y="97913"/>
              <a:ext cx="843474" cy="5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Bharath University - Top University In India">
              <a:extLst>
                <a:ext uri="{FF2B5EF4-FFF2-40B4-BE49-F238E27FC236}">
                  <a16:creationId xmlns:a16="http://schemas.microsoft.com/office/drawing/2014/main" id="{8CF62A35-8903-4AEE-9045-1FA034AB8A0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7939" y="182966"/>
              <a:ext cx="1158298" cy="430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CREDISAPP for Ratings - Eloit">
              <a:extLst>
                <a:ext uri="{FF2B5EF4-FFF2-40B4-BE49-F238E27FC236}">
                  <a16:creationId xmlns:a16="http://schemas.microsoft.com/office/drawing/2014/main" id="{4EC4255E-9275-4645-A3F8-21419123E0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2901" y="114292"/>
              <a:ext cx="1155067" cy="57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MHRD | Innovation Cell - Home">
              <a:extLst>
                <a:ext uri="{FF2B5EF4-FFF2-40B4-BE49-F238E27FC236}">
                  <a16:creationId xmlns:a16="http://schemas.microsoft.com/office/drawing/2014/main" id="{E6BC1D26-C603-41F7-A77B-3E57CF81C4C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6154" y="789734"/>
              <a:ext cx="1857797" cy="658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Institution's Innovation Council | MHRD">
              <a:extLst>
                <a:ext uri="{FF2B5EF4-FFF2-40B4-BE49-F238E27FC236}">
                  <a16:creationId xmlns:a16="http://schemas.microsoft.com/office/drawing/2014/main" id="{36AC505C-EAFA-4C95-8784-8D5ACB655BD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" t="20721" r="8879" b="24346"/>
            <a:stretch/>
          </p:blipFill>
          <p:spPr bwMode="auto">
            <a:xfrm>
              <a:off x="12886182" y="774201"/>
              <a:ext cx="1349698" cy="637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1518763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02804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Image Black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7876850F-ABC0-9B46-8AA9-D1E0133CA4C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7200" y="381000"/>
            <a:ext cx="5561400" cy="5715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F74C1A9-D7CD-AE4E-B3EE-BA5A1E80F2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70483"/>
            <a:ext cx="5112568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spcAft>
                <a:spcPts val="0"/>
              </a:spcAft>
              <a:tabLst/>
              <a:defRPr sz="2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spcAft>
                <a:spcPts val="0"/>
              </a:spcAft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4pPr>
            <a:lvl5pPr marL="1323975" indent="-230188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37723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Image Whit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7876850F-ABC0-9B46-8AA9-D1E0133CA4C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7200" y="381000"/>
            <a:ext cx="5561400" cy="5715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F74C1A9-D7CD-AE4E-B3EE-BA5A1E80F2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70483"/>
            <a:ext cx="5112568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spcAft>
                <a:spcPts val="0"/>
              </a:spcAft>
              <a:tabLst/>
              <a:defRPr sz="2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spcAft>
                <a:spcPts val="0"/>
              </a:spcAft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4pPr>
            <a:lvl5pPr marL="1323975" indent="-230188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7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325709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F32C3D9F-FFE4-0F49-B358-349DAE3C53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0943" y="2527475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CCF012A-37B8-A846-96C9-F68F190709B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83894" y="2527476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996502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171FABC-7F9F-3F4F-AF20-A434E98D4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3" y="4869160"/>
            <a:ext cx="3442051" cy="115212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AFFC4A7-46EC-C047-99A4-7BC9BF1252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0249" y="4869160"/>
            <a:ext cx="3442051" cy="1152128"/>
          </a:xfrm>
          <a:prstGeom prst="rect">
            <a:avLst/>
          </a:prstGeom>
        </p:spPr>
        <p:txBody>
          <a:bodyPr/>
          <a:lstStyle>
            <a:lvl1pPr marL="230188" marR="0" indent="-230188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5746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chemeClr val="bg1"/>
                </a:solidFill>
              </a:defRPr>
            </a:lvl2pPr>
            <a:lvl3pPr marL="10318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dirty="0"/>
              <a:t>Editable body copy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D8CAD92-AB23-784E-BBCE-25C0466B2F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5147" y="4869160"/>
            <a:ext cx="3442051" cy="115212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133F4C6-1C2F-3C4D-AEE3-3C40BF75EF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F415E3C-898F-174D-87AF-BF01FE9814F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99247" y="2526937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583041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Images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F32C3D9F-FFE4-0F49-B358-349DAE3C53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0943" y="2527475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CCF012A-37B8-A846-96C9-F68F190709B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83894" y="2527476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996502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171FABC-7F9F-3F4F-AF20-A434E98D4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3" y="4869160"/>
            <a:ext cx="3442051" cy="115212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AFFC4A7-46EC-C047-99A4-7BC9BF1252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0249" y="4869160"/>
            <a:ext cx="3442051" cy="1152128"/>
          </a:xfrm>
          <a:prstGeom prst="rect">
            <a:avLst/>
          </a:prstGeom>
        </p:spPr>
        <p:txBody>
          <a:bodyPr/>
          <a:lstStyle>
            <a:lvl1pPr marL="230188" marR="0" indent="-230188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5746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chemeClr val="bg1"/>
                </a:solidFill>
              </a:defRPr>
            </a:lvl2pPr>
            <a:lvl3pPr marL="10318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dirty="0"/>
              <a:t>Editable body copy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D8CAD92-AB23-784E-BBCE-25C0466B2F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5147" y="4869160"/>
            <a:ext cx="3442051" cy="115212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133F4C6-1C2F-3C4D-AEE3-3C40BF75EF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F415E3C-898F-174D-87AF-BF01FE9814F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99247" y="2526937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583041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Table page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7260009-5486-ED4F-84C4-78FE71BC59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41EFC9F-B96F-204C-8057-F2337DEBA477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623392" y="2204864"/>
            <a:ext cx="11089183" cy="388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54700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Table page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7260009-5486-ED4F-84C4-78FE71BC59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41EFC9F-B96F-204C-8057-F2337DEBA477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623392" y="2204864"/>
            <a:ext cx="11089183" cy="388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54700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95A2DA0-563A-2A49-9D5E-DC5BC2FF0F6D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407368" y="2276872"/>
            <a:ext cx="11325348" cy="3751914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bar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Bar</a:t>
            </a:r>
            <a:br>
              <a:rPr lang="en-US" dirty="0"/>
            </a:br>
            <a:r>
              <a:rPr lang="en-US" dirty="0"/>
              <a:t>Graph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3146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95A2DA0-563A-2A49-9D5E-DC5BC2FF0F6D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407368" y="2276872"/>
            <a:ext cx="11325348" cy="3751914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bar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Bar</a:t>
            </a:r>
            <a:br>
              <a:rPr lang="en-US" dirty="0"/>
            </a:br>
            <a:r>
              <a:rPr lang="en-US" dirty="0"/>
              <a:t>Graph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31461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Graph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95A2DA0-563A-2A49-9D5E-DC5BC2FF0F6D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8612" y="1376067"/>
            <a:ext cx="5404104" cy="47892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99629"/>
            <a:ext cx="5230853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tabLst/>
              <a:defRPr sz="2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69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851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1" cy="6858000"/>
          </a:xfrm>
          <a:prstGeom prst="rect">
            <a:avLst/>
          </a:prstGeom>
          <a:noFill/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AFE99A1-F019-42EF-A6DD-FBA9CE0E5FB1}"/>
              </a:ext>
            </a:extLst>
          </p:cNvPr>
          <p:cNvGrpSpPr/>
          <p:nvPr userDrawn="1"/>
        </p:nvGrpSpPr>
        <p:grpSpPr>
          <a:xfrm>
            <a:off x="9220200" y="304800"/>
            <a:ext cx="2601503" cy="1082742"/>
            <a:chOff x="10616154" y="97913"/>
            <a:chExt cx="3619726" cy="1349912"/>
          </a:xfrm>
        </p:grpSpPr>
        <p:pic>
          <p:nvPicPr>
            <p:cNvPr id="22" name="Picture 2" descr="NIRF — SAVEETHA SCHOOL OF MANAGEMENT">
              <a:extLst>
                <a:ext uri="{FF2B5EF4-FFF2-40B4-BE49-F238E27FC236}">
                  <a16:creationId xmlns:a16="http://schemas.microsoft.com/office/drawing/2014/main" id="{9B00A4D8-FB36-4B42-882E-EE775CC50F6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17" t="4377" r="28922" b="7151"/>
            <a:stretch/>
          </p:blipFill>
          <p:spPr bwMode="auto">
            <a:xfrm>
              <a:off x="12122688" y="97913"/>
              <a:ext cx="843474" cy="5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Bharath University - Top University In India">
              <a:extLst>
                <a:ext uri="{FF2B5EF4-FFF2-40B4-BE49-F238E27FC236}">
                  <a16:creationId xmlns:a16="http://schemas.microsoft.com/office/drawing/2014/main" id="{8CF62A35-8903-4AEE-9045-1FA034AB8A0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7939" y="182966"/>
              <a:ext cx="1158298" cy="430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CREDISAPP for Ratings - Eloit">
              <a:extLst>
                <a:ext uri="{FF2B5EF4-FFF2-40B4-BE49-F238E27FC236}">
                  <a16:creationId xmlns:a16="http://schemas.microsoft.com/office/drawing/2014/main" id="{4EC4255E-9275-4645-A3F8-21419123E0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2901" y="114292"/>
              <a:ext cx="1155067" cy="57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MHRD | Innovation Cell - Home">
              <a:extLst>
                <a:ext uri="{FF2B5EF4-FFF2-40B4-BE49-F238E27FC236}">
                  <a16:creationId xmlns:a16="http://schemas.microsoft.com/office/drawing/2014/main" id="{E6BC1D26-C603-41F7-A77B-3E57CF81C4C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6154" y="789734"/>
              <a:ext cx="1857797" cy="658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Institution's Innovation Council | MHRD">
              <a:extLst>
                <a:ext uri="{FF2B5EF4-FFF2-40B4-BE49-F238E27FC236}">
                  <a16:creationId xmlns:a16="http://schemas.microsoft.com/office/drawing/2014/main" id="{36AC505C-EAFA-4C95-8784-8D5ACB655BD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" t="20721" r="8879" b="24346"/>
            <a:stretch/>
          </p:blipFill>
          <p:spPr bwMode="auto">
            <a:xfrm>
              <a:off x="12886182" y="774201"/>
              <a:ext cx="1349698" cy="637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15187634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and Graph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95A2DA0-563A-2A49-9D5E-DC5BC2FF0F6D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8612" y="1376067"/>
            <a:ext cx="5404104" cy="478923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99629"/>
            <a:ext cx="5230853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tabLst/>
              <a:defRPr sz="2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69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85102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Work Flow slide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C105C5C-DB09-9B48-BE37-71390178EE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40768"/>
            <a:ext cx="11089232" cy="100811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Editable body copy</a:t>
            </a: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8FBA3758-16A0-D14A-BD36-337B1D31271F}"/>
              </a:ext>
            </a:extLst>
          </p:cNvPr>
          <p:cNvSpPr/>
          <p:nvPr userDrawn="1"/>
        </p:nvSpPr>
        <p:spPr>
          <a:xfrm>
            <a:off x="808086" y="2636912"/>
            <a:ext cx="3816424" cy="1800200"/>
          </a:xfrm>
          <a:prstGeom prst="homePlate">
            <a:avLst>
              <a:gd name="adj" fmla="val 2289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4720C1A-BDFE-E146-B6ED-4700DEA3F3E3}"/>
              </a:ext>
            </a:extLst>
          </p:cNvPr>
          <p:cNvSpPr/>
          <p:nvPr userDrawn="1"/>
        </p:nvSpPr>
        <p:spPr>
          <a:xfrm>
            <a:off x="440848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3B464B9-0F71-424C-BC88-02B2AA03265F}"/>
              </a:ext>
            </a:extLst>
          </p:cNvPr>
          <p:cNvSpPr/>
          <p:nvPr userDrawn="1"/>
        </p:nvSpPr>
        <p:spPr>
          <a:xfrm>
            <a:off x="764884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76484-E90C-F04E-B131-5D61FED1F3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0590" y="2708275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4D7AD1-383D-8841-8460-9BA6874F35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0534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95E0D3F-8EC7-5649-B14D-1D587E65E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05631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7869EA-8258-0C41-A3E5-4FCD4D1F175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0590" y="4648587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6121E29-064A-1641-86F9-CFB9DAF65AE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72727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0018615F-C088-3949-9CA2-1FDCB1416F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84278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048283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Workflow slide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5A79C9B3-40EA-6841-962A-BB4931099614}"/>
              </a:ext>
            </a:extLst>
          </p:cNvPr>
          <p:cNvSpPr/>
          <p:nvPr userDrawn="1"/>
        </p:nvSpPr>
        <p:spPr>
          <a:xfrm>
            <a:off x="808086" y="2636912"/>
            <a:ext cx="3816424" cy="1800200"/>
          </a:xfrm>
          <a:prstGeom prst="homePlate">
            <a:avLst>
              <a:gd name="adj" fmla="val 228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5D17357-6BFE-1941-B56A-C8F51F73177D}"/>
              </a:ext>
            </a:extLst>
          </p:cNvPr>
          <p:cNvSpPr/>
          <p:nvPr userDrawn="1"/>
        </p:nvSpPr>
        <p:spPr>
          <a:xfrm>
            <a:off x="440848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80B83C1-8261-F644-8639-88185FC10CFE}"/>
              </a:ext>
            </a:extLst>
          </p:cNvPr>
          <p:cNvSpPr/>
          <p:nvPr userDrawn="1"/>
        </p:nvSpPr>
        <p:spPr>
          <a:xfrm>
            <a:off x="764884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CF6605B9-0F65-4D4B-9FFA-E92299353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0590" y="2708275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737036-FF00-C544-808C-D5A2177D418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0534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1CC5985-5A7F-6441-BC10-7E669F1E87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05631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AB7B642-A681-B34E-977A-6F85EA6BC1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0590" y="4648587"/>
            <a:ext cx="3311525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2827E12-373D-8B4F-AD69-9F7C005EDE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72727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FCBB0C0-51D7-0448-A90C-8B8B74462D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84278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E1F1297-EA50-094F-9E80-E44D36C54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40768"/>
            <a:ext cx="11089232" cy="100811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Editable body copy</a:t>
            </a:r>
          </a:p>
        </p:txBody>
      </p:sp>
      <p:sp>
        <p:nvSpPr>
          <p:cNvPr id="2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860595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ownloads\ilovepdf_pages-to-jpg (3)\RU_PPT Template-White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14339" name="Picture 3" descr="C:\Users\Admin\Downloads\ilovepdf_pages-to-jpg (3)\RU_PPT Template-White Blank (1)_page-0001.jpg"/>
          <p:cNvPicPr>
            <a:picLocks noChangeAspect="1" noChangeArrowheads="1"/>
          </p:cNvPicPr>
          <p:nvPr userDrawn="1"/>
        </p:nvPicPr>
        <p:blipFill>
          <a:blip r:embed="rId3" cstate="print"/>
          <a:srcRect l="6250" t="83342" b="3324"/>
          <a:stretch>
            <a:fillRect/>
          </a:stretch>
        </p:blipFill>
        <p:spPr bwMode="auto">
          <a:xfrm>
            <a:off x="2173941" y="5983224"/>
            <a:ext cx="9982200" cy="798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9266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3017837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6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 t="69444" b="16667"/>
          <a:stretch>
            <a:fillRect/>
          </a:stretch>
        </p:blipFill>
        <p:spPr bwMode="auto">
          <a:xfrm>
            <a:off x="228600" y="1752600"/>
            <a:ext cx="5486400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9266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\Downloads\FAI_7881_HDR_edit.jpg"/>
          <p:cNvPicPr>
            <a:picLocks noChangeAspect="1" noChangeArrowheads="1"/>
          </p:cNvPicPr>
          <p:nvPr userDrawn="1"/>
        </p:nvPicPr>
        <p:blipFill>
          <a:blip r:embed="rId2" cstate="print"/>
          <a:srcRect r="872" b="11451"/>
          <a:stretch>
            <a:fillRect/>
          </a:stretch>
        </p:blipFill>
        <p:spPr bwMode="auto">
          <a:xfrm>
            <a:off x="-16567" y="-16565"/>
            <a:ext cx="12246810" cy="68961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 userDrawn="1"/>
        </p:nvSpPr>
        <p:spPr>
          <a:xfrm>
            <a:off x="-26276" y="-26276"/>
            <a:ext cx="12218276" cy="6884276"/>
          </a:xfrm>
          <a:prstGeom prst="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8" name="Picture 3" descr="C:\Users\Admin\Downloads\1-05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890001" y="0"/>
            <a:ext cx="3064565" cy="1478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9266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ustom Pictur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9D1C3BC-7BFF-1640-819B-5BED6BEC9B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1A0E79-2BC7-C74E-A6C5-1646C3E49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52" y="6384910"/>
            <a:ext cx="812480" cy="142503"/>
          </a:xfrm>
          <a:prstGeom prst="rect">
            <a:avLst/>
          </a:prstGeom>
        </p:spPr>
      </p:pic>
      <p:pic>
        <p:nvPicPr>
          <p:cNvPr id="11" name="Picture 3" descr="C:\Users\Admin\Downloads\ilovepdf_pages-to-jpg (3)\RU_PPT Template-White Blank (1)_page-0001.jpg"/>
          <p:cNvPicPr>
            <a:picLocks noChangeAspect="1" noChangeArrowheads="1"/>
          </p:cNvPicPr>
          <p:nvPr userDrawn="1"/>
        </p:nvPicPr>
        <p:blipFill>
          <a:blip r:embed="rId3"/>
          <a:srcRect l="6250" t="83342" b="3324"/>
          <a:stretch>
            <a:fillRect/>
          </a:stretch>
        </p:blipFill>
        <p:spPr bwMode="auto">
          <a:xfrm>
            <a:off x="726141" y="5867400"/>
            <a:ext cx="114300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00696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289665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6D411-367F-DE44-B86F-24693F081E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4580247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  <p:pic>
        <p:nvPicPr>
          <p:cNvPr id="16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" y="1857550"/>
            <a:ext cx="3581400" cy="9977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355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6"/>
            <a:ext cx="10801201" cy="432048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02052CF-F9E7-714A-BDAE-9BE0ECB4DA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02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0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559C6D-4317-AA46-BAB3-6CD813F0D9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5464016-775B-B140-8812-D9666C711A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6"/>
            <a:ext cx="10801201" cy="432048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4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genda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F680B5D-7167-924C-AF0A-D048ACEDB4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8008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8854B0-9314-934B-A796-5B8219D03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 (Two Columns)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224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genda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1BD9FBF-4057-CE4A-95FF-A7E4437BE4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F61B18F-41E7-EB43-A1A5-986763A09C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8008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3932FE3-F1D5-2245-8974-1F3F9EDF2F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 (Two Columns)</a:t>
            </a:r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4134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0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6" r:id="rId2"/>
    <p:sldLayoutId id="2147484009" r:id="rId3"/>
    <p:sldLayoutId id="2147483883" r:id="rId4"/>
    <p:sldLayoutId id="2147483977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39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41" r:id="rId2"/>
    <p:sldLayoutId id="2147483943" r:id="rId3"/>
    <p:sldLayoutId id="214748394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68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99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98" r:id="rId3"/>
    <p:sldLayoutId id="214748399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173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4002" r:id="rId3"/>
    <p:sldLayoutId id="214748400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161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10" r:id="rId2"/>
    <p:sldLayoutId id="2147483891" r:id="rId3"/>
    <p:sldLayoutId id="2147484000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02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4001" r:id="rId2"/>
    <p:sldLayoutId id="2147483916" r:id="rId3"/>
    <p:sldLayoutId id="2147484004" r:id="rId4"/>
    <p:sldLayoutId id="2147483879" r:id="rId5"/>
    <p:sldLayoutId id="214748400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11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44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6" r:id="rId3"/>
    <p:sldLayoutId id="214748399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ic-tac-toe" TargetMode="External"/><Relationship Id="rId2" Type="http://schemas.openxmlformats.org/officeDocument/2006/relationships/hyperlink" Target="https://en.wikipedia.org/wiki/Combinatorial_gam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arturbien.github.io/Tic-Tac-Toe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E552-5769-4282-AF01-7CDD9A49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553" y="3124201"/>
            <a:ext cx="3361047" cy="762000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TIC TAC TOE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88D49-00F4-42B5-8308-503781278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3000" y="3733800"/>
            <a:ext cx="8458200" cy="3124200"/>
          </a:xfrm>
        </p:spPr>
        <p:txBody>
          <a:bodyPr/>
          <a:lstStyle/>
          <a:p>
            <a:r>
              <a:rPr lang="en-IN" sz="2800" dirty="0"/>
              <a:t>SCHOOL OF CSE</a:t>
            </a:r>
          </a:p>
          <a:p>
            <a:r>
              <a:rPr lang="en-IN" sz="2800" dirty="0">
                <a:solidFill>
                  <a:schemeClr val="tx2">
                    <a:lumMod val="75000"/>
                  </a:schemeClr>
                </a:solidFill>
              </a:rPr>
              <a:t>TEAM NAME:</a:t>
            </a:r>
            <a:r>
              <a:rPr lang="en-IN" sz="2800" dirty="0">
                <a:solidFill>
                  <a:srgbClr val="0066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ANTIERROR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TEAM MEMBERS:</a:t>
            </a:r>
            <a:r>
              <a:rPr lang="en-IN" dirty="0">
                <a:solidFill>
                  <a:srgbClr val="0070C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T.VENKAT CHARAN</a:t>
            </a:r>
          </a:p>
          <a:p>
            <a:r>
              <a:rPr lang="en-IN" dirty="0">
                <a:solidFill>
                  <a:srgbClr val="0070C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                        LAVANYA C S</a:t>
            </a:r>
          </a:p>
          <a:p>
            <a:r>
              <a:rPr lang="en-IN" dirty="0">
                <a:solidFill>
                  <a:srgbClr val="0070C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                        BHAVYA SHIVANI</a:t>
            </a:r>
          </a:p>
          <a:p>
            <a:r>
              <a:rPr lang="en-IN" dirty="0">
                <a:solidFill>
                  <a:srgbClr val="0070C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                        BHANUPRIYA J 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269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B8F45E-B5ED-4548-905D-E4210ECE390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10</a:t>
            </a:fld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E9F78-F15A-464C-B726-70B9759C6A0E}"/>
              </a:ext>
            </a:extLst>
          </p:cNvPr>
          <p:cNvSpPr txBox="1"/>
          <p:nvPr/>
        </p:nvSpPr>
        <p:spPr>
          <a:xfrm>
            <a:off x="1524000" y="-79653"/>
            <a:ext cx="64008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case 0: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line = board[0][0] + board[0][1] + board[0][2];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break;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case 1: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line = board[1][0] + board[1][1] + board[1][2];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break;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case 2: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line = board[2][0] + board[2][1] + board[2][2];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break;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case 3: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line = board[0][0] + board[1][0] + board[2][0];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break;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case 4: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line = board[0][1] + board[1][1] + board[2][1];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break;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case 5: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line = board[0][2] + board[1][2] + board[2][2];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break;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case 6: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line = board[0][0] + board[1][1] + board[2][2];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break;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case 7: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line = board[0][2] + board[1][1] + board[2][0];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break;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66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4644AA-5559-4519-8209-6714520E115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11</a:t>
            </a:fld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E931F-46B2-4324-BC28-194D12DF5FBB}"/>
              </a:ext>
            </a:extLst>
          </p:cNvPr>
          <p:cNvSpPr txBox="1"/>
          <p:nvPr/>
        </p:nvSpPr>
        <p:spPr>
          <a:xfrm>
            <a:off x="1295400" y="92253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 (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line.equals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("XXX")) {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return "X";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 else if (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line.equals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("OOO")) {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return "O";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String flag1= "false";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(int a = 0; a &lt; 9; a++) {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(int 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= 0; 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&lt; 3; 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++) {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(int j = 0; j &lt; 3; 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j++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{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//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System.out.println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("board[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][j]"+board[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][j]);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//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System.out.println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String.valueOf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(a+1));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 (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String.valueOf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(board[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][j]).equals(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String.valueOf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(a+1)))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{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flag1 = "TRUE";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//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System.out.println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("Hello");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//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System.out.println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("board[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][j]"+board[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][j]);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else if (flag1=="false" &amp;&amp; (a == 8) ) return "draw";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93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A28144-6DA8-45DB-8793-CAADCF8093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12</a:t>
            </a:fld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BA7F4-582E-4C25-9FEE-964388337702}"/>
              </a:ext>
            </a:extLst>
          </p:cNvPr>
          <p:cNvSpPr txBox="1"/>
          <p:nvPr/>
        </p:nvSpPr>
        <p:spPr>
          <a:xfrm>
            <a:off x="1066800" y="-25400"/>
            <a:ext cx="7620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System.out.println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(turn + "'s turn; enter a slot number to place " + turn + " in:");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return null;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static void 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printBoard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 {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System.out.println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("/---|---|---\\");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System.out.println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("| " + board[0][0] + " | " + board[0][1] + " | " + board[0][2] + " |");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System.out.println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("|-----------|");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System.out.println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("| " + board[1][0] + " | " + board[1][1] + " | " + board[1][2] + " |");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System.out.println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("|-----------|");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System.out.println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("| " + board[2][0] + " | " + board[2][1] + " | " + board[2][2] + " |");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System.out.println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("/---|---|---\\");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static void 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populateEmptyBoard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 {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 count=0;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(int 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= 0; 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&lt; 3; 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++) {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(int j = 0; j &lt; 3; 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j++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22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3EF95-B2B8-4345-A55D-FB537452084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13</a:t>
            </a:fld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0A64A-447C-4221-B511-6A50F21AD9D9}"/>
              </a:ext>
            </a:extLst>
          </p:cNvPr>
          <p:cNvSpPr txBox="1"/>
          <p:nvPr/>
        </p:nvSpPr>
        <p:spPr>
          <a:xfrm>
            <a:off x="990600" y="381000"/>
            <a:ext cx="6096000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board[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][j] = 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String.valueOf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(++count);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20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Output1: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Welcome to 2 Player Tic Tac Toe.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--------------------------------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/---|---|---\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1 | 2 | 3 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|-----------|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4 | 5 | 6 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|-----------|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7 | 8 | 9 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/---|---|---\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20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500CC2-8400-4882-835C-BCE5EAE0F1E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14</a:t>
            </a:fld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BB61E-5EF0-4C20-9EC1-9FDE78D44D7C}"/>
              </a:ext>
            </a:extLst>
          </p:cNvPr>
          <p:cNvSpPr txBox="1"/>
          <p:nvPr/>
        </p:nvSpPr>
        <p:spPr>
          <a:xfrm>
            <a:off x="838200" y="228600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X's will play first. Enter a slot number to place X in: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C87D"/>
                </a:solidFill>
                <a:effectLst/>
                <a:latin typeface="Consolas" panose="020B0609020204030204" pitchFamily="49" charset="0"/>
              </a:rPr>
              <a:t>5 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/---|---|---\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1 | 2 | 3 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|-----------|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4 | X | 6 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|-----------|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7 | 8 | 9 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/---|---|---\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O's turn; enter a slot number to place O in: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C87D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/---|---|---\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1 | 2 | 3 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|-----------|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O | X | 6 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|-----------|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7 | 8 | 9 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/---|---|---\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79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62C053-F37A-4EC5-BB30-F824832CB87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15</a:t>
            </a:fld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4790DC-91E4-4459-BB49-88F8D08EA260}"/>
              </a:ext>
            </a:extLst>
          </p:cNvPr>
          <p:cNvSpPr txBox="1"/>
          <p:nvPr/>
        </p:nvSpPr>
        <p:spPr>
          <a:xfrm>
            <a:off x="914400" y="304800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X's turn; enter a slot number to place X in: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C87D"/>
                </a:solidFill>
                <a:effectLst/>
                <a:latin typeface="Consolas" panose="020B0609020204030204" pitchFamily="49" charset="0"/>
              </a:rPr>
              <a:t>5 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Slot already taken; re-enter slot number: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C87D"/>
                </a:solidFill>
                <a:effectLst/>
                <a:latin typeface="Consolas" panose="020B0609020204030204" pitchFamily="49" charset="0"/>
              </a:rPr>
              <a:t>1 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/---|---|---\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X | 2 | 3 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|-----------|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O | X | 6 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|-----------|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7 | 8 | 9 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/---|---|---\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O's turn; enter a slot number to place O in: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C87D"/>
                </a:solidFill>
                <a:effectLst/>
                <a:latin typeface="Consolas" panose="020B0609020204030204" pitchFamily="49" charset="0"/>
              </a:rPr>
              <a:t>9 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/---|---|---\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X | 2 | 3 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|-----------|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O | X | 6 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|-----------|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7 | 8 | O 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/---|---|---\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68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2F406C-18BD-4B32-913B-F2C56F51B5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16</a:t>
            </a:fld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10575-E042-408D-8BF2-CBA13B8CCE4A}"/>
              </a:ext>
            </a:extLst>
          </p:cNvPr>
          <p:cNvSpPr txBox="1"/>
          <p:nvPr/>
        </p:nvSpPr>
        <p:spPr>
          <a:xfrm>
            <a:off x="914400" y="274816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X's turn; enter a slot number to place X in: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C87D"/>
                </a:solidFill>
                <a:effectLst/>
                <a:latin typeface="Consolas" panose="020B0609020204030204" pitchFamily="49" charset="0"/>
              </a:rPr>
              <a:t>3 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/---|---|---\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X | 2 | X 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|-----------|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O | X | 6 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|-----------|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7 | 8 | O 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/---|---|---\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O's turn; enter a slot number to place O in: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C87D"/>
                </a:solidFill>
                <a:effectLst/>
                <a:latin typeface="Consolas" panose="020B0609020204030204" pitchFamily="49" charset="0"/>
              </a:rPr>
              <a:t>7 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/---|---|---\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X | 2 | X 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|-----------|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O | X | 6 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|-----------|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O | 8 | O 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/---|---|---\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42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490A17-B372-460E-998A-9C2C850A4DB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17</a:t>
            </a:fld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4D84A-4827-4F83-B6B2-1AC794A553F3}"/>
              </a:ext>
            </a:extLst>
          </p:cNvPr>
          <p:cNvSpPr txBox="1"/>
          <p:nvPr/>
        </p:nvSpPr>
        <p:spPr>
          <a:xfrm>
            <a:off x="685800" y="685800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/---|---|---\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X | X | X 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|-----------|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O | X | 6 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|-----------|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O | 8 | O |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/---|---|---\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Congratulations! X's have won! Thanks for playing.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A2A3D-3787-474F-ACD4-5A62AF8A3DC7}"/>
              </a:ext>
            </a:extLst>
          </p:cNvPr>
          <p:cNvSpPr txBox="1"/>
          <p:nvPr/>
        </p:nvSpPr>
        <p:spPr>
          <a:xfrm>
            <a:off x="685800" y="1524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X's turn; enter a slot number to place X in: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C87D"/>
                </a:solidFill>
                <a:effectLst/>
                <a:latin typeface="Consolas" panose="020B0609020204030204" pitchFamily="49" charset="0"/>
              </a:rPr>
              <a:t>2 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53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5334000"/>
            <a:ext cx="6934200" cy="990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8BFB6A-767C-474E-B828-5601F60E515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2</a:t>
            </a:fld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CE620-437F-4733-BBE5-549ACCC2E7A5}"/>
              </a:ext>
            </a:extLst>
          </p:cNvPr>
          <p:cNvSpPr txBox="1"/>
          <p:nvPr/>
        </p:nvSpPr>
        <p:spPr>
          <a:xfrm>
            <a:off x="990600" y="457200"/>
            <a:ext cx="9753600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5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Introduction</a:t>
            </a:r>
            <a:r>
              <a:rPr lang="en-US" sz="5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 positional game is a kind of a </a:t>
            </a:r>
            <a:r>
              <a:rPr lang="en-US" sz="20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2"/>
              </a:rPr>
              <a:t>combinatorial game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 for two players.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 is described by: 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 – a finite set of elements.  Often X is called is called the board and its elements the positions 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 –a family of subsets. These subsets are usually called the winning-sets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During the game, players alternately claim previously-unclaimed positions, until one of the players wins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 all positions in X  are taken while no player wins, the game is considered a draw.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classic example of a positional game is </a:t>
            </a:r>
            <a:r>
              <a:rPr lang="en-US" sz="20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Tic-tac-toe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In it, X contains the 9 squares of the game-board, 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 contains the 8 lines that determine a victory (3 horizontal, 3 vertical and 2 diagonal), and the winning criterion is: the first player who holds an entire winning-set wins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More Examples of positional games: checkers, chess, or the popular simulation games, are all based on the same approach  </a:t>
            </a:r>
          </a:p>
        </p:txBody>
      </p:sp>
    </p:spTree>
    <p:extLst>
      <p:ext uri="{BB962C8B-B14F-4D97-AF65-F5344CB8AC3E}">
        <p14:creationId xmlns:p14="http://schemas.microsoft.com/office/powerpoint/2010/main" val="416273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61CB6F-1CF8-47DB-AB95-E9236C58C3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3</a:t>
            </a:fld>
            <a:endParaRPr lang="en-NZ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09C49D4-51E9-4C4B-AC8A-3D2A53853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8701"/>
            <a:ext cx="8229600" cy="637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TIC TAC TOE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Tic-Tac-Toe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a game played in a three-by-three board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 players—X and O—alternate in placing their respective marks in the cells of this board, starting with player X.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either player succeeds in getting three of his or her marks in a row, column, or diagonal, then that player wins.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Two-dimensional arrays can be used for positional games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illustrate here for using a two-dimensional array for Tic-Tac-Toe.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       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basic idea is to use a two-dimensional array, board, to maintain the game board.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Cells in this array store values that indicate if that cell is empty or stores an X or O.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encoding allows us to have a simple way of testing if a given board configuration is a win for X or O, namely, if the values of a row, column, or diagonal add up to XXX or OOO, respectively.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 is, board is a three-by-three matrix, whose middle row consists of the cells board[1][0], board[1][1], and board[1][2].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Online animated Game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https://arturbien.github.io/Tic-Tac-Toe/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3A3F8A-077A-4C4C-B86A-0BC136531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905000"/>
            <a:ext cx="1828800" cy="174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19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BC992D-9E3F-4A6A-BEEB-389305C075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4</a:t>
            </a:fld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7EBBF0-9F17-4F70-8611-0E3A0D97A847}"/>
              </a:ext>
            </a:extLst>
          </p:cNvPr>
          <p:cNvSpPr txBox="1"/>
          <p:nvPr/>
        </p:nvSpPr>
        <p:spPr>
          <a:xfrm>
            <a:off x="304800" y="457200"/>
            <a:ext cx="1158240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4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Tic Tac Toe program: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ctr" rtl="0" fontAlgn="base"/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20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Algorithm: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Step1: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populate board 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Step2: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ask user to enter slot number 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Step3: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check if slot number between 1 and 9 , else again to re-enter. 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Step4: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do linear search to check if slot number present on board, if not print slot already taken else put turn value in slot position 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Step5: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checkWinner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(): by checking all 8 lines for XXX and OOO value. If found XXX , return X else return O as winner 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Step6: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if winning line not achieved then check for draw : if no number is present on board else return null. 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Step7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:if return null happened from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checkWinner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 then print turn value ask to play. 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Step 8: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repeat from step3 again. 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20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checkWinner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 –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 check the winner , by checking in switch case whether any of eight lines is achieved or not.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DRAW : It checks whether any number is still present in the board , or only all characters . If all characters then it tells draw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i.e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if a==8 that means only X and O , no place to play.  </a:t>
            </a:r>
          </a:p>
        </p:txBody>
      </p:sp>
    </p:spTree>
    <p:extLst>
      <p:ext uri="{BB962C8B-B14F-4D97-AF65-F5344CB8AC3E}">
        <p14:creationId xmlns:p14="http://schemas.microsoft.com/office/powerpoint/2010/main" val="163995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4C2D1B-DF31-424F-B376-499C2623D53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5</a:t>
            </a:fld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46CA7-5007-463B-B7D1-C3548D1B0043}"/>
              </a:ext>
            </a:extLst>
          </p:cNvPr>
          <p:cNvSpPr txBox="1"/>
          <p:nvPr/>
        </p:nvSpPr>
        <p:spPr>
          <a:xfrm>
            <a:off x="990600" y="533400"/>
            <a:ext cx="7467600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populateEmptyBoard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 puts 1,2,3 numbers in the  board, so that user can enter the proper slot / position to play. </a:t>
            </a: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/---|---|---\ 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1 | 2 | 3 | 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|-----------| 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4 | 5 | 6 | 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|-----------| 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7 | 8 | 9 | 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/---|---|---\ 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printBoard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printing the board </a:t>
            </a:r>
          </a:p>
        </p:txBody>
      </p:sp>
    </p:spTree>
    <p:extLst>
      <p:ext uri="{BB962C8B-B14F-4D97-AF65-F5344CB8AC3E}">
        <p14:creationId xmlns:p14="http://schemas.microsoft.com/office/powerpoint/2010/main" val="89169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A4A592-F8DA-4B43-82D0-5324B7B9BF0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6</a:t>
            </a:fld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BD1BD1-3421-4ECB-BB71-A3FAD40C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1" y="76200"/>
            <a:ext cx="1219200" cy="457200"/>
          </a:xfrm>
        </p:spPr>
        <p:txBody>
          <a:bodyPr/>
          <a:lstStyle/>
          <a:p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CODE: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07839-1DDA-4B65-9981-099D816531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533400"/>
            <a:ext cx="11115601" cy="5561016"/>
          </a:xfrm>
        </p:spPr>
        <p:txBody>
          <a:bodyPr/>
          <a:lstStyle/>
          <a:p>
            <a:pPr marL="0" indent="0" algn="l" rtl="0" fontAlgn="base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import 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java.util.Scanner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public class TICTACTOE2DARRAY {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static String[][] board;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static String turn;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static Scanner in;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public static void main(String[] 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args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{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= new Scanner(System.in);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board = new String[3][3];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turn = "X";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String winner = null;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fontAlgn="base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populateEmptyBoard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fontAlgn="base">
              <a:buNone/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System.out.println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("Welcome to 2 Player Tic Tac Toe.");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fontAlgn="base">
              <a:buNone/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System.out.println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("--------------------------------");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979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38AEC6-8538-4BB8-AD56-054365D2AA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7</a:t>
            </a:fld>
            <a:endParaRPr lang="en-N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ED9A8-4DCF-4870-8E23-A1B3EE46F9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76200"/>
            <a:ext cx="10801201" cy="6018216"/>
          </a:xfrm>
        </p:spPr>
        <p:txBody>
          <a:bodyPr/>
          <a:lstStyle/>
          <a:p>
            <a:pPr marL="0" indent="0" algn="l" rtl="0" fontAlgn="base">
              <a:buNone/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printBoard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System.out.println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("X's will play first. Enter a slot number to place X in:");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while (winner == null) {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 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numInput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 val1=0,val2=0;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String flag= "false";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numInput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= 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in.nextInt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();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 (!(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numInput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&gt; 0 &amp;&amp; 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numInput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&lt;= 9)) {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System.out.println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("Invalid input; re-enter slot number:");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continue;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(int 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= 0; 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&lt; 3; 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++) {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(int j = 0; j &lt; 3; 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j++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{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78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973216-9F44-414C-8C1C-AF3CCE301D5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8</a:t>
            </a:fld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3CF4A-9264-48DA-AF00-019CE9991D6D}"/>
              </a:ext>
            </a:extLst>
          </p:cNvPr>
          <p:cNvSpPr txBox="1"/>
          <p:nvPr/>
        </p:nvSpPr>
        <p:spPr>
          <a:xfrm>
            <a:off x="685800" y="152400"/>
            <a:ext cx="62484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System.out.println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("board[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][j]"+board[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][j]);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//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System.out.println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String.valueOf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numInput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 (board[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][j].equals(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String.valueOf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numInput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)))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{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//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System.out.println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("board[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][j]"+board[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][j]);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val1 =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val2 =j;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flag = "TRUE";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 (flag == "TRUE")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{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board[val1][val2] = turn;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 (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turn.equals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("X")) {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turn = "O";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 else {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turn = "X";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0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9446FC-E0B5-4572-93F0-01A51156B51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9</a:t>
            </a:fld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82A1D-20A8-43AA-91D8-343830FF1EBF}"/>
              </a:ext>
            </a:extLst>
          </p:cNvPr>
          <p:cNvSpPr txBox="1"/>
          <p:nvPr/>
        </p:nvSpPr>
        <p:spPr>
          <a:xfrm>
            <a:off x="990600" y="-100469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printBoard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winner = 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checkWinner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else if(flag == "false") {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System.out.println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("Slot already taken; re-enter slot number:");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continue;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 (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winner.equalsIgnoreCase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("draw")) {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System.out.println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("It's a draw! Thanks for playing.");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 else {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System.out.println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("Congratulations! " + winner + "'s have won! Thanks for playing.");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static String 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checkWinner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 {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(int a = 0; a &lt; 8; a++) {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String line = null;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switch (a) {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663929"/>
      </p:ext>
    </p:extLst>
  </p:cSld>
  <p:clrMapOvr>
    <a:masterClrMapping/>
  </p:clrMapOvr>
</p:sld>
</file>

<file path=ppt/theme/theme1.xml><?xml version="1.0" encoding="utf-8"?>
<a:theme xmlns:a="http://schemas.openxmlformats.org/drawingml/2006/main" name="REVA Powerpoint Template - NEW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roko_LI master PPT template vs6_17 May" id="{612B838A-5E32-418B-B7C4-7EB4F3A298E7}" vid="{DD7C752D-2EC0-456A-A201-074024275761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_Nobel">
      <a:majorFont>
        <a:latin typeface="Nobel-Book"/>
        <a:ea typeface="ＭＳ Ｐゴシック"/>
        <a:cs typeface=""/>
      </a:majorFont>
      <a:minorFont>
        <a:latin typeface="Nobel-Book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_Nobel">
      <a:majorFont>
        <a:latin typeface="Nobel-Book"/>
        <a:ea typeface="ＭＳ Ｐゴシック"/>
        <a:cs typeface=""/>
      </a:majorFont>
      <a:minorFont>
        <a:latin typeface="Nobel-Book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vider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edia / Video Slid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opy Slides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opy and Imag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able &amp; Graphs Slid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Flow Slides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ank You 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ADC236C7AC742BB0BFCA0FFECEA3A" ma:contentTypeVersion="0" ma:contentTypeDescription="Create a new document." ma:contentTypeScope="" ma:versionID="6b302963b2d4f2b039b5a5db900d0a6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916671-0E7D-4594-8037-60C70BF44351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9AE24FE-195A-4977-9740-21B0E7B6E4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6C91B7-41B2-43A3-A2C0-738920E68A3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REVA REVISED TEMPLATE</Template>
  <TotalTime>3757</TotalTime>
  <Words>2087</Words>
  <Application>Microsoft Office PowerPoint</Application>
  <PresentationFormat>Widescreen</PresentationFormat>
  <Paragraphs>298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18</vt:i4>
      </vt:variant>
    </vt:vector>
  </HeadingPairs>
  <TitlesOfParts>
    <vt:vector size="36" baseType="lpstr">
      <vt:lpstr>SimSun</vt:lpstr>
      <vt:lpstr>Arial</vt:lpstr>
      <vt:lpstr>Calibri</vt:lpstr>
      <vt:lpstr>Consolas</vt:lpstr>
      <vt:lpstr>Mongolian Baiti</vt:lpstr>
      <vt:lpstr>Nobel-Book</vt:lpstr>
      <vt:lpstr>Roboto Medium</vt:lpstr>
      <vt:lpstr>Segoe UI</vt:lpstr>
      <vt:lpstr>Verdana</vt:lpstr>
      <vt:lpstr>REVA Powerpoint Template - NEW</vt:lpstr>
      <vt:lpstr>Agenda</vt:lpstr>
      <vt:lpstr>Divider</vt:lpstr>
      <vt:lpstr>Media / Video Slide</vt:lpstr>
      <vt:lpstr>Copy Slides</vt:lpstr>
      <vt:lpstr>Copy and Image</vt:lpstr>
      <vt:lpstr>Table &amp; Graphs Slide</vt:lpstr>
      <vt:lpstr>Flow Slides</vt:lpstr>
      <vt:lpstr>Thank You </vt:lpstr>
      <vt:lpstr>TIC TAC TOE</vt:lpstr>
      <vt:lpstr>PowerPoint Presentation</vt:lpstr>
      <vt:lpstr>PowerPoint Presentation</vt:lpstr>
      <vt:lpstr>PowerPoint Presentation</vt:lpstr>
      <vt:lpstr>PowerPoint Presentation</vt:lpstr>
      <vt:lpstr>CODE: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Thinking-Unique Approach to Product Development</dc:title>
  <dc:creator>Admin</dc:creator>
  <cp:lastModifiedBy>lavanyacs810@outlook.com</cp:lastModifiedBy>
  <cp:revision>245</cp:revision>
  <cp:lastPrinted>2018-09-28T07:11:06Z</cp:lastPrinted>
  <dcterms:created xsi:type="dcterms:W3CDTF">2020-08-20T11:36:05Z</dcterms:created>
  <dcterms:modified xsi:type="dcterms:W3CDTF">2021-11-12T07:51:10Z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0x010100B60ADC236C7AC742BB0BFCA0FFECEA3A</vt:lpwstr>
  </property>
</Properties>
</file>