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5.png"/><Relationship Id="rId13" Type="http://schemas.openxmlformats.org/officeDocument/2006/relationships/image" Target="../media/image21.png"/><Relationship Id="rId12"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3.png"/><Relationship Id="rId15" Type="http://schemas.openxmlformats.org/officeDocument/2006/relationships/image" Target="../media/image25.png"/><Relationship Id="rId14" Type="http://schemas.openxmlformats.org/officeDocument/2006/relationships/image" Target="../media/image23.png"/><Relationship Id="rId16" Type="http://schemas.openxmlformats.org/officeDocument/2006/relationships/image" Target="../media/image27.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3.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2.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52.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6.png" /></Relationships>
</file>

<file path=ppt/slides/_rels/slide11.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2.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12.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2.xml.rels><?xml version="1.0" encoding="UTF-8" standalone="yes"?>
<Relationships xmlns="http://schemas.openxmlformats.org/package/2006/relationships"><Relationship Id="rId8" Type="http://schemas.openxmlformats.org/officeDocument/2006/relationships/image" Target="../media/image32.png" /><Relationship Id="rId13" Type="http://schemas.openxmlformats.org/officeDocument/2006/relationships/image" Target="../media/image37.svg" /><Relationship Id="rId3" Type="http://schemas.openxmlformats.org/officeDocument/2006/relationships/image" Target="../media/image29.svg" /><Relationship Id="rId7" Type="http://schemas.openxmlformats.org/officeDocument/2006/relationships/image" Target="../media/image20.svg" /><Relationship Id="rId12" Type="http://schemas.openxmlformats.org/officeDocument/2006/relationships/image" Target="../media/image36.png" /><Relationship Id="rId2" Type="http://schemas.openxmlformats.org/officeDocument/2006/relationships/image" Target="../media/image28.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35.svg" /><Relationship Id="rId5" Type="http://schemas.openxmlformats.org/officeDocument/2006/relationships/image" Target="../media/image31.svg" /><Relationship Id="rId15" Type="http://schemas.openxmlformats.org/officeDocument/2006/relationships/image" Target="../media/image38.png" /><Relationship Id="rId10" Type="http://schemas.openxmlformats.org/officeDocument/2006/relationships/image" Target="../media/image34.png" /><Relationship Id="rId4" Type="http://schemas.openxmlformats.org/officeDocument/2006/relationships/image" Target="../media/image30.png" /><Relationship Id="rId9" Type="http://schemas.openxmlformats.org/officeDocument/2006/relationships/image" Target="../media/image33.svg" /><Relationship Id="rId14" Type="http://schemas.openxmlformats.org/officeDocument/2006/relationships/image" Target="../media/image27.png" /></Relationships>
</file>

<file path=ppt/slides/_rels/slide3.xml.rels><?xml version="1.0" encoding="UTF-8" standalone="yes"?>
<Relationships xmlns="http://schemas.openxmlformats.org/package/2006/relationships"><Relationship Id="rId8" Type="http://schemas.openxmlformats.org/officeDocument/2006/relationships/image" Target="../media/image41.png" /><Relationship Id="rId13" Type="http://schemas.openxmlformats.org/officeDocument/2006/relationships/image" Target="../media/image38.png" /><Relationship Id="rId3" Type="http://schemas.openxmlformats.org/officeDocument/2006/relationships/image" Target="../media/image40.svg" /><Relationship Id="rId7" Type="http://schemas.openxmlformats.org/officeDocument/2006/relationships/image" Target="../media/image20.svg" /><Relationship Id="rId12" Type="http://schemas.openxmlformats.org/officeDocument/2006/relationships/image" Target="../media/image45.png" /><Relationship Id="rId2" Type="http://schemas.openxmlformats.org/officeDocument/2006/relationships/image" Target="../media/image39.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44.svg" /><Relationship Id="rId5" Type="http://schemas.openxmlformats.org/officeDocument/2006/relationships/image" Target="../media/image31.svg" /><Relationship Id="rId10" Type="http://schemas.openxmlformats.org/officeDocument/2006/relationships/image" Target="../media/image43.png" /><Relationship Id="rId4" Type="http://schemas.openxmlformats.org/officeDocument/2006/relationships/image" Target="../media/image30.png" /><Relationship Id="rId9" Type="http://schemas.openxmlformats.org/officeDocument/2006/relationships/image" Target="../media/image42.svg" /><Relationship Id="rId14" Type="http://schemas.openxmlformats.org/officeDocument/2006/relationships/image" Target="../media/image46.jpeg" /></Relationships>
</file>

<file path=ppt/slides/_rels/slide4.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5.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8.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6.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49.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5.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4.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3.sv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2.png" /><Relationship Id="rId28"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50.jpeg" /><Relationship Id="rId27" Type="http://schemas.openxmlformats.org/officeDocument/2006/relationships/image" Target="../media/image36.png"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1.jpe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1"/>
          <p:cNvSpPr/>
          <p:nvPr/>
        </p:nvSpPr>
        <p:spPr>
          <a:xfrm>
            <a:off x="14059090" y="6000"/>
            <a:ext cx="1841563" cy="10282238"/>
          </a:xfrm>
          <a:custGeom>
            <a:rect b="b" l="l" r="r" t="t"/>
            <a:pathLst>
              <a:path extrusionOk="0" h="10282238" w="1841563">
                <a:moveTo>
                  <a:pt x="0" y="0"/>
                </a:moveTo>
                <a:lnTo>
                  <a:pt x="1841564" y="0"/>
                </a:lnTo>
                <a:lnTo>
                  <a:pt x="1841564" y="10282237"/>
                </a:lnTo>
                <a:lnTo>
                  <a:pt x="0" y="10282237"/>
                </a:lnTo>
                <a:lnTo>
                  <a:pt x="0" y="0"/>
                </a:lnTo>
                <a:close/>
              </a:path>
            </a:pathLst>
          </a:custGeom>
          <a:blipFill rotWithShape="1">
            <a:blip r:embed="rId3">
              <a:alphaModFix/>
            </a:blip>
            <a:stretch>
              <a:fillRect b="0" l="0" r="0" t="0"/>
            </a:stretch>
          </a:blipFill>
          <a:ln>
            <a:noFill/>
          </a:ln>
        </p:spPr>
      </p:sp>
      <p:sp>
        <p:nvSpPr>
          <p:cNvPr id="25" name="Google Shape;25;p1"/>
          <p:cNvSpPr/>
          <p:nvPr/>
        </p:nvSpPr>
        <p:spPr>
          <a:xfrm>
            <a:off x="11168917" y="5536438"/>
            <a:ext cx="7123080" cy="4756499"/>
          </a:xfrm>
          <a:custGeom>
            <a:rect b="b" l="l" r="r" t="t"/>
            <a:pathLst>
              <a:path extrusionOk="0" h="4756499" w="7123080">
                <a:moveTo>
                  <a:pt x="0" y="0"/>
                </a:moveTo>
                <a:lnTo>
                  <a:pt x="7123081" y="0"/>
                </a:lnTo>
                <a:lnTo>
                  <a:pt x="7123081" y="4756499"/>
                </a:lnTo>
                <a:lnTo>
                  <a:pt x="0" y="4756499"/>
                </a:lnTo>
                <a:lnTo>
                  <a:pt x="0" y="0"/>
                </a:lnTo>
                <a:close/>
              </a:path>
            </a:pathLst>
          </a:custGeom>
          <a:blipFill rotWithShape="1">
            <a:blip r:embed="rId4">
              <a:alphaModFix/>
            </a:blip>
            <a:stretch>
              <a:fillRect b="0" l="0" r="0" t="0"/>
            </a:stretch>
          </a:blipFill>
          <a:ln>
            <a:noFill/>
          </a:ln>
        </p:spPr>
      </p:sp>
      <p:sp>
        <p:nvSpPr>
          <p:cNvPr id="26" name="Google Shape;26;p1"/>
          <p:cNvSpPr/>
          <p:nvPr/>
        </p:nvSpPr>
        <p:spPr>
          <a:xfrm>
            <a:off x="13773150" y="0"/>
            <a:ext cx="4514850" cy="10287000"/>
          </a:xfrm>
          <a:custGeom>
            <a:rect b="b" l="l" r="r" t="t"/>
            <a:pathLst>
              <a:path extrusionOk="0" h="10287000" w="4514850">
                <a:moveTo>
                  <a:pt x="0" y="0"/>
                </a:moveTo>
                <a:lnTo>
                  <a:pt x="4514850" y="0"/>
                </a:lnTo>
                <a:lnTo>
                  <a:pt x="4514850" y="10287000"/>
                </a:lnTo>
                <a:lnTo>
                  <a:pt x="0" y="10287000"/>
                </a:lnTo>
                <a:lnTo>
                  <a:pt x="0" y="0"/>
                </a:lnTo>
                <a:close/>
              </a:path>
            </a:pathLst>
          </a:custGeom>
          <a:blipFill rotWithShape="1">
            <a:blip r:embed="rId5">
              <a:alphaModFix/>
            </a:blip>
            <a:stretch>
              <a:fillRect b="0" l="0" r="0" t="0"/>
            </a:stretch>
          </a:blipFill>
          <a:ln>
            <a:noFill/>
          </a:ln>
        </p:spPr>
      </p:sp>
      <p:sp>
        <p:nvSpPr>
          <p:cNvPr id="27" name="Google Shape;27;p1"/>
          <p:cNvSpPr/>
          <p:nvPr/>
        </p:nvSpPr>
        <p:spPr>
          <a:xfrm>
            <a:off x="14404317" y="0"/>
            <a:ext cx="3883724" cy="10287000"/>
          </a:xfrm>
          <a:custGeom>
            <a:rect b="b" l="l" r="r" t="t"/>
            <a:pathLst>
              <a:path extrusionOk="0" h="10287000" w="3883724">
                <a:moveTo>
                  <a:pt x="0" y="0"/>
                </a:moveTo>
                <a:lnTo>
                  <a:pt x="3883723" y="0"/>
                </a:lnTo>
                <a:lnTo>
                  <a:pt x="3883723" y="10287000"/>
                </a:lnTo>
                <a:lnTo>
                  <a:pt x="0" y="10287000"/>
                </a:lnTo>
                <a:lnTo>
                  <a:pt x="0" y="0"/>
                </a:lnTo>
                <a:close/>
              </a:path>
            </a:pathLst>
          </a:custGeom>
          <a:blipFill rotWithShape="1">
            <a:blip r:embed="rId6">
              <a:alphaModFix/>
            </a:blip>
            <a:stretch>
              <a:fillRect b="0" l="0" r="0" t="0"/>
            </a:stretch>
          </a:blipFill>
          <a:ln>
            <a:noFill/>
          </a:ln>
        </p:spPr>
      </p:sp>
      <p:sp>
        <p:nvSpPr>
          <p:cNvPr id="28" name="Google Shape;28;p1"/>
          <p:cNvSpPr/>
          <p:nvPr/>
        </p:nvSpPr>
        <p:spPr>
          <a:xfrm>
            <a:off x="13401675" y="4572000"/>
            <a:ext cx="4886325" cy="5715000"/>
          </a:xfrm>
          <a:custGeom>
            <a:rect b="b" l="l" r="r" t="t"/>
            <a:pathLst>
              <a:path extrusionOk="0" h="5715000" w="4886325">
                <a:moveTo>
                  <a:pt x="0" y="0"/>
                </a:moveTo>
                <a:lnTo>
                  <a:pt x="4886325" y="0"/>
                </a:lnTo>
                <a:lnTo>
                  <a:pt x="4886325" y="5715000"/>
                </a:lnTo>
                <a:lnTo>
                  <a:pt x="0" y="5715000"/>
                </a:lnTo>
                <a:lnTo>
                  <a:pt x="0" y="0"/>
                </a:lnTo>
                <a:close/>
              </a:path>
            </a:pathLst>
          </a:custGeom>
          <a:blipFill rotWithShape="1">
            <a:blip r:embed="rId7">
              <a:alphaModFix/>
            </a:blip>
            <a:stretch>
              <a:fillRect b="0" l="0" r="0" t="0"/>
            </a:stretch>
          </a:blipFill>
          <a:ln>
            <a:noFill/>
          </a:ln>
        </p:spPr>
      </p:sp>
      <p:sp>
        <p:nvSpPr>
          <p:cNvPr id="29" name="Google Shape;29;p1"/>
          <p:cNvSpPr/>
          <p:nvPr/>
        </p:nvSpPr>
        <p:spPr>
          <a:xfrm>
            <a:off x="14006895" y="0"/>
            <a:ext cx="4281107" cy="10287000"/>
          </a:xfrm>
          <a:custGeom>
            <a:rect b="b" l="l" r="r" t="t"/>
            <a:pathLst>
              <a:path extrusionOk="0" h="10287000" w="4281107">
                <a:moveTo>
                  <a:pt x="0" y="0"/>
                </a:moveTo>
                <a:lnTo>
                  <a:pt x="4281107" y="0"/>
                </a:lnTo>
                <a:lnTo>
                  <a:pt x="4281107" y="10287000"/>
                </a:lnTo>
                <a:lnTo>
                  <a:pt x="0" y="10287000"/>
                </a:lnTo>
                <a:lnTo>
                  <a:pt x="0" y="0"/>
                </a:lnTo>
                <a:close/>
              </a:path>
            </a:pathLst>
          </a:custGeom>
          <a:blipFill rotWithShape="1">
            <a:blip r:embed="rId8">
              <a:alphaModFix/>
            </a:blip>
            <a:stretch>
              <a:fillRect b="0" l="0" r="0" t="0"/>
            </a:stretch>
          </a:blipFill>
          <a:ln>
            <a:noFill/>
          </a:ln>
        </p:spPr>
      </p:sp>
      <p:sp>
        <p:nvSpPr>
          <p:cNvPr id="30" name="Google Shape;30;p1"/>
          <p:cNvSpPr/>
          <p:nvPr/>
        </p:nvSpPr>
        <p:spPr>
          <a:xfrm>
            <a:off x="16344900" y="0"/>
            <a:ext cx="1943100" cy="10287000"/>
          </a:xfrm>
          <a:custGeom>
            <a:rect b="b" l="l" r="r" t="t"/>
            <a:pathLst>
              <a:path extrusionOk="0" h="10287000" w="1943100">
                <a:moveTo>
                  <a:pt x="0" y="0"/>
                </a:moveTo>
                <a:lnTo>
                  <a:pt x="1943100" y="0"/>
                </a:lnTo>
                <a:lnTo>
                  <a:pt x="1943100" y="10287000"/>
                </a:lnTo>
                <a:lnTo>
                  <a:pt x="0" y="10287000"/>
                </a:lnTo>
                <a:lnTo>
                  <a:pt x="0" y="0"/>
                </a:lnTo>
                <a:close/>
              </a:path>
            </a:pathLst>
          </a:custGeom>
          <a:blipFill rotWithShape="1">
            <a:blip r:embed="rId9">
              <a:alphaModFix/>
            </a:blip>
            <a:stretch>
              <a:fillRect b="0" l="0" r="0" t="0"/>
            </a:stretch>
          </a:blipFill>
          <a:ln>
            <a:noFill/>
          </a:ln>
        </p:spPr>
      </p:sp>
      <p:sp>
        <p:nvSpPr>
          <p:cNvPr id="31" name="Google Shape;31;p1"/>
          <p:cNvSpPr/>
          <p:nvPr/>
        </p:nvSpPr>
        <p:spPr>
          <a:xfrm>
            <a:off x="16404370" y="0"/>
            <a:ext cx="1883664" cy="10287000"/>
          </a:xfrm>
          <a:custGeom>
            <a:rect b="b" l="l" r="r" t="t"/>
            <a:pathLst>
              <a:path extrusionOk="0" h="10287000" w="1883664">
                <a:moveTo>
                  <a:pt x="0" y="0"/>
                </a:moveTo>
                <a:lnTo>
                  <a:pt x="1883664" y="0"/>
                </a:lnTo>
                <a:lnTo>
                  <a:pt x="1883664" y="10287000"/>
                </a:lnTo>
                <a:lnTo>
                  <a:pt x="0" y="10287000"/>
                </a:lnTo>
                <a:lnTo>
                  <a:pt x="0" y="0"/>
                </a:lnTo>
                <a:close/>
              </a:path>
            </a:pathLst>
          </a:custGeom>
          <a:blipFill rotWithShape="1">
            <a:blip r:embed="rId10">
              <a:alphaModFix/>
            </a:blip>
            <a:stretch>
              <a:fillRect b="0" l="0" r="0" t="0"/>
            </a:stretch>
          </a:blipFill>
          <a:ln>
            <a:noFill/>
          </a:ln>
        </p:spPr>
      </p:sp>
      <p:sp>
        <p:nvSpPr>
          <p:cNvPr id="32" name="Google Shape;32;p1"/>
          <p:cNvSpPr/>
          <p:nvPr/>
        </p:nvSpPr>
        <p:spPr>
          <a:xfrm>
            <a:off x="15559088" y="5386388"/>
            <a:ext cx="2728912" cy="4900612"/>
          </a:xfrm>
          <a:custGeom>
            <a:rect b="b" l="l" r="r" t="t"/>
            <a:pathLst>
              <a:path extrusionOk="0" h="4900612" w="2728912">
                <a:moveTo>
                  <a:pt x="0" y="0"/>
                </a:moveTo>
                <a:lnTo>
                  <a:pt x="2728912" y="0"/>
                </a:lnTo>
                <a:lnTo>
                  <a:pt x="2728912" y="4900612"/>
                </a:lnTo>
                <a:lnTo>
                  <a:pt x="0" y="4900612"/>
                </a:lnTo>
                <a:lnTo>
                  <a:pt x="0" y="0"/>
                </a:lnTo>
                <a:close/>
              </a:path>
            </a:pathLst>
          </a:custGeom>
          <a:blipFill rotWithShape="1">
            <a:blip r:embed="rId11">
              <a:alphaModFix/>
            </a:blip>
            <a:stretch>
              <a:fillRect b="0" l="0" r="0" t="0"/>
            </a:stretch>
          </a:blipFill>
          <a:ln>
            <a:noFill/>
          </a:ln>
        </p:spPr>
      </p:sp>
      <p:sp>
        <p:nvSpPr>
          <p:cNvPr id="33" name="Google Shape;33;p1"/>
          <p:cNvSpPr/>
          <p:nvPr/>
        </p:nvSpPr>
        <p:spPr>
          <a:xfrm>
            <a:off x="0" y="6015038"/>
            <a:ext cx="671512" cy="4271962"/>
          </a:xfrm>
          <a:custGeom>
            <a:rect b="b" l="l" r="r" t="t"/>
            <a:pathLst>
              <a:path extrusionOk="0" h="4271962" w="671512">
                <a:moveTo>
                  <a:pt x="0" y="0"/>
                </a:moveTo>
                <a:lnTo>
                  <a:pt x="671512" y="0"/>
                </a:lnTo>
                <a:lnTo>
                  <a:pt x="671512" y="4271962"/>
                </a:lnTo>
                <a:lnTo>
                  <a:pt x="0" y="4271962"/>
                </a:lnTo>
                <a:lnTo>
                  <a:pt x="0" y="0"/>
                </a:lnTo>
                <a:close/>
              </a:path>
            </a:pathLst>
          </a:custGeom>
          <a:blipFill rotWithShape="1">
            <a:blip r:embed="rId12">
              <a:alphaModFix/>
            </a:blip>
            <a:stretch>
              <a:fillRect b="0" l="0" r="0" t="0"/>
            </a:stretch>
          </a:blipFill>
          <a:ln>
            <a:noFill/>
          </a:ln>
        </p:spPr>
      </p:sp>
      <p:sp>
        <p:nvSpPr>
          <p:cNvPr id="34" name="Google Shape;34;p1"/>
          <p:cNvSpPr/>
          <p:nvPr/>
        </p:nvSpPr>
        <p:spPr>
          <a:xfrm>
            <a:off x="1314448" y="1485900"/>
            <a:ext cx="2614612" cy="2000250"/>
          </a:xfrm>
          <a:custGeom>
            <a:rect b="b" l="l" r="r" t="t"/>
            <a:pathLst>
              <a:path extrusionOk="0" h="2000250" w="2614612">
                <a:moveTo>
                  <a:pt x="0" y="0"/>
                </a:moveTo>
                <a:lnTo>
                  <a:pt x="2614612" y="0"/>
                </a:lnTo>
                <a:lnTo>
                  <a:pt x="2614612" y="2000250"/>
                </a:lnTo>
                <a:lnTo>
                  <a:pt x="0" y="2000250"/>
                </a:lnTo>
                <a:lnTo>
                  <a:pt x="0" y="0"/>
                </a:lnTo>
                <a:close/>
              </a:path>
            </a:pathLst>
          </a:custGeom>
          <a:blipFill rotWithShape="1">
            <a:blip r:embed="rId13">
              <a:alphaModFix/>
            </a:blip>
            <a:stretch>
              <a:fillRect b="0" l="-89" r="-89" t="0"/>
            </a:stretch>
          </a:blipFill>
          <a:ln>
            <a:noFill/>
          </a:ln>
        </p:spPr>
      </p:sp>
      <p:sp>
        <p:nvSpPr>
          <p:cNvPr id="35" name="Google Shape;35;p1"/>
          <p:cNvSpPr/>
          <p:nvPr/>
        </p:nvSpPr>
        <p:spPr>
          <a:xfrm>
            <a:off x="5629275" y="1785938"/>
            <a:ext cx="2500312" cy="2157412"/>
          </a:xfrm>
          <a:custGeom>
            <a:rect b="b" l="l" r="r" t="t"/>
            <a:pathLst>
              <a:path extrusionOk="0" h="2157412" w="2500312">
                <a:moveTo>
                  <a:pt x="0" y="0"/>
                </a:moveTo>
                <a:lnTo>
                  <a:pt x="2500312" y="0"/>
                </a:lnTo>
                <a:lnTo>
                  <a:pt x="2500312" y="2157412"/>
                </a:lnTo>
                <a:lnTo>
                  <a:pt x="0" y="2157412"/>
                </a:lnTo>
                <a:lnTo>
                  <a:pt x="0" y="0"/>
                </a:lnTo>
                <a:close/>
              </a:path>
            </a:pathLst>
          </a:custGeom>
          <a:blipFill rotWithShape="1">
            <a:blip r:embed="rId14">
              <a:alphaModFix/>
            </a:blip>
            <a:stretch>
              <a:fillRect b="0" l="0" r="0" t="0"/>
            </a:stretch>
          </a:blipFill>
          <a:ln>
            <a:noFill/>
          </a:ln>
        </p:spPr>
      </p:sp>
      <p:sp>
        <p:nvSpPr>
          <p:cNvPr id="36" name="Google Shape;36;p1"/>
          <p:cNvSpPr/>
          <p:nvPr/>
        </p:nvSpPr>
        <p:spPr>
          <a:xfrm>
            <a:off x="5700712" y="7843838"/>
            <a:ext cx="1085850" cy="928688"/>
          </a:xfrm>
          <a:custGeom>
            <a:rect b="b" l="l" r="r" t="t"/>
            <a:pathLst>
              <a:path extrusionOk="0" h="928688" w="1085850">
                <a:moveTo>
                  <a:pt x="0" y="0"/>
                </a:moveTo>
                <a:lnTo>
                  <a:pt x="1085850" y="0"/>
                </a:lnTo>
                <a:lnTo>
                  <a:pt x="1085850" y="928688"/>
                </a:lnTo>
                <a:lnTo>
                  <a:pt x="0" y="928688"/>
                </a:lnTo>
                <a:lnTo>
                  <a:pt x="0" y="0"/>
                </a:lnTo>
                <a:close/>
              </a:path>
            </a:pathLst>
          </a:custGeom>
          <a:blipFill rotWithShape="1">
            <a:blip r:embed="rId15">
              <a:alphaModFix/>
            </a:blip>
            <a:stretch>
              <a:fillRect b="0" l="0" r="0" t="0"/>
            </a:stretch>
          </a:blipFill>
          <a:ln>
            <a:noFill/>
          </a:ln>
        </p:spPr>
      </p:sp>
      <p:sp>
        <p:nvSpPr>
          <p:cNvPr id="37" name="Google Shape;37;p1"/>
          <p:cNvSpPr txBox="1"/>
          <p:nvPr/>
        </p:nvSpPr>
        <p:spPr>
          <a:xfrm>
            <a:off x="-1243012" y="-68292"/>
            <a:ext cx="14973300" cy="16002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0F0F0F"/>
                </a:solidFill>
                <a:latin typeface="Arimo"/>
                <a:ea typeface="Arimo"/>
                <a:cs typeface="Arimo"/>
                <a:sym typeface="Arimo"/>
              </a:rPr>
              <a:t>Employee Data Analysis using Excel </a:t>
            </a:r>
            <a:endParaRPr/>
          </a:p>
          <a:p>
            <a:pPr indent="0" lvl="0" marL="0" marR="0" rtl="0" algn="l">
              <a:lnSpc>
                <a:spcPct val="119979"/>
              </a:lnSpc>
              <a:spcBef>
                <a:spcPts val="0"/>
              </a:spcBef>
              <a:spcAft>
                <a:spcPts val="0"/>
              </a:spcAft>
              <a:buNone/>
            </a:pPr>
            <a:r>
              <a:t/>
            </a:r>
            <a:endParaRPr b="1" i="0" sz="4800" u="none" cap="none" strike="noStrike">
              <a:solidFill>
                <a:srgbClr val="0F0F0F"/>
              </a:solidFill>
              <a:latin typeface="Arimo"/>
              <a:ea typeface="Arimo"/>
              <a:cs typeface="Arimo"/>
              <a:sym typeface="Arimo"/>
            </a:endParaRPr>
          </a:p>
        </p:txBody>
      </p:sp>
      <p:sp>
        <p:nvSpPr>
          <p:cNvPr id="38" name="Google Shape;38;p1"/>
          <p:cNvSpPr/>
          <p:nvPr/>
        </p:nvSpPr>
        <p:spPr>
          <a:xfrm>
            <a:off x="1014412" y="9701212"/>
            <a:ext cx="3214688" cy="300038"/>
          </a:xfrm>
          <a:custGeom>
            <a:rect b="b" l="l" r="r" t="t"/>
            <a:pathLst>
              <a:path extrusionOk="0" h="400050" w="4286250">
                <a:moveTo>
                  <a:pt x="0" y="0"/>
                </a:moveTo>
                <a:lnTo>
                  <a:pt x="4286250" y="0"/>
                </a:lnTo>
                <a:lnTo>
                  <a:pt x="4286250" y="400050"/>
                </a:lnTo>
                <a:lnTo>
                  <a:pt x="0" y="400050"/>
                </a:lnTo>
                <a:lnTo>
                  <a:pt x="0" y="0"/>
                </a:lnTo>
                <a:close/>
              </a:path>
            </a:pathLst>
          </a:custGeom>
          <a:blipFill rotWithShape="1">
            <a:blip r:embed="rId16">
              <a:alphaModFix/>
            </a:blip>
            <a:stretch>
              <a:fillRect b="0" l="-66655" r="-66667" t="0"/>
            </a:stretch>
          </a:blipFill>
          <a:ln>
            <a:noFill/>
          </a:ln>
        </p:spPr>
      </p:sp>
      <p:sp>
        <p:nvSpPr>
          <p:cNvPr id="39" name="Google Shape;39;p1"/>
          <p:cNvSpPr txBox="1"/>
          <p:nvPr/>
        </p:nvSpPr>
        <p:spPr>
          <a:xfrm>
            <a:off x="17030127" y="9697941"/>
            <a:ext cx="226800" cy="299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a:t>
            </a:r>
            <a:endParaRPr/>
          </a:p>
        </p:txBody>
      </p:sp>
      <p:sp>
        <p:nvSpPr>
          <p:cNvPr id="40" name="Google Shape;40;p1"/>
          <p:cNvSpPr txBox="1"/>
          <p:nvPr/>
        </p:nvSpPr>
        <p:spPr>
          <a:xfrm>
            <a:off x="2904270" y="4986338"/>
            <a:ext cx="13757700" cy="2757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STUDENT NAME:</a:t>
            </a:r>
            <a:r>
              <a:rPr lang="en-US" sz="3600"/>
              <a:t> A.BHAVYA</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REGISTER NO:</a:t>
            </a:r>
            <a:r>
              <a:rPr lang="en-US" sz="3600"/>
              <a:t>122201687</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DEPARTMENT: B.COM CORPORATE SECRETARYSHIP </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COLLEGE: CHELLAMAMAL WOMEN’S COLLEGE</a:t>
            </a:r>
            <a:endParaRPr/>
          </a:p>
          <a:p>
            <a:pPr indent="0" lvl="0" marL="0" marR="0" rtl="0" algn="l">
              <a:lnSpc>
                <a:spcPct val="120000"/>
              </a:lnSpc>
              <a:spcBef>
                <a:spcPts val="0"/>
              </a:spcBef>
              <a:spcAft>
                <a:spcPts val="0"/>
              </a:spcAft>
              <a:buNone/>
            </a:pPr>
            <a:r>
              <a:rPr b="0" i="0" lang="en-US" sz="3600" u="none" cap="none" strike="noStrike">
                <a:solidFill>
                  <a:srgbClr val="000000"/>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13" name="Group 13"/>
          <p:cNvGrpSpPr/>
          <p:nvPr/>
        </p:nvGrpSpPr>
        <p:grpSpPr>
          <a:xfrm>
            <a:off x="2500312" y="9701212"/>
            <a:ext cx="114300" cy="266700"/>
            <a:chOff x="0" y="0"/>
            <a:chExt cx="152400" cy="355600"/>
          </a:xfrm>
        </p:grpSpPr>
        <p:sp>
          <p:nvSpPr>
            <p:cNvPr id="14" name="Freeform 14"/>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4"/>
              <a:stretch>
                <a:fillRect l="-66666" r="-66666"/>
              </a:stretch>
            </a:blipFill>
          </p:spPr>
        </p:sp>
      </p:grpSp>
      <p:sp>
        <p:nvSpPr>
          <p:cNvPr id="15" name="TextBox 15"/>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16" name="TextBox 16"/>
          <p:cNvSpPr txBox="1"/>
          <p:nvPr/>
        </p:nvSpPr>
        <p:spPr>
          <a:xfrm>
            <a:off x="1109662" y="402430"/>
            <a:ext cx="4955856" cy="1171575"/>
          </a:xfrm>
          <a:prstGeom prst="rect">
            <a:avLst/>
          </a:prstGeom>
        </p:spPr>
        <p:txBody>
          <a:bodyPr lIns="0" tIns="0" rIns="0" bIns="0" rtlCol="0" anchor="t">
            <a:spAutoFit/>
          </a:bodyPr>
          <a:lstStyle/>
          <a:p>
            <a:pPr algn="l">
              <a:lnSpc>
                <a:spcPts val="8640"/>
              </a:lnSpc>
            </a:pPr>
            <a:r>
              <a:rPr lang="en-US" sz="7200" b="1" spc="-43">
                <a:solidFill>
                  <a:srgbClr val="000000"/>
                </a:solidFill>
                <a:latin typeface="Arimo Bold"/>
                <a:ea typeface="Arimo Bold"/>
                <a:cs typeface="Arimo Bold"/>
                <a:sym typeface="Arimo Bold"/>
              </a:rPr>
              <a:t>MODELLING</a:t>
            </a:r>
          </a:p>
        </p:txBody>
      </p:sp>
      <p:sp>
        <p:nvSpPr>
          <p:cNvPr id="17" name="Freeform 17"/>
          <p:cNvSpPr/>
          <p:nvPr/>
        </p:nvSpPr>
        <p:spPr>
          <a:xfrm>
            <a:off x="15087600" y="78771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8" name="TextBox 18"/>
          <p:cNvSpPr txBox="1"/>
          <p:nvPr/>
        </p:nvSpPr>
        <p:spPr>
          <a:xfrm>
            <a:off x="1691640" y="1354455"/>
            <a:ext cx="14561820" cy="8886825"/>
          </a:xfrm>
          <a:prstGeom prst="rect">
            <a:avLst/>
          </a:prstGeom>
        </p:spPr>
        <p:txBody>
          <a:bodyPr lIns="0" tIns="0" rIns="0" bIns="0" rtlCol="0" anchor="t">
            <a:spAutoFit/>
          </a:bodyPr>
          <a:lstStyle/>
          <a:p>
            <a:pPr algn="l">
              <a:lnSpc>
                <a:spcPts val="3240"/>
              </a:lnSpc>
            </a:pPr>
            <a:endParaRP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marL="1108709" lvl="3" indent="-277177" algn="l">
              <a:lnSpc>
                <a:spcPts val="3240"/>
              </a:lnSpc>
              <a:buFont typeface="Arial"/>
              <a:buChar char="￭"/>
            </a:pPr>
            <a:r>
              <a:rPr lang="en-US" sz="2700">
                <a:solidFill>
                  <a:srgbClr val="000000"/>
                </a:solidFill>
                <a:latin typeface="Arial"/>
                <a:ea typeface="Arial"/>
                <a:cs typeface="Arial"/>
                <a:sym typeface="Arial"/>
              </a:rPr>
              <a:t>Attendance records</a:t>
            </a:r>
          </a:p>
          <a:p>
            <a:pPr marL="1108709" lvl="3" indent="-277177" algn="l">
              <a:lnSpc>
                <a:spcPts val="3240"/>
              </a:lnSpc>
              <a:buFont typeface="Arial"/>
              <a:buChar char="￭"/>
            </a:pPr>
            <a:r>
              <a:rPr lang="en-US" sz="2700">
                <a:solidFill>
                  <a:srgbClr val="000000"/>
                </a:solidFill>
                <a:latin typeface="Arial"/>
                <a:ea typeface="Arial"/>
                <a:cs typeface="Arial"/>
                <a:sym typeface="Arial"/>
              </a:rPr>
              <a:t>Performance ratings</a:t>
            </a:r>
          </a:p>
          <a:p>
            <a:pPr marL="1108709" lvl="3" indent="-277177" algn="l">
              <a:lnSpc>
                <a:spcPts val="3240"/>
              </a:lnSpc>
              <a:buFont typeface="Arial"/>
              <a:buChar char="￭"/>
            </a:pPr>
            <a:r>
              <a:rPr lang="en-US" sz="2700">
                <a:solidFill>
                  <a:srgbClr val="000000"/>
                </a:solidFill>
                <a:latin typeface="Arial"/>
                <a:ea typeface="Arial"/>
                <a:cs typeface="Arial"/>
                <a:sym typeface="Arial"/>
              </a:rPr>
              <a:t>Project completion times</a:t>
            </a:r>
          </a:p>
          <a:p>
            <a:pPr marL="1108709" lvl="3" indent="-277177" algn="l">
              <a:lnSpc>
                <a:spcPts val="3240"/>
              </a:lnSpc>
              <a:buFont typeface="Arial"/>
              <a:buChar char="￭"/>
            </a:pPr>
            <a:r>
              <a:rPr lang="en-US" sz="2700">
                <a:solidFill>
                  <a:srgbClr val="000000"/>
                </a:solidFill>
                <a:latin typeface="Arial"/>
                <a:ea typeface="Arial"/>
                <a:cs typeface="Arial"/>
                <a:sym typeface="Arial"/>
              </a:rPr>
              <a:t>Sales figures</a:t>
            </a:r>
          </a:p>
          <a:p>
            <a:pPr marL="1108709" lvl="3" indent="-277177" algn="l">
              <a:lnSpc>
                <a:spcPts val="3240"/>
              </a:lnSpc>
              <a:buFont typeface="Arial"/>
              <a:buChar char="￭"/>
            </a:pPr>
            <a:r>
              <a:rPr lang="en-US" sz="2700">
                <a:solidFill>
                  <a:srgbClr val="000000"/>
                </a:solidFill>
                <a:latin typeface="Arial"/>
                <a:ea typeface="Arial"/>
                <a:cs typeface="Arial"/>
                <a:sym typeface="Arial"/>
              </a:rPr>
              <a:t>Customer satisfaction ratings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marL="1108709" lvl="3" indent="-277177" algn="l">
              <a:lnSpc>
                <a:spcPts val="3240"/>
              </a:lnSpc>
              <a:buFont typeface="Arial"/>
              <a:buChar char="￭"/>
            </a:pPr>
            <a:r>
              <a:rPr lang="en-US" sz="2700">
                <a:solidFill>
                  <a:srgbClr val="000000"/>
                </a:solidFill>
                <a:latin typeface="Arial"/>
                <a:ea typeface="Arial"/>
                <a:cs typeface="Arial"/>
                <a:sym typeface="Arial"/>
              </a:rPr>
              <a:t>Identifying and correcting errors</a:t>
            </a:r>
          </a:p>
          <a:p>
            <a:pPr marL="1108709" lvl="3" indent="-277177" algn="l">
              <a:lnSpc>
                <a:spcPts val="3240"/>
              </a:lnSpc>
              <a:buFont typeface="Arial"/>
              <a:buChar char="￭"/>
            </a:pPr>
            <a:r>
              <a:rPr lang="en-US" sz="2700">
                <a:solidFill>
                  <a:srgbClr val="000000"/>
                </a:solidFill>
                <a:latin typeface="Arial"/>
                <a:ea typeface="Arial"/>
                <a:cs typeface="Arial"/>
                <a:sym typeface="Arial"/>
              </a:rPr>
              <a:t>Standardizing data formats</a:t>
            </a:r>
          </a:p>
          <a:p>
            <a:pPr marL="1108709" lvl="3" indent="-277177" algn="l">
              <a:lnSpc>
                <a:spcPts val="3240"/>
              </a:lnSpc>
              <a:buFont typeface="Arial"/>
              <a:buChar char="￭"/>
            </a:pPr>
            <a:r>
              <a:rPr lang="en-US" sz="2700">
                <a:solidFill>
                  <a:srgbClr val="000000"/>
                </a:solidFill>
                <a:latin typeface="Arial"/>
                <a:ea typeface="Arial"/>
                <a:cs typeface="Arial"/>
                <a:sym typeface="Arial"/>
              </a:rPr>
              <a:t>Removing duplicates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marL="1108709" lvl="3" indent="-277177" algn="l">
              <a:lnSpc>
                <a:spcPts val="3240"/>
              </a:lnSpc>
              <a:buFont typeface="Arial"/>
              <a:buChar char="￭"/>
            </a:pPr>
            <a:r>
              <a:rPr lang="en-US" sz="2700">
                <a:solidFill>
                  <a:srgbClr val="000000"/>
                </a:solidFill>
                <a:latin typeface="Arial"/>
                <a:ea typeface="Arial"/>
                <a:cs typeface="Arial"/>
                <a:sym typeface="Arial"/>
              </a:rPr>
              <a:t>Calculate key performance indicators (KPIs)</a:t>
            </a:r>
          </a:p>
          <a:p>
            <a:pPr marL="1108709" lvl="3" indent="-277177" algn="l">
              <a:lnSpc>
                <a:spcPts val="3240"/>
              </a:lnSpc>
              <a:buFont typeface="Arial"/>
              <a:buChar char="￭"/>
            </a:pPr>
            <a:r>
              <a:rPr lang="en-US" sz="2700">
                <a:solidFill>
                  <a:srgbClr val="000000"/>
                </a:solidFill>
                <a:latin typeface="Arial"/>
                <a:ea typeface="Arial"/>
                <a:cs typeface="Arial"/>
                <a:sym typeface="Arial"/>
              </a:rPr>
              <a:t>Create charts and graphs for visualization</a:t>
            </a:r>
          </a:p>
          <a:p>
            <a:pPr marL="1108709" lvl="3" indent="-277177" algn="l">
              <a:lnSpc>
                <a:spcPts val="3240"/>
              </a:lnSpc>
              <a:buFont typeface="Arial"/>
              <a:buChar char="￭"/>
            </a:pPr>
            <a:r>
              <a:rPr lang="en-US" sz="2700">
                <a:solidFill>
                  <a:srgbClr val="000000"/>
                </a:solidFill>
                <a:latin typeface="Arial"/>
                <a:ea typeface="Arial"/>
                <a:cs typeface="Arial"/>
                <a:sym typeface="Arial"/>
              </a:rPr>
              <a:t>Identify trends and patterns</a:t>
            </a:r>
          </a:p>
          <a:p>
            <a:pPr marL="1108709" lvl="3" indent="-277177" algn="l">
              <a:lnSpc>
                <a:spcPts val="3240"/>
              </a:lnSpc>
              <a:buFont typeface="Arial"/>
              <a:buChar char="￭"/>
            </a:pPr>
            <a:r>
              <a:rPr lang="en-US" sz="2700">
                <a:solidFill>
                  <a:srgbClr val="000000"/>
                </a:solidFill>
                <a:latin typeface="Arial"/>
                <a:ea typeface="Arial"/>
                <a:cs typeface="Arial"/>
                <a:sym typeface="Arial"/>
              </a:rPr>
              <a:t>Conduct statistical analysis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marL="570071" lvl="2" indent="-190024"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5" name="Group 15"/>
          <p:cNvGrpSpPr/>
          <p:nvPr/>
        </p:nvGrpSpPr>
        <p:grpSpPr>
          <a:xfrm>
            <a:off x="2500312" y="9701212"/>
            <a:ext cx="114300" cy="266700"/>
            <a:chOff x="0" y="0"/>
            <a:chExt cx="152400" cy="355600"/>
          </a:xfrm>
        </p:grpSpPr>
        <p:sp>
          <p:nvSpPr>
            <p:cNvPr id="16" name="Freeform 16"/>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8"/>
              <a:stretch>
                <a:fillRect l="-66666" r="-66666"/>
              </a:stretch>
            </a:blipFill>
          </p:spPr>
        </p:sp>
      </p:grpSp>
      <p:sp>
        <p:nvSpPr>
          <p:cNvPr id="17" name="TextBox 17"/>
          <p:cNvSpPr txBox="1"/>
          <p:nvPr/>
        </p:nvSpPr>
        <p:spPr>
          <a:xfrm>
            <a:off x="1132998" y="543876"/>
            <a:ext cx="3655695"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RESULTS</a:t>
            </a:r>
          </a:p>
        </p:txBody>
      </p:sp>
      <p:sp>
        <p:nvSpPr>
          <p:cNvPr id="18" name="TextBox 18"/>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19" name="TextBox 19"/>
          <p:cNvSpPr txBox="1"/>
          <p:nvPr/>
        </p:nvSpPr>
        <p:spPr>
          <a:xfrm>
            <a:off x="1005840" y="3273504"/>
            <a:ext cx="15133320" cy="5052090"/>
          </a:xfrm>
          <a:prstGeom prst="rect">
            <a:avLst/>
          </a:prstGeom>
        </p:spPr>
        <p:txBody>
          <a:bodyPr lIns="0" tIns="0" rIns="0" bIns="0" rtlCol="0" anchor="t">
            <a:spAutoFit/>
          </a:bodyPr>
          <a:lstStyle/>
          <a:p>
            <a:pPr algn="l">
              <a:lnSpc>
                <a:spcPts val="3240"/>
              </a:lnSpc>
            </a:pPr>
            <a:r>
              <a:rPr lang="en-US" sz="2700" b="1"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406716"/>
            <a:ext cx="16022002" cy="130873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conclusion</a:t>
            </a:r>
          </a:p>
        </p:txBody>
      </p:sp>
      <p:sp>
        <p:nvSpPr>
          <p:cNvPr id="13" name="TextBox 13"/>
          <p:cNvSpPr txBox="1"/>
          <p:nvPr/>
        </p:nvSpPr>
        <p:spPr>
          <a:xfrm>
            <a:off x="1224438" y="1546534"/>
            <a:ext cx="14343222" cy="6393836"/>
          </a:xfrm>
          <a:prstGeom prst="rect">
            <a:avLst/>
          </a:prstGeom>
        </p:spPr>
        <p:txBody>
          <a:bodyPr lIns="0" tIns="0" rIns="0" bIns="0" rtlCol="0" anchor="t">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endParaRPr lang="en-US" sz="2700">
              <a:solidFill>
                <a:srgbClr val="000000"/>
              </a:solidFill>
              <a:latin typeface="Arial"/>
              <a:ea typeface="Arial"/>
              <a:cs typeface="Arial"/>
              <a:sym typeface="Arial"/>
            </a:endParaRPr>
          </a:p>
          <a:p>
            <a:pPr algn="l">
              <a:lnSpc>
                <a:spcPts val="3240"/>
              </a:lnSpc>
            </a:pPr>
            <a:r>
              <a:rPr lang="en-US" sz="2700" b="1">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endParaRPr lang="en-US" sz="2700" b="1">
              <a:solidFill>
                <a:srgbClr val="000000"/>
              </a:solidFill>
              <a:latin typeface="Arimo Bold"/>
              <a:ea typeface="Arimo Bold"/>
              <a:cs typeface="Arimo Bold"/>
              <a:sym typeface="Arimo Bold"/>
            </a:endParaR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1109662" y="1222850"/>
            <a:ext cx="586454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TITLE</a:t>
            </a:r>
          </a:p>
        </p:txBody>
      </p:sp>
      <p:grpSp>
        <p:nvGrpSpPr>
          <p:cNvPr id="9" name="Group 9"/>
          <p:cNvGrpSpPr/>
          <p:nvPr/>
        </p:nvGrpSpPr>
        <p:grpSpPr>
          <a:xfrm>
            <a:off x="1014412" y="9701212"/>
            <a:ext cx="3214688" cy="300038"/>
            <a:chOff x="0" y="0"/>
            <a:chExt cx="4286251" cy="400051"/>
          </a:xfrm>
        </p:grpSpPr>
        <p:sp>
          <p:nvSpPr>
            <p:cNvPr id="10" name="Freeform 10"/>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14"/>
              <a:stretch>
                <a:fillRect l="-66666" r="-66666"/>
              </a:stretch>
            </a:blipFill>
          </p:spPr>
        </p:sp>
      </p:grpSp>
      <p:grpSp>
        <p:nvGrpSpPr>
          <p:cNvPr id="11" name="Group 11"/>
          <p:cNvGrpSpPr/>
          <p:nvPr/>
        </p:nvGrpSpPr>
        <p:grpSpPr>
          <a:xfrm>
            <a:off x="700088" y="9615488"/>
            <a:ext cx="5557838" cy="442912"/>
            <a:chOff x="0" y="0"/>
            <a:chExt cx="7410451" cy="590549"/>
          </a:xfrm>
        </p:grpSpPr>
        <p:sp>
          <p:nvSpPr>
            <p:cNvPr id="12" name="Freeform 12"/>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5"/>
              <a:stretch>
                <a:fillRect t="-124" b="-124"/>
              </a:stretch>
            </a:blipFill>
          </p:spPr>
        </p:sp>
      </p:grpSp>
      <p:sp>
        <p:nvSpPr>
          <p:cNvPr id="13" name="TextBox 13"/>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4" name="TextBox 14"/>
          <p:cNvSpPr txBox="1"/>
          <p:nvPr/>
        </p:nvSpPr>
        <p:spPr>
          <a:xfrm>
            <a:off x="1917723" y="3059176"/>
            <a:ext cx="12706962" cy="2249835"/>
          </a:xfrm>
          <a:prstGeom prst="rect">
            <a:avLst/>
          </a:prstGeom>
        </p:spPr>
        <p:txBody>
          <a:bodyPr lIns="0" tIns="0" rIns="0" bIns="0" rtlCol="0" anchor="t">
            <a:spAutoFit/>
          </a:bodyPr>
          <a:lstStyle/>
          <a:p>
            <a:pPr algn="l">
              <a:lnSpc>
                <a:spcPts val="7920"/>
              </a:lnSpc>
            </a:pPr>
            <a:r>
              <a:rPr lang="en-US" sz="6600" b="1">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 y="42868"/>
            <a:ext cx="18722531" cy="10287000"/>
          </a:xfrm>
          <a:custGeom>
            <a:avLst/>
            <a:gdLst/>
            <a:ahLst/>
            <a:cxnLst/>
            <a:rect l="l" t="t" r="r" b="b"/>
            <a:pathLst>
              <a:path w="18722531" h="10287000">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6" name="Freeform 6"/>
          <p:cNvSpPr/>
          <p:nvPr/>
        </p:nvSpPr>
        <p:spPr>
          <a:xfrm>
            <a:off x="11044238" y="671512"/>
            <a:ext cx="542925" cy="542925"/>
          </a:xfrm>
          <a:custGeom>
            <a:avLst/>
            <a:gdLst/>
            <a:ahLst/>
            <a:cxnLst/>
            <a:rect l="l" t="t" r="r" b="b"/>
            <a:pathLst>
              <a:path w="542925" h="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16030575" y="9201150"/>
            <a:ext cx="371475" cy="371475"/>
            <a:chOff x="0" y="0"/>
            <a:chExt cx="495300" cy="495300"/>
          </a:xfrm>
        </p:grpSpPr>
        <p:sp>
          <p:nvSpPr>
            <p:cNvPr id="9" name="Freeform 9"/>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12"/>
              <a:stretch>
                <a:fillRect/>
              </a:stretch>
            </a:blipFill>
          </p:spPr>
        </p:sp>
      </p:grpSp>
      <p:grpSp>
        <p:nvGrpSpPr>
          <p:cNvPr id="10" name="Group 10"/>
          <p:cNvGrpSpPr/>
          <p:nvPr/>
        </p:nvGrpSpPr>
        <p:grpSpPr>
          <a:xfrm>
            <a:off x="700088" y="9615488"/>
            <a:ext cx="5557838" cy="442912"/>
            <a:chOff x="0" y="0"/>
            <a:chExt cx="7410451" cy="590549"/>
          </a:xfrm>
        </p:grpSpPr>
        <p:sp>
          <p:nvSpPr>
            <p:cNvPr id="11" name="Freeform 11"/>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3"/>
              <a:stretch>
                <a:fillRect t="-124" b="-124"/>
              </a:stretch>
            </a:blipFill>
          </p:spPr>
        </p:sp>
      </p:grpSp>
      <p:grpSp>
        <p:nvGrpSpPr>
          <p:cNvPr id="12" name="Group 12"/>
          <p:cNvGrpSpPr/>
          <p:nvPr/>
        </p:nvGrpSpPr>
        <p:grpSpPr>
          <a:xfrm>
            <a:off x="71438" y="5729285"/>
            <a:ext cx="2600325" cy="4514847"/>
            <a:chOff x="0" y="0"/>
            <a:chExt cx="3467100" cy="6019796"/>
          </a:xfrm>
        </p:grpSpPr>
        <p:sp>
          <p:nvSpPr>
            <p:cNvPr id="13" name="Freeform 13"/>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14"/>
              <a:stretch>
                <a:fillRect l="-67" r="-67"/>
              </a:stretch>
            </a:blipFill>
          </p:spPr>
        </p:sp>
      </p:grpSp>
      <p:sp>
        <p:nvSpPr>
          <p:cNvPr id="14" name="TextBox 14"/>
          <p:cNvSpPr txBox="1"/>
          <p:nvPr/>
        </p:nvSpPr>
        <p:spPr>
          <a:xfrm>
            <a:off x="1109662" y="633792"/>
            <a:ext cx="3535680"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AGENDA</a:t>
            </a:r>
          </a:p>
        </p:txBody>
      </p:sp>
      <p:sp>
        <p:nvSpPr>
          <p:cNvPr id="15" name="TextBox 15"/>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436570"/>
            <a:ext cx="7360920" cy="6681818"/>
          </a:xfrm>
          <a:prstGeom prst="rect">
            <a:avLst/>
          </a:prstGeom>
        </p:spPr>
        <p:txBody>
          <a:bodyPr lIns="0" tIns="0" rIns="0" bIns="0" rtlCol="0" anchor="t">
            <a:spAutoFit/>
          </a:bodyPr>
          <a:lstStyle/>
          <a:p>
            <a:pPr algn="l">
              <a:lnSpc>
                <a:spcPts val="5040"/>
              </a:lnSpc>
            </a:pPr>
            <a:endParaRP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886777" lvl="2" indent="-295592"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1987212" y="4400550"/>
            <a:ext cx="4143375" cy="4886325"/>
            <a:chOff x="0" y="0"/>
            <a:chExt cx="5524500" cy="6515100"/>
          </a:xfrm>
        </p:grpSpPr>
        <p:sp>
          <p:nvSpPr>
            <p:cNvPr id="15" name="Freeform 15"/>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26"/>
              <a:stretch>
                <a:fillRect l="-42" r="-42"/>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251108" y="840992"/>
            <a:ext cx="8455343" cy="1038860"/>
          </a:xfrm>
          <a:prstGeom prst="rect">
            <a:avLst/>
          </a:prstGeom>
        </p:spPr>
        <p:txBody>
          <a:bodyPr lIns="0" tIns="0" rIns="0" bIns="0" rtlCol="0" anchor="t">
            <a:spAutoFit/>
          </a:bodyPr>
          <a:lstStyle/>
          <a:p>
            <a:pPr algn="l">
              <a:lnSpc>
                <a:spcPts val="7650"/>
              </a:lnSpc>
            </a:pPr>
            <a:r>
              <a:rPr lang="en-US" sz="6375" b="1" spc="22">
                <a:solidFill>
                  <a:srgbClr val="000000"/>
                </a:solidFill>
                <a:latin typeface="Arimo Bold"/>
                <a:ea typeface="Arimo Bold"/>
                <a:cs typeface="Arimo Bold"/>
                <a:sym typeface="Arimo Bold"/>
              </a:rPr>
              <a:t>PROBLEM	STATEMENT</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21" name="TextBox 21"/>
          <p:cNvSpPr txBox="1"/>
          <p:nvPr/>
        </p:nvSpPr>
        <p:spPr>
          <a:xfrm>
            <a:off x="1342548" y="2609466"/>
            <a:ext cx="11596212" cy="6723607"/>
          </a:xfrm>
          <a:prstGeom prst="rect">
            <a:avLst/>
          </a:prstGeom>
        </p:spPr>
        <p:txBody>
          <a:bodyPr lIns="0" tIns="0" rIns="0" bIns="0" rtlCol="0" anchor="t">
            <a:spAutoFit/>
          </a:bodyPr>
          <a:lstStyle/>
          <a:p>
            <a:pPr algn="l">
              <a:lnSpc>
                <a:spcPts val="4320"/>
              </a:lnSpc>
            </a:pPr>
            <a:r>
              <a:rPr lang="en-US" sz="3600" b="1"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2987338" y="3971925"/>
            <a:ext cx="5300662" cy="5715000"/>
            <a:chOff x="0" y="0"/>
            <a:chExt cx="7067549" cy="7620000"/>
          </a:xfrm>
        </p:grpSpPr>
        <p:sp>
          <p:nvSpPr>
            <p:cNvPr id="15" name="Freeform 15"/>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26"/>
              <a:stretch>
                <a:fillRect/>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109662" y="1222850"/>
            <a:ext cx="789527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OVERVIEW</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21" name="TextBox 21"/>
          <p:cNvSpPr txBox="1"/>
          <p:nvPr/>
        </p:nvSpPr>
        <p:spPr>
          <a:xfrm>
            <a:off x="1201102" y="2307432"/>
            <a:ext cx="13423583" cy="6695032"/>
          </a:xfrm>
          <a:prstGeom prst="rect">
            <a:avLst/>
          </a:prstGeom>
        </p:spPr>
        <p:txBody>
          <a:bodyPr lIns="0" tIns="0" rIns="0" bIns="0" rtlCol="0" anchor="t">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5" name="TextBox 15"/>
          <p:cNvSpPr txBox="1"/>
          <p:nvPr/>
        </p:nvSpPr>
        <p:spPr>
          <a:xfrm>
            <a:off x="1049178" y="1325624"/>
            <a:ext cx="7521893" cy="789303"/>
          </a:xfrm>
          <a:prstGeom prst="rect">
            <a:avLst/>
          </a:prstGeom>
        </p:spPr>
        <p:txBody>
          <a:bodyPr lIns="0" tIns="0" rIns="0" bIns="0" rtlCol="0" anchor="t">
            <a:spAutoFit/>
          </a:bodyPr>
          <a:lstStyle/>
          <a:p>
            <a:pPr algn="l">
              <a:lnSpc>
                <a:spcPts val="5759"/>
              </a:lnSpc>
            </a:pPr>
            <a:r>
              <a:rPr lang="en-US" sz="4800" b="1" spc="-15">
                <a:solidFill>
                  <a:srgbClr val="000000"/>
                </a:solidFill>
                <a:latin typeface="Arimo Bold"/>
                <a:ea typeface="Arimo Bold"/>
                <a:cs typeface="Arimo Bold"/>
                <a:sym typeface="Arimo Bold"/>
              </a:rPr>
              <a:t>WHO ARE THE END USERS?</a:t>
            </a:r>
          </a:p>
        </p:txBody>
      </p:sp>
      <p:grpSp>
        <p:nvGrpSpPr>
          <p:cNvPr id="16" name="Group 16"/>
          <p:cNvGrpSpPr/>
          <p:nvPr/>
        </p:nvGrpSpPr>
        <p:grpSpPr>
          <a:xfrm>
            <a:off x="1085850" y="9258300"/>
            <a:ext cx="3271838" cy="728662"/>
            <a:chOff x="0" y="0"/>
            <a:chExt cx="4362451" cy="971549"/>
          </a:xfrm>
        </p:grpSpPr>
        <p:sp>
          <p:nvSpPr>
            <p:cNvPr id="17" name="Freeform 17"/>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8"/>
              <a:stretch>
                <a:fillRect/>
              </a:stretch>
            </a:blipFill>
          </p:spPr>
        </p:sp>
      </p:grpSp>
      <p:sp>
        <p:nvSpPr>
          <p:cNvPr id="18" name="TextBox 18"/>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19" name="TextBox 19"/>
          <p:cNvSpPr txBox="1"/>
          <p:nvPr/>
        </p:nvSpPr>
        <p:spPr>
          <a:xfrm>
            <a:off x="1177290" y="2066578"/>
            <a:ext cx="12501087" cy="8006745"/>
          </a:xfrm>
          <a:prstGeom prst="rect">
            <a:avLst/>
          </a:prstGeom>
        </p:spPr>
        <p:txBody>
          <a:bodyPr lIns="0" tIns="0" rIns="0" bIns="0" rtlCol="0" anchor="t">
            <a:spAutoFit/>
          </a:bodyPr>
          <a:lstStyle/>
          <a:p>
            <a:pPr algn="l">
              <a:lnSpc>
                <a:spcPts val="3600"/>
              </a:lnSpc>
            </a:pPr>
            <a:r>
              <a:rPr lang="en-US" sz="3000" b="1"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sz="3000" b="1" spc="28">
                <a:solidFill>
                  <a:srgbClr val="000000"/>
                </a:solidFill>
                <a:latin typeface="Arimo Bold"/>
                <a:ea typeface="Arimo Bold"/>
                <a:cs typeface="Arimo Bold"/>
                <a:sym typeface="Arimo Bold"/>
              </a:rPr>
              <a:t>Human Resources (HR) Professionals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marL="633413" lvl="2" indent="-211138" algn="l">
              <a:lnSpc>
                <a:spcPts val="3600"/>
              </a:lnSpc>
            </a:pPr>
            <a:r>
              <a:rPr lang="en-US" sz="3000" b="1" spc="28">
                <a:solidFill>
                  <a:srgbClr val="000000"/>
                </a:solidFill>
                <a:latin typeface="Arimo Bold"/>
                <a:ea typeface="Arimo Bold"/>
                <a:cs typeface="Arimo Bold"/>
                <a:sym typeface="Arimo Bold"/>
              </a:rPr>
              <a:t>Managers and Supervisors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marL="633413" lvl="2" indent="-211138" algn="l">
              <a:lnSpc>
                <a:spcPts val="3600"/>
              </a:lnSpc>
            </a:pPr>
            <a:r>
              <a:rPr lang="en-US" sz="3000" b="1" spc="28">
                <a:solidFill>
                  <a:srgbClr val="000000"/>
                </a:solidFill>
                <a:latin typeface="Arimo Bold"/>
                <a:ea typeface="Arimo Bold"/>
                <a:cs typeface="Arimo Bold"/>
                <a:sym typeface="Arimo Bold"/>
              </a:rPr>
              <a:t>Employees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marL="633413" lvl="2" indent="-211138" algn="l">
              <a:lnSpc>
                <a:spcPts val="3600"/>
              </a:lnSpc>
            </a:pPr>
            <a:r>
              <a:rPr lang="en-US" sz="3000" b="1" spc="28">
                <a:solidFill>
                  <a:srgbClr val="000000"/>
                </a:solidFill>
                <a:latin typeface="Arimo Bold"/>
                <a:ea typeface="Arimo Bold"/>
                <a:cs typeface="Arimo Bold"/>
                <a:sym typeface="Arimo Bold"/>
              </a:rPr>
              <a:t>Executives and Board Members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12" name="Group 12"/>
          <p:cNvGrpSpPr/>
          <p:nvPr/>
        </p:nvGrpSpPr>
        <p:grpSpPr>
          <a:xfrm>
            <a:off x="0" y="2214562"/>
            <a:ext cx="4043361" cy="4872038"/>
            <a:chOff x="0" y="0"/>
            <a:chExt cx="5391148" cy="6496051"/>
          </a:xfrm>
        </p:grpSpPr>
        <p:sp>
          <p:nvSpPr>
            <p:cNvPr id="13" name="Freeform 1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22"/>
              <a:stretch>
                <a:fillRect t="-34" b="-34"/>
              </a:stretch>
            </a:blipFill>
          </p:spPr>
        </p:sp>
      </p:grpSp>
      <p:sp>
        <p:nvSpPr>
          <p:cNvPr id="14" name="Freeform 14"/>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15" name="Freeform 1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837248" y="1262062"/>
            <a:ext cx="14644688" cy="887730"/>
          </a:xfrm>
          <a:prstGeom prst="rect">
            <a:avLst/>
          </a:prstGeom>
        </p:spPr>
        <p:txBody>
          <a:bodyPr lIns="0" tIns="0" rIns="0" bIns="0" rtlCol="0" anchor="t">
            <a:spAutoFit/>
          </a:bodyPr>
          <a:lstStyle/>
          <a:p>
            <a:pPr algn="l">
              <a:lnSpc>
                <a:spcPts val="6480"/>
              </a:lnSpc>
            </a:pPr>
            <a:r>
              <a:rPr lang="en-US" sz="5400" b="1" spc="37">
                <a:solidFill>
                  <a:srgbClr val="000000"/>
                </a:solidFill>
                <a:latin typeface="Arimo Bold"/>
                <a:ea typeface="Arimo Bold"/>
                <a:cs typeface="Arimo Bold"/>
                <a:sym typeface="Arimo Bold"/>
              </a:rPr>
              <a:t>OUR SOLUTION AND ITS VALUE PROPOSITION</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21" name="TextBox 21"/>
          <p:cNvSpPr txBox="1"/>
          <p:nvPr/>
        </p:nvSpPr>
        <p:spPr>
          <a:xfrm>
            <a:off x="4077653" y="2525912"/>
            <a:ext cx="13104495" cy="7129581"/>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sz="2700" b="1" spc="25">
                <a:solidFill>
                  <a:srgbClr val="000000"/>
                </a:solidFill>
                <a:latin typeface="Arimo Bold"/>
                <a:ea typeface="Arimo Bold"/>
                <a:cs typeface="Arimo Bold"/>
                <a:sym typeface="Arimo Bold"/>
              </a:rPr>
              <a:t>Key Features and Benefits:</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Performance Metric Tracking:</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Goal Setting and Review:</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Data Analysis and Visualization:</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marL="1108709" lvl="3" indent="-277177" algn="l">
              <a:lnSpc>
                <a:spcPts val="3240"/>
              </a:lnSpc>
            </a:pPr>
            <a:r>
              <a:rPr lang="en-US" sz="2700" b="1" spc="25">
                <a:solidFill>
                  <a:srgbClr val="000000"/>
                </a:solidFill>
                <a:latin typeface="Arimo Bold"/>
                <a:ea typeface="Arimo Bold"/>
                <a:cs typeface="Arimo Bold"/>
                <a:sym typeface="Arimo Bold"/>
              </a:rPr>
              <a:t>Example Use Cases: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530541"/>
            <a:ext cx="16022002" cy="1184910"/>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Dataset Description</a:t>
            </a:r>
          </a:p>
        </p:txBody>
      </p:sp>
      <p:sp>
        <p:nvSpPr>
          <p:cNvPr id="13" name="TextBox 13"/>
          <p:cNvSpPr txBox="1"/>
          <p:nvPr/>
        </p:nvSpPr>
        <p:spPr>
          <a:xfrm>
            <a:off x="1348740" y="2998470"/>
            <a:ext cx="14790420" cy="6067752"/>
          </a:xfrm>
          <a:prstGeom prst="rect">
            <a:avLst/>
          </a:prstGeom>
        </p:spPr>
        <p:txBody>
          <a:bodyPr lIns="0" tIns="0" rIns="0" bIns="0" rtlCol="0" anchor="t">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13" name="Freeform 13"/>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4" name="Freeform 14"/>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5" name="Freeform 15"/>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6" name="Group 16"/>
          <p:cNvGrpSpPr/>
          <p:nvPr/>
        </p:nvGrpSpPr>
        <p:grpSpPr>
          <a:xfrm>
            <a:off x="100012" y="5072060"/>
            <a:ext cx="3700462" cy="5129212"/>
            <a:chOff x="0" y="0"/>
            <a:chExt cx="4933949" cy="6838949"/>
          </a:xfrm>
        </p:grpSpPr>
        <p:sp>
          <p:nvSpPr>
            <p:cNvPr id="17" name="Freeform 17"/>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28"/>
              <a:stretch>
                <a:fillRect t="-1458" b="-1458"/>
              </a:stretch>
            </a:blipFill>
          </p:spPr>
        </p:sp>
      </p:grpSp>
      <p:sp>
        <p:nvSpPr>
          <p:cNvPr id="18" name="TextBox 18"/>
          <p:cNvSpPr txBox="1"/>
          <p:nvPr/>
        </p:nvSpPr>
        <p:spPr>
          <a:xfrm>
            <a:off x="1109662" y="960817"/>
            <a:ext cx="12720638" cy="1027634"/>
          </a:xfrm>
          <a:prstGeom prst="rect">
            <a:avLst/>
          </a:prstGeom>
        </p:spPr>
        <p:txBody>
          <a:bodyPr lIns="0" tIns="0" rIns="0" bIns="0" rtlCol="0" anchor="t">
            <a:spAutoFit/>
          </a:bodyPr>
          <a:lstStyle/>
          <a:p>
            <a:pPr algn="l">
              <a:lnSpc>
                <a:spcPts val="7650"/>
              </a:lnSpc>
            </a:pPr>
            <a:r>
              <a:rPr lang="en-US" sz="6375" b="1" spc="30">
                <a:solidFill>
                  <a:srgbClr val="000000"/>
                </a:solidFill>
                <a:latin typeface="Arimo Bold"/>
                <a:ea typeface="Arimo Bold"/>
                <a:cs typeface="Arimo Bold"/>
                <a:sym typeface="Arimo Bold"/>
              </a:rPr>
              <a:t>THE "WOW" IN OUR SOLUTION</a:t>
            </a:r>
          </a:p>
        </p:txBody>
      </p:sp>
      <p:sp>
        <p:nvSpPr>
          <p:cNvPr id="19" name="TextBox 19"/>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0" name="TextBox 20"/>
          <p:cNvSpPr txBox="1"/>
          <p:nvPr/>
        </p:nvSpPr>
        <p:spPr>
          <a:xfrm>
            <a:off x="3709035" y="4136544"/>
            <a:ext cx="13973175" cy="5562839"/>
          </a:xfrm>
          <a:prstGeom prst="rect">
            <a:avLst/>
          </a:prstGeom>
        </p:spPr>
        <p:txBody>
          <a:bodyPr lIns="0" tIns="0" rIns="0" bIns="0" rtlCol="0" anchor="t">
            <a:spAutoFit/>
          </a:bodyPr>
          <a:lstStyle/>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