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verage"/>
      <p:regular r:id="rId24"/>
    </p:embeddedFont>
    <p:embeddedFont>
      <p:font typeface="Oswald"/>
      <p:regular r:id="rId25"/>
      <p:bold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E5162F-3295-4A75-B60B-9A7E19647734}">
  <a:tblStyle styleId="{9CE5162F-3295-4A75-B60B-9A7E196477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verage-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95a1f644a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95a1f644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95a1f644a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95a1f644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95a1f644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95a1f644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95a1f644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95a1f644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95a1f644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95a1f644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95a1f64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95a1f64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95a1f644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95a1f644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95a1f644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95a1f644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95a1f644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95a1f644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95a1f644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95a1f644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95a1f644a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95a1f64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95a1f644a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95a1f644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Direct Marketing Optimization</a:t>
            </a:r>
            <a:endParaRPr/>
          </a:p>
        </p:txBody>
      </p:sp>
      <p:sp>
        <p:nvSpPr>
          <p:cNvPr id="60" name="Google Shape;60;p13"/>
          <p:cNvSpPr txBox="1"/>
          <p:nvPr>
            <p:ph type="ctrTitle"/>
          </p:nvPr>
        </p:nvSpPr>
        <p:spPr>
          <a:xfrm>
            <a:off x="6161150" y="4302850"/>
            <a:ext cx="2884500" cy="67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                                                  Bhavya Bhambri</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260700" y="20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Offer Recommendation Strategy with Revenue Optimization</a:t>
            </a:r>
            <a:endParaRPr/>
          </a:p>
        </p:txBody>
      </p:sp>
      <p:grpSp>
        <p:nvGrpSpPr>
          <p:cNvPr id="159" name="Google Shape;159;p22"/>
          <p:cNvGrpSpPr/>
          <p:nvPr/>
        </p:nvGrpSpPr>
        <p:grpSpPr>
          <a:xfrm>
            <a:off x="424825" y="1253973"/>
            <a:ext cx="8294371" cy="799416"/>
            <a:chOff x="424813" y="1177875"/>
            <a:chExt cx="8294371" cy="849900"/>
          </a:xfrm>
        </p:grpSpPr>
        <p:sp>
          <p:nvSpPr>
            <p:cNvPr id="160" name="Google Shape;160;p22"/>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2"/>
          <p:cNvSpPr txBox="1"/>
          <p:nvPr>
            <p:ph idx="1" type="body"/>
          </p:nvPr>
        </p:nvSpPr>
        <p:spPr>
          <a:xfrm>
            <a:off x="539675" y="1254200"/>
            <a:ext cx="2422500" cy="7992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chemeClr val="lt1"/>
              </a:buClr>
              <a:buSzPts val="1400"/>
              <a:buAutoNum type="arabicPeriod"/>
            </a:pPr>
            <a:r>
              <a:rPr lang="en">
                <a:solidFill>
                  <a:schemeClr val="lt1"/>
                </a:solidFill>
              </a:rPr>
              <a:t>Expected Revenue of Each Product for each Client</a:t>
            </a:r>
            <a:endParaRPr>
              <a:solidFill>
                <a:schemeClr val="lt1"/>
              </a:solidFill>
            </a:endParaRPr>
          </a:p>
        </p:txBody>
      </p:sp>
      <p:sp>
        <p:nvSpPr>
          <p:cNvPr id="163" name="Google Shape;163;p22"/>
          <p:cNvSpPr txBox="1"/>
          <p:nvPr>
            <p:ph idx="1"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For each customer &amp; product - consumer loan, MF and Credit Card, calculate </a:t>
            </a:r>
            <a:r>
              <a:rPr lang="en">
                <a:solidFill>
                  <a:schemeClr val="lt1"/>
                </a:solidFill>
              </a:rPr>
              <a:t>Expected Revenue </a:t>
            </a:r>
            <a:r>
              <a:rPr lang="en">
                <a:solidFill>
                  <a:schemeClr val="lt1"/>
                </a:solidFill>
              </a:rPr>
              <a:t> = Sales target (0/1)* Probability to Purchase*Revenue per client per offer</a:t>
            </a:r>
            <a:endParaRPr>
              <a:solidFill>
                <a:schemeClr val="lt1"/>
              </a:solidFill>
            </a:endParaRPr>
          </a:p>
        </p:txBody>
      </p:sp>
      <p:grpSp>
        <p:nvGrpSpPr>
          <p:cNvPr id="164" name="Google Shape;164;p22"/>
          <p:cNvGrpSpPr/>
          <p:nvPr/>
        </p:nvGrpSpPr>
        <p:grpSpPr>
          <a:xfrm>
            <a:off x="424825" y="2127339"/>
            <a:ext cx="8294360" cy="799416"/>
            <a:chOff x="424813" y="2075689"/>
            <a:chExt cx="8294360" cy="849900"/>
          </a:xfrm>
        </p:grpSpPr>
        <p:sp>
          <p:nvSpPr>
            <p:cNvPr id="165" name="Google Shape;165;p22"/>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2"/>
          <p:cNvSpPr txBox="1"/>
          <p:nvPr>
            <p:ph idx="1" type="body"/>
          </p:nvPr>
        </p:nvSpPr>
        <p:spPr>
          <a:xfrm>
            <a:off x="539675" y="2127450"/>
            <a:ext cx="2470500" cy="7992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a:solidFill>
                  <a:schemeClr val="lt1"/>
                </a:solidFill>
              </a:rPr>
              <a:t>02.	Maximum of Expected   Revenue</a:t>
            </a:r>
            <a:endParaRPr>
              <a:solidFill>
                <a:schemeClr val="lt1"/>
              </a:solidFill>
            </a:endParaRPr>
          </a:p>
        </p:txBody>
      </p:sp>
      <p:sp>
        <p:nvSpPr>
          <p:cNvPr id="168" name="Google Shape;168;p22"/>
          <p:cNvSpPr txBox="1"/>
          <p:nvPr>
            <p:ph idx="1"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Identify the Product with maximum </a:t>
            </a:r>
            <a:r>
              <a:rPr lang="en">
                <a:solidFill>
                  <a:schemeClr val="lt1"/>
                </a:solidFill>
              </a:rPr>
              <a:t>Expected Revenue </a:t>
            </a:r>
            <a:endParaRPr>
              <a:solidFill>
                <a:schemeClr val="lt1"/>
              </a:solidFill>
            </a:endParaRPr>
          </a:p>
          <a:p>
            <a:pPr indent="0" lvl="0" marL="457200" rtl="0" algn="l">
              <a:spcBef>
                <a:spcPts val="0"/>
              </a:spcBef>
              <a:spcAft>
                <a:spcPts val="0"/>
              </a:spcAft>
              <a:buNone/>
            </a:pPr>
            <a:r>
              <a:rPr lang="en">
                <a:solidFill>
                  <a:schemeClr val="lt1"/>
                </a:solidFill>
              </a:rPr>
              <a:t>for each customer </a:t>
            </a:r>
            <a:endParaRPr>
              <a:solidFill>
                <a:schemeClr val="lt1"/>
              </a:solidFill>
            </a:endParaRPr>
          </a:p>
        </p:txBody>
      </p:sp>
      <p:grpSp>
        <p:nvGrpSpPr>
          <p:cNvPr id="169" name="Google Shape;169;p22"/>
          <p:cNvGrpSpPr/>
          <p:nvPr/>
        </p:nvGrpSpPr>
        <p:grpSpPr>
          <a:xfrm>
            <a:off x="424825" y="3000705"/>
            <a:ext cx="8294360" cy="799447"/>
            <a:chOff x="424813" y="2974405"/>
            <a:chExt cx="8294360" cy="849933"/>
          </a:xfrm>
        </p:grpSpPr>
        <p:sp>
          <p:nvSpPr>
            <p:cNvPr id="170" name="Google Shape;170;p22"/>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2"/>
          <p:cNvSpPr txBox="1"/>
          <p:nvPr>
            <p:ph idx="1"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03.	Customer Score and Top Offer Selected</a:t>
            </a:r>
            <a:endParaRPr>
              <a:solidFill>
                <a:schemeClr val="lt1"/>
              </a:solidFill>
            </a:endParaRPr>
          </a:p>
        </p:txBody>
      </p:sp>
      <p:sp>
        <p:nvSpPr>
          <p:cNvPr id="173" name="Google Shape;173;p22"/>
          <p:cNvSpPr txBox="1"/>
          <p:nvPr>
            <p:ph idx="1"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Score = Max of Expected Revenue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Top Offer = Product corresponding to the MAX </a:t>
            </a:r>
            <a:r>
              <a:rPr lang="en">
                <a:solidFill>
                  <a:schemeClr val="lt1"/>
                </a:solidFill>
              </a:rPr>
              <a:t>Expected Revenue </a:t>
            </a:r>
            <a:endParaRPr>
              <a:solidFill>
                <a:schemeClr val="lt1"/>
              </a:solidFill>
            </a:endParaRPr>
          </a:p>
        </p:txBody>
      </p:sp>
      <p:grpSp>
        <p:nvGrpSpPr>
          <p:cNvPr id="174" name="Google Shape;174;p22"/>
          <p:cNvGrpSpPr/>
          <p:nvPr/>
        </p:nvGrpSpPr>
        <p:grpSpPr>
          <a:xfrm>
            <a:off x="424825" y="3874103"/>
            <a:ext cx="8294360" cy="799447"/>
            <a:chOff x="424813" y="3871259"/>
            <a:chExt cx="8294360" cy="849933"/>
          </a:xfrm>
        </p:grpSpPr>
        <p:sp>
          <p:nvSpPr>
            <p:cNvPr id="175" name="Google Shape;175;p22"/>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txBox="1"/>
          <p:nvPr>
            <p:ph idx="1"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Recommend Top Offer to top 100 customers (sorted by Score in descending order) calculated in the previous step</a:t>
            </a:r>
            <a:endParaRPr>
              <a:solidFill>
                <a:schemeClr val="lt1"/>
              </a:solidFill>
            </a:endParaRPr>
          </a:p>
        </p:txBody>
      </p:sp>
      <p:sp>
        <p:nvSpPr>
          <p:cNvPr id="178" name="Google Shape;178;p22"/>
          <p:cNvSpPr txBox="1"/>
          <p:nvPr/>
        </p:nvSpPr>
        <p:spPr>
          <a:xfrm>
            <a:off x="539675" y="40137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verage"/>
                <a:ea typeface="Average"/>
                <a:cs typeface="Average"/>
                <a:sym typeface="Average"/>
              </a:rPr>
              <a:t>04.	Recommendation to Top 100 Customers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311700" y="25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graphicFrame>
        <p:nvGraphicFramePr>
          <p:cNvPr id="184" name="Google Shape;184;p23"/>
          <p:cNvGraphicFramePr/>
          <p:nvPr/>
        </p:nvGraphicFramePr>
        <p:xfrm>
          <a:off x="414675" y="1122300"/>
          <a:ext cx="3000000" cy="3000000"/>
        </p:xfrm>
        <a:graphic>
          <a:graphicData uri="http://schemas.openxmlformats.org/drawingml/2006/table">
            <a:tbl>
              <a:tblPr>
                <a:noFill/>
                <a:tableStyleId>{9CE5162F-3295-4A75-B60B-9A7E19647734}</a:tableStyleId>
              </a:tblPr>
              <a:tblGrid>
                <a:gridCol w="710050"/>
                <a:gridCol w="710050"/>
                <a:gridCol w="710050"/>
                <a:gridCol w="710050"/>
                <a:gridCol w="710050"/>
                <a:gridCol w="710050"/>
                <a:gridCol w="710050"/>
                <a:gridCol w="710050"/>
                <a:gridCol w="710050"/>
                <a:gridCol w="710050"/>
                <a:gridCol w="710050"/>
                <a:gridCol w="710050"/>
              </a:tblGrid>
              <a:tr h="736800">
                <a:tc>
                  <a:txBody>
                    <a:bodyPr/>
                    <a:lstStyle/>
                    <a:p>
                      <a:pPr indent="0" lvl="0" marL="0" rtl="0" algn="ctr">
                        <a:lnSpc>
                          <a:spcPct val="115000"/>
                        </a:lnSpc>
                        <a:spcBef>
                          <a:spcPts val="0"/>
                        </a:spcBef>
                        <a:spcAft>
                          <a:spcPts val="0"/>
                        </a:spcAft>
                        <a:buNone/>
                      </a:pPr>
                      <a:r>
                        <a:rPr b="1" lang="en" sz="1200">
                          <a:solidFill>
                            <a:schemeClr val="dk1"/>
                          </a:solidFill>
                        </a:rPr>
                        <a:t>Client</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P_Loan</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Rev_Loan</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EV_Loan</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solidFill>
                            <a:schemeClr val="dk1"/>
                          </a:solidFill>
                        </a:rPr>
                        <a:t>P_MF</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Rev_MF</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EV_MF</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solidFill>
                            <a:schemeClr val="dk1"/>
                          </a:solidFill>
                        </a:rPr>
                        <a:t>P_Card</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Rev_Card</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dk1"/>
                          </a:solidFill>
                        </a:rPr>
                        <a:t>EV_Card</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b="1" lang="en" sz="1200">
                          <a:solidFill>
                            <a:schemeClr val="dk1"/>
                          </a:solidFill>
                        </a:rPr>
                        <a:t>Best Offer</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88038"/>
                    </a:solidFill>
                  </a:tcPr>
                </a:tc>
                <a:tc>
                  <a:txBody>
                    <a:bodyPr/>
                    <a:lstStyle/>
                    <a:p>
                      <a:pPr indent="0" lvl="0" marL="0" rtl="0" algn="ctr">
                        <a:lnSpc>
                          <a:spcPct val="115000"/>
                        </a:lnSpc>
                        <a:spcBef>
                          <a:spcPts val="0"/>
                        </a:spcBef>
                        <a:spcAft>
                          <a:spcPts val="0"/>
                        </a:spcAft>
                        <a:buNone/>
                      </a:pPr>
                      <a:r>
                        <a:rPr b="1" lang="en" sz="1200">
                          <a:solidFill>
                            <a:schemeClr val="dk1"/>
                          </a:solidFill>
                        </a:rPr>
                        <a:t>Score/MAX </a:t>
                      </a:r>
                      <a:r>
                        <a:rPr b="1" lang="en" sz="1200">
                          <a:solidFill>
                            <a:schemeClr val="dk1"/>
                          </a:solidFill>
                        </a:rPr>
                        <a:t>EV</a:t>
                      </a:r>
                      <a:endParaRPr b="1" sz="12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88038"/>
                    </a:solidFill>
                  </a:tcPr>
                </a:tc>
              </a:tr>
              <a:tr h="537325">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0.3</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2000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600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lang="en">
                          <a:solidFill>
                            <a:schemeClr val="dk1"/>
                          </a:solidFill>
                        </a:rPr>
                        <a:t>0.4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2500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a:solidFill>
                            <a:schemeClr val="dk1"/>
                          </a:solidFill>
                        </a:rPr>
                        <a:t>0.1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chemeClr val="lt1"/>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lang="en">
                          <a:solidFill>
                            <a:schemeClr val="dk1"/>
                          </a:solidFill>
                        </a:rPr>
                        <a:t>MF</a:t>
                      </a:r>
                      <a:endParaRPr>
                        <a:solidFill>
                          <a:schemeClr val="dk1"/>
                        </a:solidFill>
                      </a:endParaRPr>
                    </a:p>
                  </a:txBody>
                  <a:tcPr marT="91425" marB="91425" marR="91425" marL="91425">
                    <a:lnT cap="flat" cmpd="sng" w="9525">
                      <a:solidFill>
                        <a:schemeClr val="lt1"/>
                      </a:solidFill>
                      <a:prstDash val="solid"/>
                      <a:round/>
                      <a:headEnd len="sm" w="sm" type="none"/>
                      <a:tailEnd len="sm" w="sm" type="none"/>
                    </a:lnT>
                    <a:solidFill>
                      <a:srgbClr val="188038"/>
                    </a:solidFill>
                  </a:tcPr>
                </a:tc>
                <a:tc>
                  <a:txBody>
                    <a:bodyPr/>
                    <a:lstStyle/>
                    <a:p>
                      <a:pPr indent="0" lvl="0" marL="0" rtl="0" algn="l">
                        <a:spcBef>
                          <a:spcPts val="0"/>
                        </a:spcBef>
                        <a:spcAft>
                          <a:spcPts val="0"/>
                        </a:spcAft>
                        <a:buNone/>
                      </a:pPr>
                      <a:r>
                        <a:rPr lang="en">
                          <a:solidFill>
                            <a:schemeClr val="dk1"/>
                          </a:solidFill>
                        </a:rPr>
                        <a:t>1000</a:t>
                      </a:r>
                      <a:endParaRPr>
                        <a:solidFill>
                          <a:schemeClr val="dk1"/>
                        </a:solidFill>
                      </a:endParaRPr>
                    </a:p>
                  </a:txBody>
                  <a:tcPr marT="91425" marB="91425" marR="91425" marL="91425">
                    <a:lnT cap="flat" cmpd="sng" w="9525">
                      <a:solidFill>
                        <a:schemeClr val="lt1"/>
                      </a:solidFill>
                      <a:prstDash val="solid"/>
                      <a:round/>
                      <a:headEnd len="sm" w="sm" type="none"/>
                      <a:tailEnd len="sm" w="sm" type="none"/>
                    </a:lnT>
                    <a:solidFill>
                      <a:srgbClr val="188038"/>
                    </a:solidFill>
                  </a:tcPr>
                </a:tc>
              </a:tr>
              <a:tr h="537325">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2500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1250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solidFill>
                      <a:srgbClr val="B6D7A8"/>
                    </a:solidFill>
                  </a:tcPr>
                </a:tc>
                <a:tc>
                  <a:txBody>
                    <a:bodyPr/>
                    <a:lstStyle/>
                    <a:p>
                      <a:pPr indent="0" lvl="0" marL="0" rtl="0" algn="l">
                        <a:spcBef>
                          <a:spcPts val="0"/>
                        </a:spcBef>
                        <a:spcAft>
                          <a:spcPts val="0"/>
                        </a:spcAft>
                        <a:buNone/>
                      </a:pPr>
                      <a:r>
                        <a:rPr lang="en">
                          <a:solidFill>
                            <a:schemeClr val="dk1"/>
                          </a:solidFill>
                        </a:rPr>
                        <a:t>0.1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rPr>
                        <a:t>2500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250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a:solidFill>
                            <a:schemeClr val="dk1"/>
                          </a:solidFill>
                        </a:rPr>
                        <a:t>0.6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600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solidFill>
                      <a:srgbClr val="B6D7A8"/>
                    </a:solidFill>
                  </a:tcPr>
                </a:tc>
                <a:tc>
                  <a:txBody>
                    <a:bodyPr/>
                    <a:lstStyle/>
                    <a:p>
                      <a:pPr indent="0" lvl="0" marL="0" rtl="0" algn="l">
                        <a:spcBef>
                          <a:spcPts val="0"/>
                        </a:spcBef>
                        <a:spcAft>
                          <a:spcPts val="0"/>
                        </a:spcAft>
                        <a:buNone/>
                      </a:pPr>
                      <a:r>
                        <a:rPr lang="en">
                          <a:solidFill>
                            <a:schemeClr val="dk1"/>
                          </a:solidFill>
                        </a:rPr>
                        <a:t>Loan</a:t>
                      </a:r>
                      <a:endParaRPr>
                        <a:solidFill>
                          <a:schemeClr val="dk1"/>
                        </a:solidFill>
                      </a:endParaRPr>
                    </a:p>
                  </a:txBody>
                  <a:tcPr marT="91425" marB="91425" marR="91425" marL="91425">
                    <a:solidFill>
                      <a:srgbClr val="188038"/>
                    </a:solidFill>
                  </a:tcPr>
                </a:tc>
                <a:tc>
                  <a:txBody>
                    <a:bodyPr/>
                    <a:lstStyle/>
                    <a:p>
                      <a:pPr indent="0" lvl="0" marL="0" rtl="0" algn="l">
                        <a:spcBef>
                          <a:spcPts val="0"/>
                        </a:spcBef>
                        <a:spcAft>
                          <a:spcPts val="0"/>
                        </a:spcAft>
                        <a:buNone/>
                      </a:pPr>
                      <a:r>
                        <a:rPr lang="en">
                          <a:solidFill>
                            <a:schemeClr val="dk1"/>
                          </a:solidFill>
                        </a:rPr>
                        <a:t>1250</a:t>
                      </a:r>
                      <a:endParaRPr>
                        <a:solidFill>
                          <a:schemeClr val="dk1"/>
                        </a:solidFill>
                      </a:endParaRPr>
                    </a:p>
                  </a:txBody>
                  <a:tcPr marT="91425" marB="91425" marR="91425" marL="91425">
                    <a:solidFill>
                      <a:srgbClr val="188038"/>
                    </a:solidFill>
                  </a:tcPr>
                </a:tc>
              </a:tr>
            </a:tbl>
          </a:graphicData>
        </a:graphic>
      </p:graphicFrame>
      <p:sp>
        <p:nvSpPr>
          <p:cNvPr id="185" name="Google Shape;185;p23"/>
          <p:cNvSpPr txBox="1"/>
          <p:nvPr/>
        </p:nvSpPr>
        <p:spPr>
          <a:xfrm>
            <a:off x="486175" y="3154875"/>
            <a:ext cx="8399100" cy="1634400"/>
          </a:xfrm>
          <a:prstGeom prst="rect">
            <a:avLst/>
          </a:prstGeom>
          <a:solidFill>
            <a:schemeClr val="dk2"/>
          </a:solid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For Customer A, Mutual funds is the best offer as the EV for MF is the highest.</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Similarly</a:t>
            </a:r>
            <a:r>
              <a:rPr lang="en" sz="1800">
                <a:solidFill>
                  <a:schemeClr val="dk1"/>
                </a:solidFill>
                <a:latin typeface="Average"/>
                <a:ea typeface="Average"/>
                <a:cs typeface="Average"/>
                <a:sym typeface="Average"/>
              </a:rPr>
              <a:t>, for Customer B, Loan is the best offer as the EV for Loan is the highest.</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Customer B ranks above A as per the methodology sinc B has higher score than A.</a:t>
            </a:r>
            <a:endParaRPr sz="1800">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2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100 Customers Selection and Revenue Calculation</a:t>
            </a:r>
            <a:endParaRPr/>
          </a:p>
        </p:txBody>
      </p:sp>
      <p:sp>
        <p:nvSpPr>
          <p:cNvPr id="191" name="Google Shape;191;p24"/>
          <p:cNvSpPr txBox="1"/>
          <p:nvPr/>
        </p:nvSpPr>
        <p:spPr>
          <a:xfrm>
            <a:off x="659675" y="1020450"/>
            <a:ext cx="7967700" cy="125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Top 100 customers were selected based on Score calculated using the methodology discussed and recommended Offers with Maximum Revenue are shared : </a:t>
            </a:r>
            <a:r>
              <a:rPr i="1" lang="en" sz="1100">
                <a:solidFill>
                  <a:schemeClr val="accent3"/>
                </a:solidFill>
                <a:latin typeface="Average"/>
                <a:ea typeface="Average"/>
                <a:cs typeface="Average"/>
                <a:sym typeface="Average"/>
              </a:rPr>
              <a:t>ModelOutput/Top_100_Customers.csv</a:t>
            </a:r>
            <a:endParaRPr i="1" sz="11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i="1">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The Top 100 Customers contribute to :</a:t>
            </a:r>
            <a:endParaRPr>
              <a:solidFill>
                <a:schemeClr val="accent3"/>
              </a:solidFill>
              <a:latin typeface="Average"/>
              <a:ea typeface="Average"/>
              <a:cs typeface="Average"/>
              <a:sym typeface="Average"/>
            </a:endParaRPr>
          </a:p>
          <a:p>
            <a:pPr indent="457200" lvl="0" marL="0" rtl="0" algn="l">
              <a:spcBef>
                <a:spcPts val="0"/>
              </a:spcBef>
              <a:spcAft>
                <a:spcPts val="0"/>
              </a:spcAft>
              <a:buNone/>
            </a:pPr>
            <a:r>
              <a:rPr lang="en">
                <a:solidFill>
                  <a:schemeClr val="accent3"/>
                </a:solidFill>
                <a:latin typeface="Average"/>
                <a:ea typeface="Average"/>
                <a:cs typeface="Average"/>
                <a:sym typeface="Average"/>
              </a:rPr>
              <a:t>Sum of Top Offer based Expected Revenue of 100 Customers = 1337 EUR</a:t>
            </a:r>
            <a:endParaRPr>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2805450" y="1857150"/>
            <a:ext cx="353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Thank You</a:t>
            </a:r>
            <a:endParaRPr sz="5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27"/>
          <p:cNvGraphicFramePr/>
          <p:nvPr/>
        </p:nvGraphicFramePr>
        <p:xfrm>
          <a:off x="424975" y="713300"/>
          <a:ext cx="3000000" cy="3000000"/>
        </p:xfrm>
        <a:graphic>
          <a:graphicData uri="http://schemas.openxmlformats.org/drawingml/2006/table">
            <a:tbl>
              <a:tblPr>
                <a:noFill/>
                <a:tableStyleId>{9CE5162F-3295-4A75-B60B-9A7E19647734}</a:tableStyleId>
              </a:tblPr>
              <a:tblGrid>
                <a:gridCol w="1520125"/>
                <a:gridCol w="1520125"/>
                <a:gridCol w="1520125"/>
              </a:tblGrid>
              <a:tr h="387275">
                <a:tc>
                  <a:txBody>
                    <a:bodyPr/>
                    <a:lstStyle/>
                    <a:p>
                      <a:pPr indent="0" lvl="0" marL="0" rtl="0" algn="l">
                        <a:lnSpc>
                          <a:spcPct val="115000"/>
                        </a:lnSpc>
                        <a:spcBef>
                          <a:spcPts val="0"/>
                        </a:spcBef>
                        <a:spcAft>
                          <a:spcPts val="0"/>
                        </a:spcAft>
                        <a:buNone/>
                      </a:pPr>
                      <a:r>
                        <a:rPr b="1" lang="en" sz="1100">
                          <a:solidFill>
                            <a:schemeClr val="dk1"/>
                          </a:solidFill>
                        </a:rPr>
                        <a:t>Feature 1</a:t>
                      </a:r>
                      <a:endParaRPr b="1" sz="11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 sz="1100">
                          <a:solidFill>
                            <a:schemeClr val="dk1"/>
                          </a:solidFill>
                        </a:rPr>
                        <a:t>Feature 2</a:t>
                      </a:r>
                      <a:endParaRPr b="1" sz="11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 sz="1100">
                          <a:solidFill>
                            <a:schemeClr val="dk1"/>
                          </a:solidFill>
                        </a:rPr>
                        <a:t>Correlation</a:t>
                      </a:r>
                      <a:endParaRPr b="1" sz="1100">
                        <a:solidFill>
                          <a:schemeClr val="dk1"/>
                        </a:solidFill>
                      </a:endParaRPr>
                    </a:p>
                  </a:txBody>
                  <a:tcPr marT="91425" marB="91425" marR="91425" marL="91425"/>
                </a:tc>
              </a:tr>
              <a:tr h="40272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Count_MF</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Total_Accounts</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0.996</a:t>
                      </a:r>
                      <a:endParaRPr>
                        <a:solidFill>
                          <a:schemeClr val="dk1"/>
                        </a:solidFill>
                      </a:endParaRPr>
                    </a:p>
                  </a:txBody>
                  <a:tcPr marT="91425" marB="91425" marR="91425" marL="91425"/>
                </a:tc>
              </a:tr>
              <a:tr h="52667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Log_TransactionsCred</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Log_TransactionsCred_CA</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0.910</a:t>
                      </a:r>
                      <a:endParaRPr>
                        <a:solidFill>
                          <a:schemeClr val="dk1"/>
                        </a:solidFill>
                      </a:endParaRPr>
                    </a:p>
                  </a:txBody>
                  <a:tcPr marT="91425" marB="91425" marR="91425" marL="91425"/>
                </a:tc>
              </a:tr>
              <a:tr h="40272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Log_VolumeDeb</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Log_VolumeDeb_CA</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0.986</a:t>
                      </a:r>
                      <a:endParaRPr>
                        <a:solidFill>
                          <a:schemeClr val="dk1"/>
                        </a:solidFill>
                      </a:endParaRPr>
                    </a:p>
                  </a:txBody>
                  <a:tcPr marT="91425" marB="91425" marR="91425" marL="91425"/>
                </a:tc>
              </a:tr>
              <a:tr h="52667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Log_VolumeDebCash_Card</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Log_TransactionsDebCash_Card</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0.870</a:t>
                      </a:r>
                      <a:endParaRPr>
                        <a:solidFill>
                          <a:schemeClr val="dk1"/>
                        </a:solidFill>
                      </a:endParaRPr>
                    </a:p>
                  </a:txBody>
                  <a:tcPr marT="91425" marB="91425" marR="91425" marL="91425"/>
                </a:tc>
              </a:tr>
              <a:tr h="52667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Log_VolumeDebCashless_Card</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Log_TransactionsDebCashless_Card</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0.930</a:t>
                      </a:r>
                      <a:endParaRPr>
                        <a:solidFill>
                          <a:schemeClr val="dk1"/>
                        </a:solidFill>
                      </a:endParaRPr>
                    </a:p>
                  </a:txBody>
                  <a:tcPr marT="91425" marB="91425" marR="91425" marL="91425"/>
                </a:tc>
              </a:tr>
              <a:tr h="52667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Log_VolumeDeb_PaymentOrder</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Log_TransactionsDeb_PaymentOrder</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0.900</a:t>
                      </a:r>
                      <a:endParaRPr>
                        <a:solidFill>
                          <a:schemeClr val="dk1"/>
                        </a:solidFill>
                      </a:endParaRPr>
                    </a:p>
                  </a:txBody>
                  <a:tcPr marT="91425" marB="91425" marR="91425" marL="91425"/>
                </a:tc>
              </a:tr>
              <a:tr h="526675">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Log_TransactionsDeb</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solidFill>
                            <a:schemeClr val="dk1"/>
                          </a:solidFill>
                          <a:latin typeface="Roboto Mono"/>
                          <a:ea typeface="Roboto Mono"/>
                          <a:cs typeface="Roboto Mono"/>
                          <a:sym typeface="Roboto Mono"/>
                        </a:rPr>
                        <a:t>Log_TransactionsDeb_CA</a:t>
                      </a:r>
                      <a:endParaRPr sz="1100">
                        <a:solidFill>
                          <a:schemeClr val="dk1"/>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a:solidFill>
                            <a:schemeClr val="dk1"/>
                          </a:solidFill>
                        </a:rPr>
                        <a:t>0.969</a:t>
                      </a:r>
                      <a:endParaRPr>
                        <a:solidFill>
                          <a:schemeClr val="dk1"/>
                        </a:solidFill>
                      </a:endParaRPr>
                    </a:p>
                  </a:txBody>
                  <a:tcPr marT="91425" marB="91425" marR="91425" marL="91425"/>
                </a:tc>
              </a:tr>
            </a:tbl>
          </a:graphicData>
        </a:graphic>
      </p:graphicFrame>
      <p:sp>
        <p:nvSpPr>
          <p:cNvPr id="207" name="Google Shape;207;p27"/>
          <p:cNvSpPr txBox="1"/>
          <p:nvPr/>
        </p:nvSpPr>
        <p:spPr>
          <a:xfrm>
            <a:off x="424975" y="0"/>
            <a:ext cx="54504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Appendix: Highly Correlated Features (Correlation&gt;0.9)</a:t>
            </a:r>
            <a:endParaRPr sz="1800">
              <a:solidFill>
                <a:schemeClr val="accent3"/>
              </a:solidFill>
              <a:latin typeface="Average"/>
              <a:ea typeface="Average"/>
              <a:cs typeface="Average"/>
              <a:sym typeface="Average"/>
            </a:endParaRPr>
          </a:p>
        </p:txBody>
      </p:sp>
      <p:pic>
        <p:nvPicPr>
          <p:cNvPr id="208" name="Google Shape;208;p27"/>
          <p:cNvPicPr preferRelativeResize="0"/>
          <p:nvPr/>
        </p:nvPicPr>
        <p:blipFill>
          <a:blip r:embed="rId3">
            <a:alphaModFix/>
          </a:blip>
          <a:stretch>
            <a:fillRect/>
          </a:stretch>
        </p:blipFill>
        <p:spPr>
          <a:xfrm>
            <a:off x="5347625" y="548225"/>
            <a:ext cx="3643974" cy="2213600"/>
          </a:xfrm>
          <a:prstGeom prst="rect">
            <a:avLst/>
          </a:prstGeom>
          <a:noFill/>
          <a:ln>
            <a:noFill/>
          </a:ln>
        </p:spPr>
      </p:pic>
      <p:sp>
        <p:nvSpPr>
          <p:cNvPr id="209" name="Google Shape;209;p27"/>
          <p:cNvSpPr/>
          <p:nvPr/>
        </p:nvSpPr>
        <p:spPr>
          <a:xfrm rot="5400000">
            <a:off x="6914675" y="2920775"/>
            <a:ext cx="300000" cy="21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aphicFrame>
        <p:nvGraphicFramePr>
          <p:cNvPr id="210" name="Google Shape;210;p27"/>
          <p:cNvGraphicFramePr/>
          <p:nvPr/>
        </p:nvGraphicFramePr>
        <p:xfrm>
          <a:off x="5442275" y="3296925"/>
          <a:ext cx="3000000" cy="3000000"/>
        </p:xfrm>
        <a:graphic>
          <a:graphicData uri="http://schemas.openxmlformats.org/drawingml/2006/table">
            <a:tbl>
              <a:tblPr>
                <a:noFill/>
                <a:tableStyleId>{9CE5162F-3295-4A75-B60B-9A7E19647734}</a:tableStyleId>
              </a:tblPr>
              <a:tblGrid>
                <a:gridCol w="1564200"/>
                <a:gridCol w="1564200"/>
              </a:tblGrid>
              <a:tr h="254925">
                <a:tc>
                  <a:txBody>
                    <a:bodyPr/>
                    <a:lstStyle/>
                    <a:p>
                      <a:pPr indent="0" lvl="0" marL="0" rtl="0" algn="ctr">
                        <a:lnSpc>
                          <a:spcPct val="115000"/>
                        </a:lnSpc>
                        <a:spcBef>
                          <a:spcPts val="0"/>
                        </a:spcBef>
                        <a:spcAft>
                          <a:spcPts val="0"/>
                        </a:spcAft>
                        <a:buNone/>
                      </a:pPr>
                      <a:r>
                        <a:rPr b="1" lang="en" sz="1300">
                          <a:solidFill>
                            <a:schemeClr val="dk1"/>
                          </a:solidFill>
                        </a:rPr>
                        <a:t>Tenure Bin</a:t>
                      </a:r>
                      <a:endParaRPr b="1" sz="1300">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300">
                          <a:solidFill>
                            <a:schemeClr val="dk1"/>
                          </a:solidFill>
                        </a:rPr>
                        <a:t>Count</a:t>
                      </a:r>
                      <a:endParaRPr b="1" sz="1300">
                        <a:solidFill>
                          <a:schemeClr val="dk1"/>
                        </a:solidFill>
                      </a:endParaRPr>
                    </a:p>
                  </a:txBody>
                  <a:tcPr marT="91425" marB="91425" marR="91425" marL="91425"/>
                </a:tc>
              </a:tr>
              <a:tr h="288200">
                <a:tc>
                  <a:txBody>
                    <a:bodyPr/>
                    <a:lstStyle/>
                    <a:p>
                      <a:pPr indent="0" lvl="0" marL="0" rtl="0" algn="l">
                        <a:spcBef>
                          <a:spcPts val="0"/>
                        </a:spcBef>
                        <a:spcAft>
                          <a:spcPts val="0"/>
                        </a:spcAft>
                        <a:buNone/>
                      </a:pPr>
                      <a:r>
                        <a:rPr lang="en" sz="1100">
                          <a:solidFill>
                            <a:schemeClr val="dk1"/>
                          </a:solidFill>
                        </a:rPr>
                        <a:t>Low</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410</a:t>
                      </a:r>
                      <a:endParaRPr sz="1100">
                        <a:solidFill>
                          <a:schemeClr val="dk1"/>
                        </a:solidFill>
                      </a:endParaRPr>
                    </a:p>
                  </a:txBody>
                  <a:tcPr marT="91425" marB="91425" marR="91425" marL="91425"/>
                </a:tc>
              </a:tr>
              <a:tr h="288200">
                <a:tc>
                  <a:txBody>
                    <a:bodyPr/>
                    <a:lstStyle/>
                    <a:p>
                      <a:pPr indent="0" lvl="0" marL="0" rtl="0" algn="l">
                        <a:spcBef>
                          <a:spcPts val="0"/>
                        </a:spcBef>
                        <a:spcAft>
                          <a:spcPts val="0"/>
                        </a:spcAft>
                        <a:buNone/>
                      </a:pPr>
                      <a:r>
                        <a:rPr lang="en" sz="1100">
                          <a:solidFill>
                            <a:schemeClr val="dk1"/>
                          </a:solidFill>
                        </a:rPr>
                        <a:t>Medium-Low</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402</a:t>
                      </a:r>
                      <a:endParaRPr sz="1100">
                        <a:solidFill>
                          <a:schemeClr val="dk1"/>
                        </a:solidFill>
                      </a:endParaRPr>
                    </a:p>
                  </a:txBody>
                  <a:tcPr marT="91425" marB="91425" marR="91425" marL="91425"/>
                </a:tc>
              </a:tr>
              <a:tr h="288200">
                <a:tc>
                  <a:txBody>
                    <a:bodyPr/>
                    <a:lstStyle/>
                    <a:p>
                      <a:pPr indent="0" lvl="0" marL="0" rtl="0" algn="l">
                        <a:spcBef>
                          <a:spcPts val="0"/>
                        </a:spcBef>
                        <a:spcAft>
                          <a:spcPts val="0"/>
                        </a:spcAft>
                        <a:buNone/>
                      </a:pPr>
                      <a:r>
                        <a:rPr lang="en" sz="1100">
                          <a:solidFill>
                            <a:schemeClr val="dk1"/>
                          </a:solidFill>
                        </a:rPr>
                        <a:t>Medium-High</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406</a:t>
                      </a:r>
                      <a:endParaRPr sz="1100">
                        <a:solidFill>
                          <a:schemeClr val="dk1"/>
                        </a:solidFill>
                      </a:endParaRPr>
                    </a:p>
                  </a:txBody>
                  <a:tcPr marT="91425" marB="91425" marR="91425" marL="91425"/>
                </a:tc>
              </a:tr>
              <a:tr h="288200">
                <a:tc>
                  <a:txBody>
                    <a:bodyPr/>
                    <a:lstStyle/>
                    <a:p>
                      <a:pPr indent="0" lvl="0" marL="0" rtl="0" algn="l">
                        <a:spcBef>
                          <a:spcPts val="0"/>
                        </a:spcBef>
                        <a:spcAft>
                          <a:spcPts val="0"/>
                        </a:spcAft>
                        <a:buNone/>
                      </a:pPr>
                      <a:r>
                        <a:rPr lang="en" sz="1100">
                          <a:solidFill>
                            <a:schemeClr val="dk1"/>
                          </a:solidFill>
                        </a:rPr>
                        <a:t>High</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397</a:t>
                      </a:r>
                      <a:endParaRPr sz="1100">
                        <a:solidFill>
                          <a:schemeClr val="dk1"/>
                        </a:solidFill>
                      </a:endParaRPr>
                    </a:p>
                  </a:txBody>
                  <a:tcPr marT="91425" marB="91425" marR="91425" marL="91425"/>
                </a:tc>
              </a:tr>
            </a:tbl>
          </a:graphicData>
        </a:graphic>
      </p:graphicFrame>
      <p:sp>
        <p:nvSpPr>
          <p:cNvPr id="211" name="Google Shape;211;p27"/>
          <p:cNvSpPr txBox="1"/>
          <p:nvPr/>
        </p:nvSpPr>
        <p:spPr>
          <a:xfrm>
            <a:off x="5347625" y="82750"/>
            <a:ext cx="33177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Binning of Features</a:t>
            </a:r>
            <a:endParaRPr sz="18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289625" y="186200"/>
            <a:ext cx="85338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3"/>
                </a:solidFill>
                <a:latin typeface="Average"/>
                <a:ea typeface="Average"/>
                <a:cs typeface="Average"/>
                <a:sym typeface="Average"/>
              </a:rPr>
              <a:t>Model Performance</a:t>
            </a:r>
            <a:endParaRPr b="1" sz="2200">
              <a:solidFill>
                <a:schemeClr val="accent3"/>
              </a:solidFill>
              <a:latin typeface="Average"/>
              <a:ea typeface="Average"/>
              <a:cs typeface="Average"/>
              <a:sym typeface="Average"/>
            </a:endParaRPr>
          </a:p>
        </p:txBody>
      </p:sp>
      <p:sp>
        <p:nvSpPr>
          <p:cNvPr id="217" name="Google Shape;217;p28"/>
          <p:cNvSpPr txBox="1"/>
          <p:nvPr/>
        </p:nvSpPr>
        <p:spPr>
          <a:xfrm>
            <a:off x="4465325" y="773638"/>
            <a:ext cx="38118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Mutual Funds Model</a:t>
            </a:r>
            <a:endParaRPr sz="1800">
              <a:solidFill>
                <a:schemeClr val="accent3"/>
              </a:solidFill>
              <a:latin typeface="Average"/>
              <a:ea typeface="Average"/>
              <a:cs typeface="Average"/>
              <a:sym typeface="Average"/>
            </a:endParaRPr>
          </a:p>
        </p:txBody>
      </p:sp>
      <p:sp>
        <p:nvSpPr>
          <p:cNvPr id="218" name="Google Shape;218;p28"/>
          <p:cNvSpPr txBox="1"/>
          <p:nvPr/>
        </p:nvSpPr>
        <p:spPr>
          <a:xfrm>
            <a:off x="191625" y="817100"/>
            <a:ext cx="38118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Credit Cards Model</a:t>
            </a:r>
            <a:endParaRPr sz="1800">
              <a:solidFill>
                <a:schemeClr val="accent3"/>
              </a:solidFill>
              <a:latin typeface="Average"/>
              <a:ea typeface="Average"/>
              <a:cs typeface="Average"/>
              <a:sym typeface="Average"/>
            </a:endParaRPr>
          </a:p>
        </p:txBody>
      </p:sp>
      <p:pic>
        <p:nvPicPr>
          <p:cNvPr id="219" name="Google Shape;219;p28"/>
          <p:cNvPicPr preferRelativeResize="0"/>
          <p:nvPr/>
        </p:nvPicPr>
        <p:blipFill>
          <a:blip r:embed="rId3">
            <a:alphaModFix/>
          </a:blip>
          <a:stretch>
            <a:fillRect/>
          </a:stretch>
        </p:blipFill>
        <p:spPr>
          <a:xfrm>
            <a:off x="289625" y="1342700"/>
            <a:ext cx="4064063" cy="3390699"/>
          </a:xfrm>
          <a:prstGeom prst="rect">
            <a:avLst/>
          </a:prstGeom>
          <a:noFill/>
          <a:ln>
            <a:noFill/>
          </a:ln>
        </p:spPr>
      </p:pic>
      <p:pic>
        <p:nvPicPr>
          <p:cNvPr id="220" name="Google Shape;220;p28"/>
          <p:cNvPicPr preferRelativeResize="0"/>
          <p:nvPr/>
        </p:nvPicPr>
        <p:blipFill>
          <a:blip r:embed="rId4">
            <a:alphaModFix/>
          </a:blip>
          <a:stretch>
            <a:fillRect/>
          </a:stretch>
        </p:blipFill>
        <p:spPr>
          <a:xfrm>
            <a:off x="4526725" y="1342700"/>
            <a:ext cx="4064076" cy="3390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9"/>
          <p:cNvPicPr preferRelativeResize="0"/>
          <p:nvPr/>
        </p:nvPicPr>
        <p:blipFill>
          <a:blip r:embed="rId3">
            <a:alphaModFix/>
          </a:blip>
          <a:stretch>
            <a:fillRect/>
          </a:stretch>
        </p:blipFill>
        <p:spPr>
          <a:xfrm>
            <a:off x="0" y="1717075"/>
            <a:ext cx="4802300" cy="2782525"/>
          </a:xfrm>
          <a:prstGeom prst="rect">
            <a:avLst/>
          </a:prstGeom>
          <a:noFill/>
          <a:ln>
            <a:noFill/>
          </a:ln>
        </p:spPr>
      </p:pic>
      <p:sp>
        <p:nvSpPr>
          <p:cNvPr id="226" name="Google Shape;226;p29"/>
          <p:cNvSpPr txBox="1"/>
          <p:nvPr/>
        </p:nvSpPr>
        <p:spPr>
          <a:xfrm>
            <a:off x="289625" y="186200"/>
            <a:ext cx="85338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3"/>
                </a:solidFill>
                <a:latin typeface="Average"/>
                <a:ea typeface="Average"/>
                <a:cs typeface="Average"/>
                <a:sym typeface="Average"/>
              </a:rPr>
              <a:t>Feature Importance</a:t>
            </a:r>
            <a:endParaRPr b="1" sz="2200">
              <a:solidFill>
                <a:schemeClr val="accent3"/>
              </a:solidFill>
              <a:latin typeface="Average"/>
              <a:ea typeface="Average"/>
              <a:cs typeface="Average"/>
              <a:sym typeface="Average"/>
            </a:endParaRPr>
          </a:p>
        </p:txBody>
      </p:sp>
      <p:sp>
        <p:nvSpPr>
          <p:cNvPr id="227" name="Google Shape;227;p29"/>
          <p:cNvSpPr txBox="1"/>
          <p:nvPr/>
        </p:nvSpPr>
        <p:spPr>
          <a:xfrm>
            <a:off x="5007500" y="951638"/>
            <a:ext cx="38118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Mutual Funds Model</a:t>
            </a:r>
            <a:endParaRPr sz="1800">
              <a:solidFill>
                <a:schemeClr val="accent3"/>
              </a:solidFill>
              <a:latin typeface="Average"/>
              <a:ea typeface="Average"/>
              <a:cs typeface="Average"/>
              <a:sym typeface="Average"/>
            </a:endParaRPr>
          </a:p>
        </p:txBody>
      </p:sp>
      <p:pic>
        <p:nvPicPr>
          <p:cNvPr id="228" name="Google Shape;228;p29"/>
          <p:cNvPicPr preferRelativeResize="0"/>
          <p:nvPr/>
        </p:nvPicPr>
        <p:blipFill>
          <a:blip r:embed="rId4">
            <a:alphaModFix/>
          </a:blip>
          <a:stretch>
            <a:fillRect/>
          </a:stretch>
        </p:blipFill>
        <p:spPr>
          <a:xfrm>
            <a:off x="4951950" y="1717075"/>
            <a:ext cx="3922901" cy="2782525"/>
          </a:xfrm>
          <a:prstGeom prst="rect">
            <a:avLst/>
          </a:prstGeom>
          <a:noFill/>
          <a:ln>
            <a:noFill/>
          </a:ln>
        </p:spPr>
      </p:pic>
      <p:sp>
        <p:nvSpPr>
          <p:cNvPr id="229" name="Google Shape;229;p29"/>
          <p:cNvSpPr txBox="1"/>
          <p:nvPr/>
        </p:nvSpPr>
        <p:spPr>
          <a:xfrm>
            <a:off x="191625" y="817100"/>
            <a:ext cx="38118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Credit Cards Model</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0" y="0"/>
            <a:ext cx="9144000" cy="431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b="1" lang="en" sz="1600">
                <a:solidFill>
                  <a:schemeClr val="dk1"/>
                </a:solidFill>
                <a:latin typeface="Average"/>
                <a:ea typeface="Average"/>
                <a:cs typeface="Average"/>
                <a:sym typeface="Average"/>
              </a:rPr>
              <a:t>Business Context:</a:t>
            </a:r>
            <a:endParaRPr sz="1100">
              <a:solidFill>
                <a:schemeClr val="dk1"/>
              </a:solidFill>
            </a:endParaRPr>
          </a:p>
        </p:txBody>
      </p:sp>
      <p:sp>
        <p:nvSpPr>
          <p:cNvPr id="66" name="Google Shape;66;p14"/>
          <p:cNvSpPr txBox="1"/>
          <p:nvPr/>
        </p:nvSpPr>
        <p:spPr>
          <a:xfrm>
            <a:off x="0" y="431100"/>
            <a:ext cx="8814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accent3"/>
                </a:solidFill>
                <a:latin typeface="Average"/>
                <a:ea typeface="Average"/>
                <a:cs typeface="Average"/>
                <a:sym typeface="Average"/>
              </a:rPr>
              <a:t>Banks offer multiple financial products such as Loans, Credit Cards, and Mutual Funds. However, not every customer responds the same way to each product offer. Mass marketing leads to low conversion rates and inefficient use of marketing budgets</a:t>
            </a:r>
            <a:endParaRPr sz="1200"/>
          </a:p>
        </p:txBody>
      </p:sp>
      <p:sp>
        <p:nvSpPr>
          <p:cNvPr id="67" name="Google Shape;67;p14"/>
          <p:cNvSpPr txBox="1"/>
          <p:nvPr/>
        </p:nvSpPr>
        <p:spPr>
          <a:xfrm>
            <a:off x="1435050" y="2023050"/>
            <a:ext cx="66642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chemeClr val="accent3"/>
                </a:solidFill>
                <a:latin typeface="Average"/>
                <a:ea typeface="Average"/>
                <a:cs typeface="Average"/>
                <a:sym typeface="Average"/>
              </a:rPr>
              <a:t>How can we identify the best financial product to offer each client in order to maximize expected revenue?</a:t>
            </a:r>
            <a:endParaRPr>
              <a:solidFill>
                <a:schemeClr val="accent3"/>
              </a:solidFill>
              <a:latin typeface="Average"/>
              <a:ea typeface="Average"/>
              <a:cs typeface="Average"/>
              <a:sym typeface="Average"/>
            </a:endParaRPr>
          </a:p>
        </p:txBody>
      </p:sp>
      <p:pic>
        <p:nvPicPr>
          <p:cNvPr id="68" name="Google Shape;68;p14"/>
          <p:cNvPicPr preferRelativeResize="0"/>
          <p:nvPr/>
        </p:nvPicPr>
        <p:blipFill>
          <a:blip r:embed="rId3">
            <a:alphaModFix/>
          </a:blip>
          <a:stretch>
            <a:fillRect/>
          </a:stretch>
        </p:blipFill>
        <p:spPr>
          <a:xfrm>
            <a:off x="142050" y="1432425"/>
            <a:ext cx="1213000" cy="1213000"/>
          </a:xfrm>
          <a:prstGeom prst="rect">
            <a:avLst/>
          </a:prstGeom>
          <a:noFill/>
          <a:ln>
            <a:noFill/>
          </a:ln>
        </p:spPr>
      </p:pic>
      <p:sp>
        <p:nvSpPr>
          <p:cNvPr id="69" name="Google Shape;69;p14"/>
          <p:cNvSpPr txBox="1"/>
          <p:nvPr/>
        </p:nvSpPr>
        <p:spPr>
          <a:xfrm>
            <a:off x="1435050" y="1489525"/>
            <a:ext cx="7708800" cy="431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b="1" lang="en" sz="1600">
                <a:solidFill>
                  <a:schemeClr val="dk1"/>
                </a:solidFill>
                <a:latin typeface="Average"/>
                <a:ea typeface="Average"/>
                <a:cs typeface="Average"/>
                <a:sym typeface="Average"/>
              </a:rPr>
              <a:t>The Challenge</a:t>
            </a:r>
            <a:endParaRPr sz="1100">
              <a:solidFill>
                <a:schemeClr val="dk1"/>
              </a:solidFill>
            </a:endParaRPr>
          </a:p>
        </p:txBody>
      </p:sp>
      <p:sp>
        <p:nvSpPr>
          <p:cNvPr id="70" name="Google Shape;70;p14"/>
          <p:cNvSpPr txBox="1"/>
          <p:nvPr/>
        </p:nvSpPr>
        <p:spPr>
          <a:xfrm>
            <a:off x="242725" y="2979050"/>
            <a:ext cx="7649700" cy="431100"/>
          </a:xfrm>
          <a:prstGeom prst="rect">
            <a:avLst/>
          </a:prstGeom>
          <a:solidFill>
            <a:schemeClr val="dk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b="1" lang="en" sz="1600">
                <a:solidFill>
                  <a:schemeClr val="dk1"/>
                </a:solidFill>
                <a:latin typeface="Average"/>
                <a:ea typeface="Average"/>
                <a:cs typeface="Average"/>
                <a:sym typeface="Average"/>
              </a:rPr>
              <a:t>Constraints</a:t>
            </a:r>
            <a:endParaRPr sz="1100">
              <a:solidFill>
                <a:schemeClr val="dk1"/>
              </a:solidFill>
            </a:endParaRPr>
          </a:p>
        </p:txBody>
      </p:sp>
      <p:sp>
        <p:nvSpPr>
          <p:cNvPr id="71" name="Google Shape;71;p14"/>
          <p:cNvSpPr txBox="1"/>
          <p:nvPr/>
        </p:nvSpPr>
        <p:spPr>
          <a:xfrm>
            <a:off x="242725" y="3646750"/>
            <a:ext cx="8704800" cy="134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Contact Limitation: </a:t>
            </a:r>
            <a:r>
              <a:rPr lang="en">
                <a:solidFill>
                  <a:schemeClr val="accent3"/>
                </a:solidFill>
                <a:latin typeface="Average"/>
                <a:ea typeface="Average"/>
                <a:cs typeface="Average"/>
                <a:sym typeface="Average"/>
              </a:rPr>
              <a:t>The bank can reach out to only 15% of clients (approximately 100 individuals)	</a:t>
            </a:r>
            <a:endParaRPr>
              <a:solidFill>
                <a:schemeClr val="accent3"/>
              </a:solidFill>
              <a:latin typeface="Average"/>
              <a:ea typeface="Average"/>
              <a:cs typeface="Average"/>
              <a:sym typeface="Average"/>
            </a:endParaRPr>
          </a:p>
          <a:p>
            <a:pPr indent="0" lvl="0" marL="0" marR="0" rtl="0" algn="l">
              <a:lnSpc>
                <a:spcPct val="115000"/>
              </a:lnSpc>
              <a:spcBef>
                <a:spcPts val="1600"/>
              </a:spcBef>
              <a:spcAft>
                <a:spcPts val="1600"/>
              </a:spcAft>
              <a:buNone/>
            </a:pP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Single Offer Per Client: </a:t>
            </a:r>
            <a:r>
              <a:rPr lang="en">
                <a:solidFill>
                  <a:schemeClr val="accent3"/>
                </a:solidFill>
                <a:latin typeface="Average"/>
                <a:ea typeface="Average"/>
                <a:cs typeface="Average"/>
                <a:sym typeface="Average"/>
              </a:rPr>
              <a:t>Each client can receive only one marketing offer. For example, a client might receive an offer for a consumer loan, a new credit card, or an investment in mutual funds based on their profile and financial behavior. </a:t>
            </a:r>
            <a:endParaRPr>
              <a:solidFill>
                <a:schemeClr val="accent3"/>
              </a:solidFill>
              <a:latin typeface="Average"/>
              <a:ea typeface="Average"/>
              <a:cs typeface="Average"/>
              <a:sym typeface="Average"/>
            </a:endParaRPr>
          </a:p>
        </p:txBody>
      </p:sp>
      <p:pic>
        <p:nvPicPr>
          <p:cNvPr id="72" name="Google Shape;72;p14" title="constraint_12056968.png"/>
          <p:cNvPicPr preferRelativeResize="0"/>
          <p:nvPr/>
        </p:nvPicPr>
        <p:blipFill>
          <a:blip r:embed="rId4">
            <a:alphaModFix/>
          </a:blip>
          <a:stretch>
            <a:fillRect/>
          </a:stretch>
        </p:blipFill>
        <p:spPr>
          <a:xfrm>
            <a:off x="7971825" y="2979050"/>
            <a:ext cx="975700" cy="97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84150" y="62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a:t>
            </a:r>
            <a:endParaRPr/>
          </a:p>
        </p:txBody>
      </p:sp>
      <p:sp>
        <p:nvSpPr>
          <p:cNvPr id="78" name="Google Shape;78;p15"/>
          <p:cNvSpPr txBox="1"/>
          <p:nvPr>
            <p:ph idx="1" type="body"/>
          </p:nvPr>
        </p:nvSpPr>
        <p:spPr>
          <a:xfrm>
            <a:off x="208250" y="697350"/>
            <a:ext cx="8520600" cy="4343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Consumer Loan Propensity model was based on Logistic Regression algorithm with an AUC of 0.63 and F1 Score of 0.47. </a:t>
            </a:r>
            <a:endParaRPr sz="1700"/>
          </a:p>
          <a:p>
            <a:pPr indent="-311150" lvl="1" marL="914400" rtl="0" algn="l">
              <a:spcBef>
                <a:spcPts val="0"/>
              </a:spcBef>
              <a:spcAft>
                <a:spcPts val="0"/>
              </a:spcAft>
              <a:buSzPts val="1300"/>
              <a:buAutoNum type="alphaLcPeriod"/>
            </a:pPr>
            <a:r>
              <a:rPr lang="en" sz="1300"/>
              <a:t>Credit to Debit Ratio and Current Accounts Balance are the top indicators in predicting customer’s propensity to buy a Consumer Loan</a:t>
            </a:r>
            <a:endParaRPr sz="1300"/>
          </a:p>
          <a:p>
            <a:pPr indent="-336550" lvl="0" marL="457200" rtl="0" algn="l">
              <a:spcBef>
                <a:spcPts val="0"/>
              </a:spcBef>
              <a:spcAft>
                <a:spcPts val="0"/>
              </a:spcAft>
              <a:buSzPts val="1700"/>
              <a:buAutoNum type="arabicPeriod"/>
            </a:pPr>
            <a:r>
              <a:rPr lang="en" sz="1700"/>
              <a:t>Mutual Funds Propensity </a:t>
            </a:r>
            <a:r>
              <a:rPr lang="en" sz="1700"/>
              <a:t>model was based on RandomForest Classification algorithm with an AUC of 0.6 and F1 Score of 0.2</a:t>
            </a:r>
            <a:endParaRPr sz="1700"/>
          </a:p>
          <a:p>
            <a:pPr indent="-311150" lvl="1" marL="914400" rtl="0" algn="l">
              <a:spcBef>
                <a:spcPts val="0"/>
              </a:spcBef>
              <a:spcAft>
                <a:spcPts val="0"/>
              </a:spcAft>
              <a:buSzPts val="1300"/>
              <a:buAutoNum type="alphaLcPeriod"/>
            </a:pPr>
            <a:r>
              <a:rPr lang="en" sz="1300"/>
              <a:t>Volume of credit transactions in current account,account balance in current account, no of existing MF accounts were some of the top indicators </a:t>
            </a:r>
            <a:endParaRPr sz="1300"/>
          </a:p>
          <a:p>
            <a:pPr indent="-336550" lvl="0" marL="457200" rtl="0" algn="l">
              <a:spcBef>
                <a:spcPts val="0"/>
              </a:spcBef>
              <a:spcAft>
                <a:spcPts val="0"/>
              </a:spcAft>
              <a:buSzPts val="1700"/>
              <a:buAutoNum type="arabicPeriod"/>
            </a:pPr>
            <a:r>
              <a:rPr lang="en" sz="1700"/>
              <a:t>Credit Cards model was based on RandomForest Classifier with an AUC of 0.63 and F1 score of 0.33</a:t>
            </a:r>
            <a:endParaRPr sz="1700"/>
          </a:p>
          <a:p>
            <a:pPr indent="-311150" lvl="1" marL="914400" rtl="0" algn="l">
              <a:spcBef>
                <a:spcPts val="0"/>
              </a:spcBef>
              <a:spcAft>
                <a:spcPts val="0"/>
              </a:spcAft>
              <a:buSzPts val="1300"/>
              <a:buAutoNum type="alphaLcPeriod"/>
            </a:pPr>
            <a:r>
              <a:rPr lang="en" sz="1300"/>
              <a:t>Account Balance,Credit to Debit Ratio and also Gender are some of the indicators </a:t>
            </a:r>
            <a:endParaRPr sz="1300"/>
          </a:p>
          <a:p>
            <a:pPr indent="-336550" lvl="0" marL="457200" rtl="0" algn="l">
              <a:spcBef>
                <a:spcPts val="0"/>
              </a:spcBef>
              <a:spcAft>
                <a:spcPts val="0"/>
              </a:spcAft>
              <a:buSzPts val="1700"/>
              <a:buAutoNum type="arabicPeriod"/>
            </a:pPr>
            <a:r>
              <a:rPr lang="en" sz="1700"/>
              <a:t>Top Offers were selected based on Maximum Expected Revenue amongst the 3 products per customer.</a:t>
            </a:r>
            <a:endParaRPr sz="1700"/>
          </a:p>
          <a:p>
            <a:pPr indent="-336550" lvl="0" marL="457200" rtl="0" algn="l">
              <a:spcBef>
                <a:spcPts val="0"/>
              </a:spcBef>
              <a:spcAft>
                <a:spcPts val="0"/>
              </a:spcAft>
              <a:buSzPts val="1700"/>
              <a:buAutoNum type="arabicPeriod"/>
            </a:pPr>
            <a:r>
              <a:rPr lang="en" sz="1700"/>
              <a:t>The customers with highest Expected Revenue were prioritised and top 100 customers accounted for Total Revenue of 1,337 EUR</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18925" y="156400"/>
            <a:ext cx="547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SOLUTION FRAMEWORK</a:t>
            </a:r>
            <a:endParaRPr/>
          </a:p>
        </p:txBody>
      </p:sp>
      <p:sp>
        <p:nvSpPr>
          <p:cNvPr id="84" name="Google Shape;84;p16"/>
          <p:cNvSpPr txBox="1"/>
          <p:nvPr>
            <p:ph idx="1" type="body"/>
          </p:nvPr>
        </p:nvSpPr>
        <p:spPr>
          <a:xfrm>
            <a:off x="5521400" y="392025"/>
            <a:ext cx="3567300" cy="469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methodology proposed aims to optimize personalized product recommendations by building separate machine learning models.</a:t>
            </a:r>
            <a:endParaRPr sz="1400"/>
          </a:p>
          <a:p>
            <a:pPr indent="-317500" lvl="0" marL="457200" rtl="0" algn="l">
              <a:spcBef>
                <a:spcPts val="0"/>
              </a:spcBef>
              <a:spcAft>
                <a:spcPts val="0"/>
              </a:spcAft>
              <a:buSzPts val="1400"/>
              <a:buChar char="●"/>
            </a:pPr>
            <a:r>
              <a:rPr lang="en" sz="1400"/>
              <a:t>Once these probabilities are estimated, missing revenue values are imputed to ensure data completeness. </a:t>
            </a:r>
            <a:endParaRPr sz="1400"/>
          </a:p>
          <a:p>
            <a:pPr indent="-317500" lvl="0" marL="457200" rtl="0" algn="l">
              <a:spcBef>
                <a:spcPts val="0"/>
              </a:spcBef>
              <a:spcAft>
                <a:spcPts val="0"/>
              </a:spcAft>
              <a:buSzPts val="1400"/>
              <a:buChar char="●"/>
            </a:pPr>
            <a:r>
              <a:rPr lang="en" sz="1400"/>
              <a:t>Using the predicted propensities and revenue figures, expected revenue is calculated for each product and customer. </a:t>
            </a:r>
            <a:endParaRPr sz="1400"/>
          </a:p>
          <a:p>
            <a:pPr indent="-317500" lvl="0" marL="457200" rtl="0" algn="l">
              <a:spcBef>
                <a:spcPts val="0"/>
              </a:spcBef>
              <a:spcAft>
                <a:spcPts val="0"/>
              </a:spcAft>
              <a:buSzPts val="1400"/>
              <a:buChar char="●"/>
            </a:pPr>
            <a:r>
              <a:rPr lang="en" sz="1400"/>
              <a:t>Finally, the product with the highest expected revenue is selected as the best offer, enabling the bank to maximize overall marketing effectiveness and returns.</a:t>
            </a:r>
            <a:endParaRPr sz="1400"/>
          </a:p>
        </p:txBody>
      </p:sp>
      <p:pic>
        <p:nvPicPr>
          <p:cNvPr id="85" name="Google Shape;85;p16"/>
          <p:cNvPicPr preferRelativeResize="0"/>
          <p:nvPr/>
        </p:nvPicPr>
        <p:blipFill>
          <a:blip r:embed="rId3">
            <a:alphaModFix/>
          </a:blip>
          <a:stretch>
            <a:fillRect/>
          </a:stretch>
        </p:blipFill>
        <p:spPr>
          <a:xfrm>
            <a:off x="152400" y="881500"/>
            <a:ext cx="5216602" cy="34777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5678775" y="831100"/>
            <a:ext cx="2441100" cy="848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Unlabelled Dataset (40%)</a:t>
            </a:r>
            <a:endParaRPr>
              <a:latin typeface="Average"/>
              <a:ea typeface="Average"/>
              <a:cs typeface="Average"/>
              <a:sym typeface="Average"/>
            </a:endParaRPr>
          </a:p>
        </p:txBody>
      </p:sp>
      <p:sp>
        <p:nvSpPr>
          <p:cNvPr id="91" name="Google Shape;91;p17"/>
          <p:cNvSpPr/>
          <p:nvPr/>
        </p:nvSpPr>
        <p:spPr>
          <a:xfrm>
            <a:off x="1386075" y="827500"/>
            <a:ext cx="4292700" cy="848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Labeled Dataset (60%)</a:t>
            </a:r>
            <a:endParaRPr>
              <a:latin typeface="Average"/>
              <a:ea typeface="Average"/>
              <a:cs typeface="Average"/>
              <a:sym typeface="Average"/>
            </a:endParaRPr>
          </a:p>
        </p:txBody>
      </p:sp>
      <p:sp>
        <p:nvSpPr>
          <p:cNvPr id="92" name="Google Shape;92;p17"/>
          <p:cNvSpPr/>
          <p:nvPr/>
        </p:nvSpPr>
        <p:spPr>
          <a:xfrm>
            <a:off x="1386075" y="1758450"/>
            <a:ext cx="4241100" cy="93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3" name="Google Shape;93;p17"/>
          <p:cNvSpPr txBox="1"/>
          <p:nvPr/>
        </p:nvSpPr>
        <p:spPr>
          <a:xfrm>
            <a:off x="2079150" y="1806025"/>
            <a:ext cx="3382500" cy="1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Randomly Split into Train and Test Dataset</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Later Cross Validation is also used to identify the best Model</a:t>
            </a:r>
            <a:endParaRPr sz="1000">
              <a:solidFill>
                <a:schemeClr val="accent3"/>
              </a:solidFill>
              <a:latin typeface="Average"/>
              <a:ea typeface="Average"/>
              <a:cs typeface="Average"/>
              <a:sym typeface="Average"/>
            </a:endParaRPr>
          </a:p>
        </p:txBody>
      </p:sp>
      <p:sp>
        <p:nvSpPr>
          <p:cNvPr id="94" name="Google Shape;94;p17"/>
          <p:cNvSpPr/>
          <p:nvPr/>
        </p:nvSpPr>
        <p:spPr>
          <a:xfrm>
            <a:off x="5797725" y="1782300"/>
            <a:ext cx="2322000" cy="93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5" name="Google Shape;95;p17"/>
          <p:cNvSpPr txBox="1"/>
          <p:nvPr/>
        </p:nvSpPr>
        <p:spPr>
          <a:xfrm>
            <a:off x="5779575" y="1842325"/>
            <a:ext cx="2239500" cy="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Model Trained on Labeled Dataset is then used to predict Sale for various products and Revenue is imputed</a:t>
            </a:r>
            <a:endParaRPr sz="1000">
              <a:solidFill>
                <a:schemeClr val="accent3"/>
              </a:solidFill>
              <a:latin typeface="Average"/>
              <a:ea typeface="Average"/>
              <a:cs typeface="Average"/>
              <a:sym typeface="Average"/>
            </a:endParaRPr>
          </a:p>
        </p:txBody>
      </p:sp>
      <p:sp>
        <p:nvSpPr>
          <p:cNvPr id="96" name="Google Shape;96;p17"/>
          <p:cNvSpPr txBox="1"/>
          <p:nvPr/>
        </p:nvSpPr>
        <p:spPr>
          <a:xfrm>
            <a:off x="187575" y="931900"/>
            <a:ext cx="10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No of customers n=1615</a:t>
            </a:r>
            <a:endParaRPr/>
          </a:p>
        </p:txBody>
      </p:sp>
      <p:sp>
        <p:nvSpPr>
          <p:cNvPr id="97" name="Google Shape;97;p17"/>
          <p:cNvSpPr txBox="1"/>
          <p:nvPr/>
        </p:nvSpPr>
        <p:spPr>
          <a:xfrm>
            <a:off x="382725" y="2571750"/>
            <a:ext cx="1887900" cy="24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Demographics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accent3"/>
              </a:solidFill>
              <a:latin typeface="Average"/>
              <a:ea typeface="Average"/>
              <a:cs typeface="Average"/>
              <a:sym typeface="Average"/>
            </a:endParaRPr>
          </a:p>
          <a:p>
            <a:pPr indent="-24130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gender</a:t>
            </a:r>
            <a:endParaRPr sz="1100">
              <a:solidFill>
                <a:schemeClr val="accent3"/>
              </a:solidFill>
              <a:latin typeface="Average"/>
              <a:ea typeface="Average"/>
              <a:cs typeface="Average"/>
              <a:sym typeface="Average"/>
            </a:endParaRPr>
          </a:p>
          <a:p>
            <a:pPr indent="-24130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age [years]</a:t>
            </a:r>
            <a:endParaRPr sz="1100">
              <a:solidFill>
                <a:schemeClr val="accent3"/>
              </a:solidFill>
              <a:latin typeface="Average"/>
              <a:ea typeface="Average"/>
              <a:cs typeface="Average"/>
              <a:sym typeface="Average"/>
            </a:endParaRPr>
          </a:p>
          <a:p>
            <a:pPr indent="-24130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tenure with the bank [months]</a:t>
            </a:r>
            <a:endParaRPr sz="1100">
              <a:solidFill>
                <a:schemeClr val="accent3"/>
              </a:solidFill>
              <a:latin typeface="Average"/>
              <a:ea typeface="Average"/>
              <a:cs typeface="Average"/>
              <a:sym typeface="Average"/>
            </a:endParaRPr>
          </a:p>
          <a:p>
            <a:pPr indent="-342900" lvl="0" marL="45720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98" name="Google Shape;98;p17"/>
          <p:cNvSpPr txBox="1"/>
          <p:nvPr/>
        </p:nvSpPr>
        <p:spPr>
          <a:xfrm>
            <a:off x="2386825" y="2482475"/>
            <a:ext cx="2239500" cy="24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Product Holding and Volumes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Current accounts balance and number of live accounts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Savings </a:t>
            </a:r>
            <a:r>
              <a:rPr lang="en" sz="1100">
                <a:solidFill>
                  <a:schemeClr val="accent3"/>
                </a:solidFill>
                <a:latin typeface="Average"/>
                <a:ea typeface="Average"/>
                <a:cs typeface="Average"/>
                <a:sym typeface="Average"/>
              </a:rPr>
              <a:t>Accounts balance &amp; number of live accounts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Similarly for Mutual Funds,Overdrafts,Credit Cards and Consumer Loans</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accent3"/>
              </a:solidFill>
              <a:latin typeface="Average"/>
              <a:ea typeface="Average"/>
              <a:cs typeface="Average"/>
              <a:sym typeface="Average"/>
            </a:endParaRPr>
          </a:p>
        </p:txBody>
      </p:sp>
      <p:sp>
        <p:nvSpPr>
          <p:cNvPr id="99" name="Google Shape;99;p17"/>
          <p:cNvSpPr txBox="1"/>
          <p:nvPr/>
        </p:nvSpPr>
        <p:spPr>
          <a:xfrm>
            <a:off x="4742525" y="2571750"/>
            <a:ext cx="2239500" cy="24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Financial Transactions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184150" lvl="0" marL="2286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Monthly Credit/Debit Turnover</a:t>
            </a:r>
            <a:endParaRPr sz="1100">
              <a:solidFill>
                <a:schemeClr val="accent3"/>
              </a:solidFill>
              <a:latin typeface="Average"/>
              <a:ea typeface="Average"/>
              <a:cs typeface="Average"/>
              <a:sym typeface="Average"/>
            </a:endParaRPr>
          </a:p>
          <a:p>
            <a:pPr indent="-184150" lvl="0" marL="2286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Total no of Transactions</a:t>
            </a:r>
            <a:endParaRPr sz="1100">
              <a:solidFill>
                <a:schemeClr val="accent3"/>
              </a:solidFill>
              <a:latin typeface="Average"/>
              <a:ea typeface="Average"/>
              <a:cs typeface="Average"/>
              <a:sym typeface="Average"/>
            </a:endParaRPr>
          </a:p>
          <a:p>
            <a:pPr indent="-184150" lvl="0" marL="22860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Total no of Cashless Transactions etc</a:t>
            </a:r>
            <a:endParaRPr sz="1100">
              <a:solidFill>
                <a:schemeClr val="accent3"/>
              </a:solidFill>
              <a:latin typeface="Average"/>
              <a:ea typeface="Average"/>
              <a:cs typeface="Average"/>
              <a:sym typeface="Average"/>
            </a:endParaRPr>
          </a:p>
          <a:p>
            <a:pPr indent="0" lvl="0" marL="457200" rtl="0" algn="l">
              <a:spcBef>
                <a:spcPts val="0"/>
              </a:spcBef>
              <a:spcAft>
                <a:spcPts val="0"/>
              </a:spcAft>
              <a:buNone/>
            </a:pPr>
            <a:r>
              <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t/>
            </a:r>
            <a:endParaRPr sz="1100">
              <a:solidFill>
                <a:schemeClr val="accent3"/>
              </a:solidFill>
              <a:latin typeface="Average"/>
              <a:ea typeface="Average"/>
              <a:cs typeface="Average"/>
              <a:sym typeface="Average"/>
            </a:endParaRPr>
          </a:p>
        </p:txBody>
      </p:sp>
      <p:sp>
        <p:nvSpPr>
          <p:cNvPr id="100" name="Google Shape;100;p17"/>
          <p:cNvSpPr txBox="1"/>
          <p:nvPr/>
        </p:nvSpPr>
        <p:spPr>
          <a:xfrm>
            <a:off x="6798200" y="2571750"/>
            <a:ext cx="2239500" cy="19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Sales &amp; Revenue (Target*)</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Sale of Mutual Funds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Sale of Credit Cards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Sale of Consumer Loans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Revenue from Mutual Funds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Revenue from Credit Cards</a:t>
            </a:r>
            <a:endParaRPr sz="1100">
              <a:solidFill>
                <a:schemeClr val="accent3"/>
              </a:solidFill>
              <a:latin typeface="Average"/>
              <a:ea typeface="Average"/>
              <a:cs typeface="Average"/>
              <a:sym typeface="Average"/>
            </a:endParaRPr>
          </a:p>
          <a:p>
            <a:pPr indent="-298450" lvl="0" marL="285750" rtl="0" algn="l">
              <a:spcBef>
                <a:spcPts val="0"/>
              </a:spcBef>
              <a:spcAft>
                <a:spcPts val="0"/>
              </a:spcAft>
              <a:buClr>
                <a:schemeClr val="accent3"/>
              </a:buClr>
              <a:buSzPts val="1100"/>
              <a:buFont typeface="Average"/>
              <a:buChar char="●"/>
            </a:pPr>
            <a:r>
              <a:rPr lang="en" sz="1100">
                <a:solidFill>
                  <a:schemeClr val="accent3"/>
                </a:solidFill>
                <a:latin typeface="Average"/>
                <a:ea typeface="Average"/>
                <a:cs typeface="Average"/>
                <a:sym typeface="Average"/>
              </a:rPr>
              <a:t>Revenue from Consumer Loans</a:t>
            </a:r>
            <a:endParaRPr sz="1100">
              <a:solidFill>
                <a:schemeClr val="accent3"/>
              </a:solidFill>
              <a:latin typeface="Average"/>
              <a:ea typeface="Average"/>
              <a:cs typeface="Average"/>
              <a:sym typeface="Average"/>
            </a:endParaRPr>
          </a:p>
        </p:txBody>
      </p:sp>
      <p:sp>
        <p:nvSpPr>
          <p:cNvPr id="101" name="Google Shape;101;p17"/>
          <p:cNvSpPr txBox="1"/>
          <p:nvPr/>
        </p:nvSpPr>
        <p:spPr>
          <a:xfrm>
            <a:off x="6756950" y="4634075"/>
            <a:ext cx="2322000" cy="341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i="1" lang="en" sz="900">
                <a:solidFill>
                  <a:schemeClr val="accent3"/>
                </a:solidFill>
                <a:latin typeface="Average"/>
                <a:ea typeface="Average"/>
                <a:cs typeface="Average"/>
                <a:sym typeface="Average"/>
              </a:rPr>
              <a:t>*Only available for 60% of the customers</a:t>
            </a:r>
            <a:endParaRPr i="1" sz="900">
              <a:solidFill>
                <a:schemeClr val="accent3"/>
              </a:solidFill>
              <a:latin typeface="Average"/>
              <a:ea typeface="Average"/>
              <a:cs typeface="Average"/>
              <a:sym typeface="Average"/>
            </a:endParaRPr>
          </a:p>
        </p:txBody>
      </p:sp>
      <p:sp>
        <p:nvSpPr>
          <p:cNvPr id="102" name="Google Shape;102;p17"/>
          <p:cNvSpPr txBox="1"/>
          <p:nvPr>
            <p:ph type="title"/>
          </p:nvPr>
        </p:nvSpPr>
        <p:spPr>
          <a:xfrm>
            <a:off x="84100" y="4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112675" y="62150"/>
            <a:ext cx="7852200" cy="57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Training Process</a:t>
            </a:r>
            <a:endParaRPr/>
          </a:p>
        </p:txBody>
      </p:sp>
      <p:pic>
        <p:nvPicPr>
          <p:cNvPr id="108" name="Google Shape;108;p18"/>
          <p:cNvPicPr preferRelativeResize="0"/>
          <p:nvPr/>
        </p:nvPicPr>
        <p:blipFill>
          <a:blip r:embed="rId3">
            <a:alphaModFix/>
          </a:blip>
          <a:stretch>
            <a:fillRect/>
          </a:stretch>
        </p:blipFill>
        <p:spPr>
          <a:xfrm>
            <a:off x="359288" y="722688"/>
            <a:ext cx="902675" cy="902675"/>
          </a:xfrm>
          <a:prstGeom prst="rect">
            <a:avLst/>
          </a:prstGeom>
          <a:noFill/>
          <a:ln>
            <a:noFill/>
          </a:ln>
        </p:spPr>
      </p:pic>
      <p:sp>
        <p:nvSpPr>
          <p:cNvPr id="109" name="Google Shape;109;p18"/>
          <p:cNvSpPr/>
          <p:nvPr/>
        </p:nvSpPr>
        <p:spPr>
          <a:xfrm>
            <a:off x="1696400" y="1065425"/>
            <a:ext cx="848100" cy="21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0" name="Google Shape;110;p18"/>
          <p:cNvSpPr txBox="1"/>
          <p:nvPr/>
        </p:nvSpPr>
        <p:spPr>
          <a:xfrm>
            <a:off x="2844725" y="1603100"/>
            <a:ext cx="52443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Feature Engineering**</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sz="600">
              <a:solidFill>
                <a:schemeClr val="accent3"/>
              </a:solidFill>
              <a:latin typeface="Average"/>
              <a:ea typeface="Average"/>
              <a:cs typeface="Average"/>
              <a:sym typeface="Average"/>
            </a:endParaRPr>
          </a:p>
          <a:p>
            <a:pPr indent="0" lvl="0" marL="0" rtl="0" algn="l">
              <a:spcBef>
                <a:spcPts val="0"/>
              </a:spcBef>
              <a:spcAft>
                <a:spcPts val="0"/>
              </a:spcAft>
              <a:buNone/>
            </a:pPr>
            <a:r>
              <a:rPr lang="en" sz="1100">
                <a:solidFill>
                  <a:schemeClr val="accent3"/>
                </a:solidFill>
                <a:latin typeface="Average"/>
                <a:ea typeface="Average"/>
                <a:cs typeface="Average"/>
                <a:sym typeface="Average"/>
              </a:rPr>
              <a:t>(missing data imputation, log transformation of highly skewed features eg: account balance-</a:t>
            </a:r>
            <a:r>
              <a:rPr lang="en" sz="1100">
                <a:solidFill>
                  <a:schemeClr val="accent3"/>
                </a:solidFill>
                <a:latin typeface="Average"/>
                <a:ea typeface="Average"/>
                <a:cs typeface="Average"/>
                <a:sym typeface="Average"/>
              </a:rPr>
              <a:t>related</a:t>
            </a:r>
            <a:r>
              <a:rPr lang="en" sz="1100">
                <a:solidFill>
                  <a:schemeClr val="accent3"/>
                </a:solidFill>
                <a:latin typeface="Average"/>
                <a:ea typeface="Average"/>
                <a:cs typeface="Average"/>
                <a:sym typeface="Average"/>
              </a:rPr>
              <a:t> features, binning features such as Age and Tenure, creating new features such as credit/debit ratio etc, checking for highly correlated features,</a:t>
            </a:r>
            <a:endParaRPr sz="1100">
              <a:solidFill>
                <a:schemeClr val="accent3"/>
              </a:solidFill>
              <a:latin typeface="Average"/>
              <a:ea typeface="Average"/>
              <a:cs typeface="Average"/>
              <a:sym typeface="Average"/>
            </a:endParaRPr>
          </a:p>
          <a:p>
            <a:pPr indent="0" lvl="0" marL="0" rtl="0" algn="l">
              <a:spcBef>
                <a:spcPts val="0"/>
              </a:spcBef>
              <a:spcAft>
                <a:spcPts val="0"/>
              </a:spcAft>
              <a:buNone/>
            </a:pPr>
            <a:r>
              <a:rPr lang="en" sz="1100">
                <a:solidFill>
                  <a:schemeClr val="accent3"/>
                </a:solidFill>
                <a:latin typeface="Average"/>
                <a:ea typeface="Average"/>
                <a:cs typeface="Average"/>
                <a:sym typeface="Average"/>
              </a:rPr>
              <a:t>Removal of features with high VIF&gt;10 removed to remove multi-collinearity)</a:t>
            </a:r>
            <a:endParaRPr sz="1100">
              <a:solidFill>
                <a:schemeClr val="accent3"/>
              </a:solidFill>
              <a:latin typeface="Average"/>
              <a:ea typeface="Average"/>
              <a:cs typeface="Average"/>
              <a:sym typeface="Average"/>
            </a:endParaRPr>
          </a:p>
        </p:txBody>
      </p:sp>
      <p:sp>
        <p:nvSpPr>
          <p:cNvPr id="111" name="Google Shape;111;p18"/>
          <p:cNvSpPr txBox="1"/>
          <p:nvPr/>
        </p:nvSpPr>
        <p:spPr>
          <a:xfrm>
            <a:off x="2790225" y="961925"/>
            <a:ext cx="52443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Combining Different Datasets</a:t>
            </a:r>
            <a:endParaRPr b="1" sz="1100">
              <a:solidFill>
                <a:schemeClr val="accent3"/>
              </a:solidFill>
              <a:latin typeface="Average"/>
              <a:ea typeface="Average"/>
              <a:cs typeface="Average"/>
              <a:sym typeface="Average"/>
            </a:endParaRPr>
          </a:p>
        </p:txBody>
      </p:sp>
      <p:sp>
        <p:nvSpPr>
          <p:cNvPr id="112" name="Google Shape;112;p18"/>
          <p:cNvSpPr/>
          <p:nvPr/>
        </p:nvSpPr>
        <p:spPr>
          <a:xfrm rot="5400000">
            <a:off x="3581350" y="1400225"/>
            <a:ext cx="300000" cy="21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3" name="Google Shape;113;p18"/>
          <p:cNvSpPr txBox="1"/>
          <p:nvPr/>
        </p:nvSpPr>
        <p:spPr>
          <a:xfrm>
            <a:off x="91213" y="4408975"/>
            <a:ext cx="14388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accent3"/>
                </a:solidFill>
                <a:latin typeface="Average"/>
                <a:ea typeface="Average"/>
                <a:cs typeface="Average"/>
                <a:sym typeface="Average"/>
              </a:rPr>
              <a:t>** Check Appendix for Details on Feature Engineering</a:t>
            </a:r>
            <a:endParaRPr i="1" sz="1100">
              <a:solidFill>
                <a:schemeClr val="accent3"/>
              </a:solidFill>
              <a:latin typeface="Average"/>
              <a:ea typeface="Average"/>
              <a:cs typeface="Average"/>
              <a:sym typeface="Average"/>
            </a:endParaRPr>
          </a:p>
        </p:txBody>
      </p:sp>
      <p:sp>
        <p:nvSpPr>
          <p:cNvPr id="114" name="Google Shape;114;p18"/>
          <p:cNvSpPr/>
          <p:nvPr/>
        </p:nvSpPr>
        <p:spPr>
          <a:xfrm rot="5400000">
            <a:off x="3581350" y="2793900"/>
            <a:ext cx="300000" cy="21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5" name="Google Shape;115;p18"/>
          <p:cNvSpPr txBox="1"/>
          <p:nvPr/>
        </p:nvSpPr>
        <p:spPr>
          <a:xfrm>
            <a:off x="2790225" y="3052500"/>
            <a:ext cx="579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Feature Selection</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sz="600">
              <a:solidFill>
                <a:schemeClr val="accent3"/>
              </a:solidFill>
              <a:latin typeface="Average"/>
              <a:ea typeface="Average"/>
              <a:cs typeface="Average"/>
              <a:sym typeface="Average"/>
            </a:endParaRPr>
          </a:p>
          <a:p>
            <a:pPr indent="0" lvl="0" marL="0" rtl="0" algn="l">
              <a:spcBef>
                <a:spcPts val="0"/>
              </a:spcBef>
              <a:spcAft>
                <a:spcPts val="0"/>
              </a:spcAft>
              <a:buNone/>
            </a:pPr>
            <a:r>
              <a:rPr lang="en" sz="1100">
                <a:solidFill>
                  <a:schemeClr val="accent3"/>
                </a:solidFill>
                <a:latin typeface="Average"/>
                <a:ea typeface="Average"/>
                <a:cs typeface="Average"/>
                <a:sym typeface="Average"/>
              </a:rPr>
              <a:t>(Using VIF to remove features with high multi-collinearity and then using RandomForest Classifier to select top 10/20 features based on feature importance to be used for the model)</a:t>
            </a:r>
            <a:endParaRPr/>
          </a:p>
        </p:txBody>
      </p:sp>
      <p:sp>
        <p:nvSpPr>
          <p:cNvPr id="116" name="Google Shape;116;p18"/>
          <p:cNvSpPr/>
          <p:nvPr/>
        </p:nvSpPr>
        <p:spPr>
          <a:xfrm rot="5400000">
            <a:off x="3581350" y="3922600"/>
            <a:ext cx="300000" cy="21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7" name="Google Shape;117;p18"/>
          <p:cNvSpPr txBox="1"/>
          <p:nvPr/>
        </p:nvSpPr>
        <p:spPr>
          <a:xfrm>
            <a:off x="2203250" y="4258925"/>
            <a:ext cx="649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Sampling , Hyperparameter Tuning &amp; Model Selection</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sz="600">
              <a:solidFill>
                <a:schemeClr val="accent3"/>
              </a:solidFill>
              <a:latin typeface="Average"/>
              <a:ea typeface="Average"/>
              <a:cs typeface="Average"/>
              <a:sym typeface="Average"/>
            </a:endParaRPr>
          </a:p>
          <a:p>
            <a:pPr indent="0" lvl="0" marL="0" rtl="0" algn="l">
              <a:spcBef>
                <a:spcPts val="0"/>
              </a:spcBef>
              <a:spcAft>
                <a:spcPts val="0"/>
              </a:spcAft>
              <a:buNone/>
            </a:pPr>
            <a:r>
              <a:rPr lang="en" sz="1100">
                <a:solidFill>
                  <a:schemeClr val="accent3"/>
                </a:solidFill>
                <a:latin typeface="Average"/>
                <a:ea typeface="Average"/>
                <a:cs typeface="Average"/>
                <a:sym typeface="Average"/>
              </a:rPr>
              <a:t>(Sampling was done on training dataset to ensure balanced datasets. Using various classification algorithms and hyperparameter-tuning to identify optimal model parameters and the best model based on AUC)</a:t>
            </a:r>
            <a:endParaRPr/>
          </a:p>
        </p:txBody>
      </p:sp>
      <p:sp>
        <p:nvSpPr>
          <p:cNvPr id="118" name="Google Shape;118;p18"/>
          <p:cNvSpPr/>
          <p:nvPr/>
        </p:nvSpPr>
        <p:spPr>
          <a:xfrm rot="5400000">
            <a:off x="7406075" y="2101638"/>
            <a:ext cx="1117500" cy="248400"/>
          </a:xfrm>
          <a:prstGeom prst="leftRigh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9" name="Google Shape;119;p18"/>
          <p:cNvSpPr txBox="1"/>
          <p:nvPr/>
        </p:nvSpPr>
        <p:spPr>
          <a:xfrm>
            <a:off x="7289825" y="1117575"/>
            <a:ext cx="2017200" cy="320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3"/>
              </a:buClr>
              <a:buSzPts val="1100"/>
              <a:buFont typeface="Average"/>
              <a:buAutoNum type="arabicPeriod"/>
            </a:pPr>
            <a:r>
              <a:rPr lang="en" sz="1100">
                <a:solidFill>
                  <a:schemeClr val="accent3"/>
                </a:solidFill>
                <a:latin typeface="Average"/>
                <a:ea typeface="Average"/>
                <a:cs typeface="Average"/>
                <a:sym typeface="Average"/>
              </a:rPr>
              <a:t>Consumer Loans</a:t>
            </a:r>
            <a:r>
              <a:rPr lang="en" sz="1100">
                <a:solidFill>
                  <a:schemeClr val="accent3"/>
                </a:solidFill>
                <a:latin typeface="Average"/>
                <a:ea typeface="Average"/>
                <a:cs typeface="Average"/>
                <a:sym typeface="Average"/>
              </a:rPr>
              <a:t> Dataset</a:t>
            </a:r>
            <a:endParaRPr sz="1100">
              <a:solidFill>
                <a:schemeClr val="accent3"/>
              </a:solidFill>
              <a:latin typeface="Average"/>
              <a:ea typeface="Average"/>
              <a:cs typeface="Average"/>
              <a:sym typeface="Average"/>
            </a:endParaRPr>
          </a:p>
        </p:txBody>
      </p:sp>
      <p:sp>
        <p:nvSpPr>
          <p:cNvPr id="120" name="Google Shape;120;p18"/>
          <p:cNvSpPr txBox="1"/>
          <p:nvPr/>
        </p:nvSpPr>
        <p:spPr>
          <a:xfrm>
            <a:off x="7768250" y="1819675"/>
            <a:ext cx="1375800" cy="320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100">
                <a:solidFill>
                  <a:schemeClr val="accent3"/>
                </a:solidFill>
                <a:latin typeface="Average"/>
                <a:ea typeface="Average"/>
                <a:cs typeface="Average"/>
                <a:sym typeface="Average"/>
              </a:rPr>
              <a:t>02. Credit Card </a:t>
            </a:r>
            <a:r>
              <a:rPr lang="en" sz="1100">
                <a:solidFill>
                  <a:schemeClr val="accent3"/>
                </a:solidFill>
                <a:latin typeface="Average"/>
                <a:ea typeface="Average"/>
                <a:cs typeface="Average"/>
                <a:sym typeface="Average"/>
              </a:rPr>
              <a:t>Dataset</a:t>
            </a:r>
            <a:endParaRPr sz="1100">
              <a:solidFill>
                <a:schemeClr val="accent3"/>
              </a:solidFill>
              <a:latin typeface="Average"/>
              <a:ea typeface="Average"/>
              <a:cs typeface="Average"/>
              <a:sym typeface="Average"/>
            </a:endParaRPr>
          </a:p>
        </p:txBody>
      </p:sp>
      <p:sp>
        <p:nvSpPr>
          <p:cNvPr id="121" name="Google Shape;121;p18"/>
          <p:cNvSpPr txBox="1"/>
          <p:nvPr/>
        </p:nvSpPr>
        <p:spPr>
          <a:xfrm>
            <a:off x="7289825" y="2845100"/>
            <a:ext cx="1525800" cy="320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3"/>
              </a:buClr>
              <a:buSzPts val="1100"/>
              <a:buFont typeface="Average"/>
              <a:buAutoNum type="arabicPeriod" startAt="3"/>
            </a:pPr>
            <a:r>
              <a:rPr lang="en" sz="1100">
                <a:solidFill>
                  <a:schemeClr val="accent3"/>
                </a:solidFill>
                <a:latin typeface="Average"/>
                <a:ea typeface="Average"/>
                <a:cs typeface="Average"/>
                <a:sym typeface="Average"/>
              </a:rPr>
              <a:t>Mutual Funds Dataset</a:t>
            </a:r>
            <a:endParaRPr sz="1100">
              <a:solidFill>
                <a:schemeClr val="accent3"/>
              </a:solidFill>
              <a:latin typeface="Average"/>
              <a:ea typeface="Average"/>
              <a:cs typeface="Average"/>
              <a:sym typeface="Average"/>
            </a:endParaRPr>
          </a:p>
        </p:txBody>
      </p:sp>
      <p:sp>
        <p:nvSpPr>
          <p:cNvPr id="122" name="Google Shape;122;p18"/>
          <p:cNvSpPr/>
          <p:nvPr/>
        </p:nvSpPr>
        <p:spPr>
          <a:xfrm>
            <a:off x="7333825" y="1096450"/>
            <a:ext cx="16293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23" name="Google Shape;123;p18"/>
          <p:cNvSpPr/>
          <p:nvPr/>
        </p:nvSpPr>
        <p:spPr>
          <a:xfrm>
            <a:off x="7333825" y="2827513"/>
            <a:ext cx="16293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24" name="Google Shape;124;p18"/>
          <p:cNvSpPr/>
          <p:nvPr/>
        </p:nvSpPr>
        <p:spPr>
          <a:xfrm>
            <a:off x="8295925" y="1810188"/>
            <a:ext cx="667200" cy="8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112675" y="62150"/>
            <a:ext cx="78522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Results*</a:t>
            </a:r>
            <a:endParaRPr/>
          </a:p>
        </p:txBody>
      </p:sp>
      <p:pic>
        <p:nvPicPr>
          <p:cNvPr id="130" name="Google Shape;130;p19"/>
          <p:cNvPicPr preferRelativeResize="0"/>
          <p:nvPr/>
        </p:nvPicPr>
        <p:blipFill>
          <a:blip r:embed="rId3">
            <a:alphaModFix/>
          </a:blip>
          <a:stretch>
            <a:fillRect/>
          </a:stretch>
        </p:blipFill>
        <p:spPr>
          <a:xfrm>
            <a:off x="188950" y="1169150"/>
            <a:ext cx="3672076" cy="3063675"/>
          </a:xfrm>
          <a:prstGeom prst="rect">
            <a:avLst/>
          </a:prstGeom>
          <a:noFill/>
          <a:ln>
            <a:noFill/>
          </a:ln>
        </p:spPr>
      </p:pic>
      <p:sp>
        <p:nvSpPr>
          <p:cNvPr id="131" name="Google Shape;131;p19"/>
          <p:cNvSpPr/>
          <p:nvPr/>
        </p:nvSpPr>
        <p:spPr>
          <a:xfrm>
            <a:off x="186175" y="641450"/>
            <a:ext cx="2834100" cy="527700"/>
          </a:xfrm>
          <a:prstGeom prst="rect">
            <a:avLst/>
          </a:prstGeom>
          <a:noFill/>
          <a:ln>
            <a:noFill/>
          </a:ln>
        </p:spPr>
        <p:txBody>
          <a:bodyPr anchorCtr="0" anchor="ctr" bIns="91425" lIns="91425" spcFirstLastPara="1" rIns="91425" wrap="square" tIns="91425">
            <a:noAutofit/>
          </a:bodyPr>
          <a:lstStyle/>
          <a:p>
            <a:pPr indent="-317500" lvl="0" marL="457200" rtl="0" algn="ctr">
              <a:spcBef>
                <a:spcPts val="0"/>
              </a:spcBef>
              <a:spcAft>
                <a:spcPts val="0"/>
              </a:spcAft>
              <a:buClr>
                <a:schemeClr val="dk1"/>
              </a:buClr>
              <a:buSzPts val="1400"/>
              <a:buFont typeface="Average"/>
              <a:buAutoNum type="arabicPeriod"/>
            </a:pPr>
            <a:r>
              <a:rPr lang="en">
                <a:solidFill>
                  <a:schemeClr val="dk1"/>
                </a:solidFill>
                <a:latin typeface="Average"/>
                <a:ea typeface="Average"/>
                <a:cs typeface="Average"/>
                <a:sym typeface="Average"/>
              </a:rPr>
              <a:t>Consumer Loans Model</a:t>
            </a:r>
            <a:endParaRPr>
              <a:solidFill>
                <a:schemeClr val="dk1"/>
              </a:solidFill>
              <a:latin typeface="Average"/>
              <a:ea typeface="Average"/>
              <a:cs typeface="Average"/>
              <a:sym typeface="Average"/>
            </a:endParaRPr>
          </a:p>
        </p:txBody>
      </p:sp>
      <p:graphicFrame>
        <p:nvGraphicFramePr>
          <p:cNvPr id="132" name="Google Shape;132;p19"/>
          <p:cNvGraphicFramePr/>
          <p:nvPr/>
        </p:nvGraphicFramePr>
        <p:xfrm>
          <a:off x="3981125" y="998625"/>
          <a:ext cx="3000000" cy="3000000"/>
        </p:xfrm>
        <a:graphic>
          <a:graphicData uri="http://schemas.openxmlformats.org/drawingml/2006/table">
            <a:tbl>
              <a:tblPr>
                <a:noFill/>
                <a:tableStyleId>{9CE5162F-3295-4A75-B60B-9A7E19647734}</a:tableStyleId>
              </a:tblPr>
              <a:tblGrid>
                <a:gridCol w="844975"/>
                <a:gridCol w="875975"/>
                <a:gridCol w="917400"/>
                <a:gridCol w="741550"/>
                <a:gridCol w="844975"/>
                <a:gridCol w="844975"/>
              </a:tblGrid>
              <a:tr h="319325">
                <a:tc>
                  <a:txBody>
                    <a:bodyPr/>
                    <a:lstStyle/>
                    <a:p>
                      <a:pPr indent="0" lvl="0" marL="0" rtl="0" algn="ctr">
                        <a:lnSpc>
                          <a:spcPct val="115000"/>
                        </a:lnSpc>
                        <a:spcBef>
                          <a:spcPts val="0"/>
                        </a:spcBef>
                        <a:spcAft>
                          <a:spcPts val="0"/>
                        </a:spcAft>
                        <a:buNone/>
                      </a:pPr>
                      <a:r>
                        <a:rPr b="1" lang="en" sz="1200">
                          <a:solidFill>
                            <a:schemeClr val="lt1"/>
                          </a:solidFill>
                        </a:rPr>
                        <a:t>Model</a:t>
                      </a:r>
                      <a:endParaRPr b="1" sz="1200">
                        <a:solidFill>
                          <a:schemeClr val="lt1"/>
                        </a:solidFill>
                      </a:endParaRPr>
                    </a:p>
                  </a:txBody>
                  <a:tcPr marT="91425" marB="91425" marR="91425" marL="91425">
                    <a:solidFill>
                      <a:schemeClr val="dk1"/>
                    </a:solidFill>
                  </a:tcPr>
                </a:tc>
                <a:tc>
                  <a:txBody>
                    <a:bodyPr/>
                    <a:lstStyle/>
                    <a:p>
                      <a:pPr indent="0" lvl="0" marL="0" rtl="0" algn="ctr">
                        <a:lnSpc>
                          <a:spcPct val="115000"/>
                        </a:lnSpc>
                        <a:spcBef>
                          <a:spcPts val="0"/>
                        </a:spcBef>
                        <a:spcAft>
                          <a:spcPts val="0"/>
                        </a:spcAft>
                        <a:buNone/>
                      </a:pPr>
                      <a:r>
                        <a:rPr b="1" lang="en" sz="1200">
                          <a:solidFill>
                            <a:schemeClr val="lt1"/>
                          </a:solidFill>
                        </a:rPr>
                        <a:t>Accuracy</a:t>
                      </a:r>
                      <a:endParaRPr b="1" sz="1200">
                        <a:solidFill>
                          <a:schemeClr val="lt1"/>
                        </a:solidFill>
                      </a:endParaRPr>
                    </a:p>
                  </a:txBody>
                  <a:tcPr marT="91425" marB="91425" marR="91425" marL="91425">
                    <a:solidFill>
                      <a:schemeClr val="dk1"/>
                    </a:solidFill>
                  </a:tcPr>
                </a:tc>
                <a:tc>
                  <a:txBody>
                    <a:bodyPr/>
                    <a:lstStyle/>
                    <a:p>
                      <a:pPr indent="0" lvl="0" marL="0" rtl="0" algn="ctr">
                        <a:lnSpc>
                          <a:spcPct val="115000"/>
                        </a:lnSpc>
                        <a:spcBef>
                          <a:spcPts val="0"/>
                        </a:spcBef>
                        <a:spcAft>
                          <a:spcPts val="0"/>
                        </a:spcAft>
                        <a:buNone/>
                      </a:pPr>
                      <a:r>
                        <a:rPr b="1" lang="en" sz="1200">
                          <a:solidFill>
                            <a:schemeClr val="lt1"/>
                          </a:solidFill>
                        </a:rPr>
                        <a:t>Precision</a:t>
                      </a:r>
                      <a:endParaRPr b="1" sz="1200">
                        <a:solidFill>
                          <a:schemeClr val="lt1"/>
                        </a:solidFill>
                      </a:endParaRPr>
                    </a:p>
                  </a:txBody>
                  <a:tcPr marT="91425" marB="91425" marR="91425" marL="91425">
                    <a:solidFill>
                      <a:schemeClr val="dk1"/>
                    </a:solidFill>
                  </a:tcPr>
                </a:tc>
                <a:tc>
                  <a:txBody>
                    <a:bodyPr/>
                    <a:lstStyle/>
                    <a:p>
                      <a:pPr indent="0" lvl="0" marL="0" rtl="0" algn="ctr">
                        <a:lnSpc>
                          <a:spcPct val="115000"/>
                        </a:lnSpc>
                        <a:spcBef>
                          <a:spcPts val="0"/>
                        </a:spcBef>
                        <a:spcAft>
                          <a:spcPts val="0"/>
                        </a:spcAft>
                        <a:buNone/>
                      </a:pPr>
                      <a:r>
                        <a:rPr b="1" lang="en" sz="1200">
                          <a:solidFill>
                            <a:schemeClr val="lt1"/>
                          </a:solidFill>
                        </a:rPr>
                        <a:t>Recall</a:t>
                      </a:r>
                      <a:endParaRPr b="1" sz="1200">
                        <a:solidFill>
                          <a:schemeClr val="lt1"/>
                        </a:solidFill>
                      </a:endParaRPr>
                    </a:p>
                  </a:txBody>
                  <a:tcPr marT="91425" marB="91425" marR="91425" marL="91425">
                    <a:solidFill>
                      <a:schemeClr val="dk1"/>
                    </a:solidFill>
                  </a:tcPr>
                </a:tc>
                <a:tc>
                  <a:txBody>
                    <a:bodyPr/>
                    <a:lstStyle/>
                    <a:p>
                      <a:pPr indent="0" lvl="0" marL="0" rtl="0" algn="ctr">
                        <a:lnSpc>
                          <a:spcPct val="115000"/>
                        </a:lnSpc>
                        <a:spcBef>
                          <a:spcPts val="0"/>
                        </a:spcBef>
                        <a:spcAft>
                          <a:spcPts val="0"/>
                        </a:spcAft>
                        <a:buNone/>
                      </a:pPr>
                      <a:r>
                        <a:rPr b="1" lang="en" sz="1200">
                          <a:solidFill>
                            <a:schemeClr val="lt1"/>
                          </a:solidFill>
                        </a:rPr>
                        <a:t>F1-Score</a:t>
                      </a:r>
                      <a:endParaRPr b="1" sz="1200">
                        <a:solidFill>
                          <a:schemeClr val="lt1"/>
                        </a:solidFill>
                      </a:endParaRPr>
                    </a:p>
                  </a:txBody>
                  <a:tcPr marT="91425" marB="91425" marR="91425" marL="91425">
                    <a:solidFill>
                      <a:schemeClr val="dk1"/>
                    </a:solidFill>
                  </a:tcPr>
                </a:tc>
                <a:tc>
                  <a:txBody>
                    <a:bodyPr/>
                    <a:lstStyle/>
                    <a:p>
                      <a:pPr indent="0" lvl="0" marL="0" rtl="0" algn="ctr">
                        <a:lnSpc>
                          <a:spcPct val="115000"/>
                        </a:lnSpc>
                        <a:spcBef>
                          <a:spcPts val="0"/>
                        </a:spcBef>
                        <a:spcAft>
                          <a:spcPts val="0"/>
                        </a:spcAft>
                        <a:buNone/>
                      </a:pPr>
                      <a:r>
                        <a:rPr b="1" lang="en" sz="1200">
                          <a:solidFill>
                            <a:schemeClr val="lt1"/>
                          </a:solidFill>
                        </a:rPr>
                        <a:t>AUC-ROC</a:t>
                      </a:r>
                      <a:endParaRPr b="1" sz="1200">
                        <a:solidFill>
                          <a:schemeClr val="lt1"/>
                        </a:solidFill>
                      </a:endParaRPr>
                    </a:p>
                  </a:txBody>
                  <a:tcPr marT="91425" marB="91425" marR="91425" marL="91425">
                    <a:solidFill>
                      <a:schemeClr val="dk1"/>
                    </a:solidFill>
                  </a:tcPr>
                </a:tc>
              </a:tr>
              <a:tr h="510875">
                <a:tc>
                  <a:txBody>
                    <a:bodyPr/>
                    <a:lstStyle/>
                    <a:p>
                      <a:pPr indent="0" lvl="0" marL="0" rtl="0" algn="l">
                        <a:spcBef>
                          <a:spcPts val="0"/>
                        </a:spcBef>
                        <a:spcAft>
                          <a:spcPts val="0"/>
                        </a:spcAft>
                        <a:buNone/>
                      </a:pPr>
                      <a:r>
                        <a:rPr lang="en" sz="1200">
                          <a:solidFill>
                            <a:schemeClr val="dk1"/>
                          </a:solidFill>
                        </a:rPr>
                        <a:t>Logistic Regression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0.6117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0.3824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0.6420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0.4793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0.6310</a:t>
                      </a:r>
                      <a:endParaRPr sz="1200">
                        <a:solidFill>
                          <a:schemeClr val="dk1"/>
                        </a:solidFill>
                      </a:endParaRPr>
                    </a:p>
                  </a:txBody>
                  <a:tcPr marT="91425" marB="91425" marR="91425" marL="91425"/>
                </a:tc>
              </a:tr>
              <a:tr h="689700">
                <a:tc>
                  <a:txBody>
                    <a:bodyPr/>
                    <a:lstStyle/>
                    <a:p>
                      <a:pPr indent="0" lvl="0" marL="0" rtl="0" algn="l">
                        <a:spcBef>
                          <a:spcPts val="0"/>
                        </a:spcBef>
                        <a:spcAft>
                          <a:spcPts val="0"/>
                        </a:spcAft>
                        <a:buNone/>
                      </a:pPr>
                      <a:r>
                        <a:rPr lang="en" sz="1200">
                          <a:solidFill>
                            <a:schemeClr val="dk1"/>
                          </a:solidFill>
                        </a:rPr>
                        <a:t>Support Vector Machine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0.7388</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0.7778</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0.0864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0.1556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0.6339</a:t>
                      </a:r>
                      <a:endParaRPr sz="1200">
                        <a:solidFill>
                          <a:schemeClr val="dk1"/>
                        </a:solidFill>
                      </a:endParaRPr>
                    </a:p>
                  </a:txBody>
                  <a:tcPr marT="91425" marB="91425" marR="91425" marL="91425"/>
                </a:tc>
              </a:tr>
              <a:tr h="510875">
                <a:tc>
                  <a:txBody>
                    <a:bodyPr/>
                    <a:lstStyle/>
                    <a:p>
                      <a:pPr indent="0" lvl="0" marL="0" rtl="0" algn="l">
                        <a:spcBef>
                          <a:spcPts val="0"/>
                        </a:spcBef>
                        <a:spcAft>
                          <a:spcPts val="0"/>
                        </a:spcAft>
                        <a:buNone/>
                      </a:pPr>
                      <a:r>
                        <a:rPr lang="en" sz="1200">
                          <a:solidFill>
                            <a:schemeClr val="dk1"/>
                          </a:solidFill>
                        </a:rPr>
                        <a:t>Decision Tree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0.6460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0.3514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0.3210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0.3355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0.5728</a:t>
                      </a:r>
                      <a:endParaRPr sz="1200">
                        <a:solidFill>
                          <a:schemeClr val="dk1"/>
                        </a:solidFill>
                      </a:endParaRPr>
                    </a:p>
                  </a:txBody>
                  <a:tcPr marT="91425" marB="91425" marR="91425" marL="91425"/>
                </a:tc>
              </a:tr>
              <a:tr h="510875">
                <a:tc>
                  <a:txBody>
                    <a:bodyPr/>
                    <a:lstStyle/>
                    <a:p>
                      <a:pPr indent="0" lvl="0" marL="0" rtl="0" algn="l">
                        <a:spcBef>
                          <a:spcPts val="0"/>
                        </a:spcBef>
                        <a:spcAft>
                          <a:spcPts val="0"/>
                        </a:spcAft>
                        <a:buNone/>
                      </a:pPr>
                      <a:r>
                        <a:rPr lang="en" sz="1200">
                          <a:solidFill>
                            <a:schemeClr val="dk1"/>
                          </a:solidFill>
                        </a:rPr>
                        <a:t>Random Forest</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0.6323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0.3523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0.3827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0.3669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0.6100</a:t>
                      </a:r>
                      <a:endParaRPr sz="1200">
                        <a:solidFill>
                          <a:schemeClr val="dk1"/>
                        </a:solidFill>
                      </a:endParaRPr>
                    </a:p>
                  </a:txBody>
                  <a:tcPr marT="91425" marB="91425" marR="91425" marL="91425"/>
                </a:tc>
              </a:tr>
              <a:tr h="510875">
                <a:tc>
                  <a:txBody>
                    <a:bodyPr/>
                    <a:lstStyle/>
                    <a:p>
                      <a:pPr indent="0" lvl="0" marL="0" rtl="0" algn="l">
                        <a:spcBef>
                          <a:spcPts val="0"/>
                        </a:spcBef>
                        <a:spcAft>
                          <a:spcPts val="0"/>
                        </a:spcAft>
                        <a:buNone/>
                      </a:pPr>
                      <a:r>
                        <a:rPr lang="en" sz="1200">
                          <a:solidFill>
                            <a:schemeClr val="dk1"/>
                          </a:solidFill>
                        </a:rPr>
                        <a:t>Gradient Boosting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0.7216</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0.0000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0.0000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0.0000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0.5761</a:t>
                      </a:r>
                      <a:endParaRPr sz="1200">
                        <a:solidFill>
                          <a:schemeClr val="dk1"/>
                        </a:solidFill>
                      </a:endParaRPr>
                    </a:p>
                  </a:txBody>
                  <a:tcPr marT="91425" marB="91425" marR="91425" marL="91425"/>
                </a:tc>
              </a:tr>
            </a:tbl>
          </a:graphicData>
        </a:graphic>
      </p:graphicFrame>
      <p:sp>
        <p:nvSpPr>
          <p:cNvPr id="133" name="Google Shape;133;p19"/>
          <p:cNvSpPr/>
          <p:nvPr/>
        </p:nvSpPr>
        <p:spPr>
          <a:xfrm>
            <a:off x="3981125" y="1623325"/>
            <a:ext cx="4975500" cy="682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4" name="Google Shape;134;p19"/>
          <p:cNvSpPr txBox="1"/>
          <p:nvPr/>
        </p:nvSpPr>
        <p:spPr>
          <a:xfrm>
            <a:off x="209625" y="4396150"/>
            <a:ext cx="3672000" cy="5277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verage"/>
                <a:ea typeface="Average"/>
                <a:cs typeface="Average"/>
                <a:sym typeface="Average"/>
              </a:rPr>
              <a:t>Logistic Regression Model is selected as the best model with Test AUC 0.63 and F1 score =0.47</a:t>
            </a:r>
            <a:endParaRPr sz="1200">
              <a:latin typeface="Average"/>
              <a:ea typeface="Average"/>
              <a:cs typeface="Average"/>
              <a:sym typeface="Average"/>
            </a:endParaRPr>
          </a:p>
        </p:txBody>
      </p:sp>
      <p:sp>
        <p:nvSpPr>
          <p:cNvPr id="135" name="Google Shape;135;p19"/>
          <p:cNvSpPr txBox="1"/>
          <p:nvPr/>
        </p:nvSpPr>
        <p:spPr>
          <a:xfrm>
            <a:off x="3410850" y="537800"/>
            <a:ext cx="5733300" cy="320700"/>
          </a:xfrm>
          <a:prstGeom prst="rect">
            <a:avLst/>
          </a:prstGeom>
          <a:noFill/>
          <a:ln>
            <a:noFill/>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lang="en">
                <a:solidFill>
                  <a:schemeClr val="dk1"/>
                </a:solidFill>
                <a:latin typeface="Average"/>
                <a:ea typeface="Average"/>
                <a:cs typeface="Average"/>
                <a:sym typeface="Average"/>
              </a:rPr>
              <a:t>Model</a:t>
            </a:r>
            <a:r>
              <a:rPr lang="en" sz="900">
                <a:solidFill>
                  <a:srgbClr val="CCCCCC"/>
                </a:solidFill>
                <a:latin typeface="Courier New"/>
                <a:ea typeface="Courier New"/>
                <a:cs typeface="Courier New"/>
                <a:sym typeface="Courier New"/>
              </a:rPr>
              <a:t> </a:t>
            </a:r>
            <a:r>
              <a:rPr lang="en">
                <a:solidFill>
                  <a:schemeClr val="dk1"/>
                </a:solidFill>
                <a:latin typeface="Average"/>
                <a:ea typeface="Average"/>
                <a:cs typeface="Average"/>
                <a:sym typeface="Average"/>
              </a:rPr>
              <a:t>Performance After Hyperparameter Tuning on Test Dataset</a:t>
            </a:r>
            <a:endParaRPr sz="90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90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accent3"/>
              </a:solidFill>
              <a:latin typeface="Average"/>
              <a:ea typeface="Average"/>
              <a:cs typeface="Average"/>
              <a:sym typeface="Average"/>
            </a:endParaRPr>
          </a:p>
        </p:txBody>
      </p:sp>
      <p:sp>
        <p:nvSpPr>
          <p:cNvPr id="136" name="Google Shape;136;p19"/>
          <p:cNvSpPr txBox="1"/>
          <p:nvPr/>
        </p:nvSpPr>
        <p:spPr>
          <a:xfrm>
            <a:off x="3494275" y="4751800"/>
            <a:ext cx="5226000" cy="320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i="1" lang="en" sz="1300">
                <a:solidFill>
                  <a:schemeClr val="accent3"/>
                </a:solidFill>
                <a:latin typeface="Average"/>
                <a:ea typeface="Average"/>
                <a:cs typeface="Average"/>
                <a:sym typeface="Average"/>
              </a:rPr>
              <a:t>*Check Appendix For Credit Card and Mutual Funds Model</a:t>
            </a:r>
            <a:endParaRPr i="1" sz="1300">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112675" y="62150"/>
            <a:ext cx="78522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142" name="Google Shape;142;p20"/>
          <p:cNvSpPr/>
          <p:nvPr/>
        </p:nvSpPr>
        <p:spPr>
          <a:xfrm>
            <a:off x="152400" y="695700"/>
            <a:ext cx="2834100" cy="527700"/>
          </a:xfrm>
          <a:prstGeom prst="rect">
            <a:avLst/>
          </a:prstGeom>
          <a:noFill/>
          <a:ln>
            <a:noFill/>
          </a:ln>
        </p:spPr>
        <p:txBody>
          <a:bodyPr anchorCtr="0" anchor="ctr" bIns="91425" lIns="91425" spcFirstLastPara="1" rIns="91425" wrap="square" tIns="91425">
            <a:noAutofit/>
          </a:bodyPr>
          <a:lstStyle/>
          <a:p>
            <a:pPr indent="-317500" lvl="0" marL="457200" rtl="0" algn="ctr">
              <a:spcBef>
                <a:spcPts val="0"/>
              </a:spcBef>
              <a:spcAft>
                <a:spcPts val="0"/>
              </a:spcAft>
              <a:buClr>
                <a:schemeClr val="dk1"/>
              </a:buClr>
              <a:buSzPts val="1400"/>
              <a:buFont typeface="Average"/>
              <a:buAutoNum type="arabicPeriod"/>
            </a:pPr>
            <a:r>
              <a:rPr lang="en">
                <a:solidFill>
                  <a:schemeClr val="dk1"/>
                </a:solidFill>
                <a:latin typeface="Average"/>
                <a:ea typeface="Average"/>
                <a:cs typeface="Average"/>
                <a:sym typeface="Average"/>
              </a:rPr>
              <a:t>Consumer Loans Model</a:t>
            </a:r>
            <a:endParaRPr>
              <a:solidFill>
                <a:schemeClr val="dk1"/>
              </a:solidFill>
              <a:latin typeface="Average"/>
              <a:ea typeface="Average"/>
              <a:cs typeface="Average"/>
              <a:sym typeface="Average"/>
            </a:endParaRPr>
          </a:p>
        </p:txBody>
      </p:sp>
      <p:sp>
        <p:nvSpPr>
          <p:cNvPr id="143" name="Google Shape;143;p20"/>
          <p:cNvSpPr txBox="1"/>
          <p:nvPr/>
        </p:nvSpPr>
        <p:spPr>
          <a:xfrm>
            <a:off x="5378400" y="1345850"/>
            <a:ext cx="2979000" cy="184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most important feature is the Credit to Debit Ratio, followed by Actual Balance Ratio of Current Account and Saving Account</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144" name="Google Shape;144;p20"/>
          <p:cNvPicPr preferRelativeResize="0"/>
          <p:nvPr/>
        </p:nvPicPr>
        <p:blipFill>
          <a:blip r:embed="rId3">
            <a:alphaModFix/>
          </a:blip>
          <a:stretch>
            <a:fillRect/>
          </a:stretch>
        </p:blipFill>
        <p:spPr>
          <a:xfrm>
            <a:off x="152400" y="1269800"/>
            <a:ext cx="4980901" cy="3404666"/>
          </a:xfrm>
          <a:prstGeom prst="rect">
            <a:avLst/>
          </a:prstGeom>
          <a:noFill/>
          <a:ln>
            <a:noFill/>
          </a:ln>
        </p:spPr>
      </p:pic>
      <p:sp>
        <p:nvSpPr>
          <p:cNvPr id="145" name="Google Shape;145;p20"/>
          <p:cNvSpPr txBox="1"/>
          <p:nvPr/>
        </p:nvSpPr>
        <p:spPr>
          <a:xfrm>
            <a:off x="152400" y="4720875"/>
            <a:ext cx="5083800" cy="320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i="1" lang="en" sz="1300">
                <a:solidFill>
                  <a:schemeClr val="accent3"/>
                </a:solidFill>
                <a:latin typeface="Average"/>
                <a:ea typeface="Average"/>
                <a:cs typeface="Average"/>
                <a:sym typeface="Average"/>
              </a:rPr>
              <a:t>*Check Appendix For Credit Card and Mutual Funds Model</a:t>
            </a:r>
            <a:endParaRPr i="1" sz="13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p:nvPr/>
        </p:nvSpPr>
        <p:spPr>
          <a:xfrm>
            <a:off x="311700" y="2472200"/>
            <a:ext cx="6682200" cy="10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51" name="Google Shape;15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Imputation of Missing Data Values</a:t>
            </a:r>
            <a:endParaRPr/>
          </a:p>
        </p:txBody>
      </p:sp>
      <p:sp>
        <p:nvSpPr>
          <p:cNvPr id="152" name="Google Shape;152;p21"/>
          <p:cNvSpPr txBox="1"/>
          <p:nvPr>
            <p:ph idx="1" type="body"/>
          </p:nvPr>
        </p:nvSpPr>
        <p:spPr>
          <a:xfrm>
            <a:off x="311700" y="1152475"/>
            <a:ext cx="8418600" cy="141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dk1"/>
                </a:solidFill>
              </a:rPr>
              <a:t>1. The probability of Purchase of Consumer Loans,Mutual Funds &amp; Credit Cards were predicted using the selected best models.</a:t>
            </a:r>
            <a:endParaRPr>
              <a:solidFill>
                <a:schemeClr val="dk1"/>
              </a:solidFill>
            </a:endParaRPr>
          </a:p>
          <a:p>
            <a:pPr indent="0" lvl="0" marL="457200" rtl="0" algn="l">
              <a:spcBef>
                <a:spcPts val="1600"/>
              </a:spcBef>
              <a:spcAft>
                <a:spcPts val="0"/>
              </a:spcAft>
              <a:buNone/>
            </a:pPr>
            <a:r>
              <a:rPr lang="en">
                <a:solidFill>
                  <a:schemeClr val="dk1"/>
                </a:solidFill>
              </a:rPr>
              <a:t>2. The Revenue for Customers with missing Sale target variables for each product was calculated based on :</a:t>
            </a:r>
            <a:endParaRPr>
              <a:solidFill>
                <a:schemeClr val="dk1"/>
              </a:solidFill>
            </a:endParaRPr>
          </a:p>
          <a:p>
            <a:pPr indent="0" lvl="0" marL="0" rtl="0" algn="l">
              <a:spcBef>
                <a:spcPts val="1600"/>
              </a:spcBef>
              <a:spcAft>
                <a:spcPts val="0"/>
              </a:spcAft>
              <a:buNone/>
            </a:pPr>
            <a:r>
              <a:rPr lang="en">
                <a:solidFill>
                  <a:schemeClr val="lt1"/>
                </a:solidFill>
              </a:rPr>
              <a:t>If Sales target is missing and Predicted Sale target=1 </a:t>
            </a:r>
            <a:endParaRPr>
              <a:solidFill>
                <a:schemeClr val="lt1"/>
              </a:solidFill>
            </a:endParaRPr>
          </a:p>
          <a:p>
            <a:pPr indent="457200" lvl="0" marL="0" rtl="0" algn="l">
              <a:spcBef>
                <a:spcPts val="1600"/>
              </a:spcBef>
              <a:spcAft>
                <a:spcPts val="1600"/>
              </a:spcAft>
              <a:buNone/>
            </a:pPr>
            <a:r>
              <a:rPr lang="en">
                <a:solidFill>
                  <a:schemeClr val="lt1"/>
                </a:solidFill>
              </a:rPr>
              <a:t>then Revenue Imputed = Median of Customers with Actual Sale target =1</a:t>
            </a:r>
            <a:endParaRPr>
              <a:solidFill>
                <a:schemeClr val="lt1"/>
              </a:solidFill>
            </a:endParaRPr>
          </a:p>
        </p:txBody>
      </p:sp>
      <p:sp>
        <p:nvSpPr>
          <p:cNvPr id="153" name="Google Shape;153;p21"/>
          <p:cNvSpPr txBox="1"/>
          <p:nvPr/>
        </p:nvSpPr>
        <p:spPr>
          <a:xfrm>
            <a:off x="-568900" y="4357275"/>
            <a:ext cx="6216600" cy="6414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i="1" lang="en" sz="1200">
                <a:solidFill>
                  <a:schemeClr val="accent3"/>
                </a:solidFill>
                <a:latin typeface="Average"/>
                <a:ea typeface="Average"/>
                <a:cs typeface="Average"/>
                <a:sym typeface="Average"/>
              </a:rPr>
              <a:t>**The assumption is that the Revenue for different </a:t>
            </a:r>
            <a:r>
              <a:rPr i="1" lang="en" sz="1200">
                <a:solidFill>
                  <a:schemeClr val="accent3"/>
                </a:solidFill>
                <a:latin typeface="Average"/>
                <a:ea typeface="Average"/>
                <a:cs typeface="Average"/>
                <a:sym typeface="Average"/>
              </a:rPr>
              <a:t>products</a:t>
            </a:r>
            <a:r>
              <a:rPr i="1" lang="en" sz="1200">
                <a:solidFill>
                  <a:schemeClr val="accent3"/>
                </a:solidFill>
                <a:latin typeface="Average"/>
                <a:ea typeface="Average"/>
                <a:cs typeface="Average"/>
                <a:sym typeface="Average"/>
              </a:rPr>
              <a:t> is not highly skewed with low variance, otherwise a regression model can be built to predict Revenue for each customer and product</a:t>
            </a:r>
            <a:endParaRPr i="1" sz="12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