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6858000" cx="12192000"/>
  <p:notesSz cx="6858000" cy="9144000"/>
  <p:embeddedFontLst>
    <p:embeddedFont>
      <p:font typeface="Robo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570">
          <p15:clr>
            <a:srgbClr val="9AA0A6"/>
          </p15:clr>
        </p15:guide>
        <p15:guide id="2" pos="5868">
          <p15:clr>
            <a:srgbClr val="9AA0A6"/>
          </p15:clr>
        </p15:guide>
        <p15:guide id="3" orient="horz" pos="15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570" orient="horz"/>
        <p:guide pos="5868"/>
        <p:guide pos="1571"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Roboto-regular.fntdata"/><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font" Target="fonts/Roboto-italic.fntdata"/><Relationship Id="rId23" Type="http://schemas.openxmlformats.org/officeDocument/2006/relationships/slide" Target="slides/slide18.xml"/><Relationship Id="rId45"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Roboto-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sz="1100"/>
          </a:p>
          <a:p>
            <a:pPr indent="0" lvl="0" marL="0" rtl="0" algn="l">
              <a:lnSpc>
                <a:spcPct val="100000"/>
              </a:lnSpc>
              <a:spcBef>
                <a:spcPts val="0"/>
              </a:spcBef>
              <a:spcAft>
                <a:spcPts val="0"/>
              </a:spcAft>
              <a:buClr>
                <a:schemeClr val="dk1"/>
              </a:buClr>
              <a:buSzPts val="1100"/>
              <a:buFont typeface="Calibri"/>
              <a:buNone/>
            </a:pPr>
            <a:r>
              <a:t/>
            </a:r>
            <a:endParaRPr sz="1100"/>
          </a:p>
          <a:p>
            <a:pPr indent="0" lvl="0" marL="0" rtl="0" algn="l">
              <a:lnSpc>
                <a:spcPct val="100000"/>
              </a:lnSpc>
              <a:spcBef>
                <a:spcPts val="0"/>
              </a:spcBef>
              <a:spcAft>
                <a:spcPts val="0"/>
              </a:spcAft>
              <a:buClr>
                <a:schemeClr val="dk1"/>
              </a:buClr>
              <a:buSzPts val="1100"/>
              <a:buFont typeface="Calibri"/>
              <a:buNone/>
            </a:pPr>
            <a:r>
              <a:t/>
            </a:r>
            <a:endParaRPr sz="1100"/>
          </a:p>
        </p:txBody>
      </p:sp>
      <p:sp>
        <p:nvSpPr>
          <p:cNvPr id="183" name="Google Shape;18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sz="1100"/>
          </a:p>
        </p:txBody>
      </p:sp>
      <p:sp>
        <p:nvSpPr>
          <p:cNvPr id="216" name="Google Shape;21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9842227efb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sz="1100"/>
          </a:p>
        </p:txBody>
      </p:sp>
      <p:sp>
        <p:nvSpPr>
          <p:cNvPr id="223" name="Google Shape;223;g29842227efb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rPr lang="en-US"/>
              <a:t>Keep observations </a:t>
            </a:r>
            <a:endParaRPr/>
          </a:p>
        </p:txBody>
      </p:sp>
      <p:sp>
        <p:nvSpPr>
          <p:cNvPr id="231" name="Google Shape;231;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sz="1200"/>
              <a:t>EDA is used for </a:t>
            </a:r>
            <a:r>
              <a:rPr b="1" lang="en-US" sz="1200"/>
              <a:t>seeing what the data can tell us before the modeling task</a:t>
            </a:r>
            <a:r>
              <a:rPr lang="en-US" sz="1200"/>
              <a:t>.</a:t>
            </a:r>
            <a:endParaRPr/>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rPr lang="en-US" sz="1200"/>
              <a:t>Change</a:t>
            </a:r>
            <a:endParaRPr/>
          </a:p>
          <a:p>
            <a:pPr indent="0" lvl="0" marL="0" rtl="0" algn="l">
              <a:lnSpc>
                <a:spcPct val="100000"/>
              </a:lnSpc>
              <a:spcBef>
                <a:spcPts val="0"/>
              </a:spcBef>
              <a:spcAft>
                <a:spcPts val="0"/>
              </a:spcAft>
              <a:buSzPts val="1400"/>
              <a:buNone/>
            </a:pPr>
            <a:r>
              <a:t/>
            </a:r>
            <a:endParaRPr/>
          </a:p>
        </p:txBody>
      </p:sp>
      <p:sp>
        <p:nvSpPr>
          <p:cNvPr id="239" name="Google Shape;23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9842227efb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sz="1200"/>
              <a:t>EDA is used for </a:t>
            </a:r>
            <a:r>
              <a:rPr b="1" lang="en-US" sz="1200"/>
              <a:t>seeing what the data can tell us before the modeling task</a:t>
            </a:r>
            <a:r>
              <a:rPr lang="en-US" sz="1200"/>
              <a:t>.</a:t>
            </a:r>
            <a:endParaRPr/>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rPr lang="en-US" sz="1200"/>
              <a:t>Change</a:t>
            </a:r>
            <a:endParaRPr/>
          </a:p>
          <a:p>
            <a:pPr indent="0" lvl="0" marL="0" rtl="0" algn="l">
              <a:lnSpc>
                <a:spcPct val="100000"/>
              </a:lnSpc>
              <a:spcBef>
                <a:spcPts val="0"/>
              </a:spcBef>
              <a:spcAft>
                <a:spcPts val="0"/>
              </a:spcAft>
              <a:buSzPts val="1400"/>
              <a:buNone/>
            </a:pPr>
            <a:r>
              <a:t/>
            </a:r>
            <a:endParaRPr/>
          </a:p>
        </p:txBody>
      </p:sp>
      <p:sp>
        <p:nvSpPr>
          <p:cNvPr id="250" name="Google Shape;250;g29842227efb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rPr lang="en-US"/>
              <a:t>Add graphical </a:t>
            </a:r>
            <a:endParaRPr/>
          </a:p>
        </p:txBody>
      </p:sp>
      <p:sp>
        <p:nvSpPr>
          <p:cNvPr id="263" name="Google Shape;263;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9842227efb_0_2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g29842227efb_0_2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rPr lang="en-US"/>
              <a:t>Add graphical </a:t>
            </a:r>
            <a:endParaRPr/>
          </a:p>
        </p:txBody>
      </p:sp>
      <p:sp>
        <p:nvSpPr>
          <p:cNvPr id="274" name="Google Shape;274;g29842227efb_0_20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9842227efb_0_2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g29842227efb_0_2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rPr lang="en-US"/>
              <a:t>Add graphical </a:t>
            </a:r>
            <a:endParaRPr/>
          </a:p>
        </p:txBody>
      </p:sp>
      <p:sp>
        <p:nvSpPr>
          <p:cNvPr id="285" name="Google Shape;285;g29842227efb_0_2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9842227efb_0_2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g29842227efb_0_2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rPr lang="en-US"/>
              <a:t>Add graphical </a:t>
            </a:r>
            <a:endParaRPr/>
          </a:p>
        </p:txBody>
      </p:sp>
      <p:sp>
        <p:nvSpPr>
          <p:cNvPr id="296" name="Google Shape;296;g29842227efb_0_2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9842227efb_0_1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g29842227efb_0_1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rPr lang="en-US"/>
              <a:t>Add graphical </a:t>
            </a:r>
            <a:endParaRPr/>
          </a:p>
        </p:txBody>
      </p:sp>
      <p:sp>
        <p:nvSpPr>
          <p:cNvPr id="307" name="Google Shape;307;g29842227efb_0_18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9842227efb_0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g29842227efb_0_1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rPr lang="en-US"/>
              <a:t>Add graphical </a:t>
            </a:r>
            <a:endParaRPr/>
          </a:p>
        </p:txBody>
      </p:sp>
      <p:sp>
        <p:nvSpPr>
          <p:cNvPr id="318" name="Google Shape;318;g29842227efb_0_1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9842227efb_0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8" name="Google Shape;328;g29842227efb_0_1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rPr lang="en-US"/>
              <a:t>Add graphical </a:t>
            </a:r>
            <a:endParaRPr/>
          </a:p>
        </p:txBody>
      </p:sp>
      <p:sp>
        <p:nvSpPr>
          <p:cNvPr id="329" name="Google Shape;329;g29842227efb_0_1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9842227efb_0_1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g29842227efb_0_1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rPr lang="en-US"/>
              <a:t>Add graphical </a:t>
            </a:r>
            <a:endParaRPr/>
          </a:p>
        </p:txBody>
      </p:sp>
      <p:sp>
        <p:nvSpPr>
          <p:cNvPr id="340" name="Google Shape;340;g29842227efb_0_1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9842227efb_0_1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g29842227efb_0_1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rPr lang="en-US"/>
              <a:t>Add graphical </a:t>
            </a:r>
            <a:endParaRPr/>
          </a:p>
        </p:txBody>
      </p:sp>
      <p:sp>
        <p:nvSpPr>
          <p:cNvPr id="351" name="Google Shape;351;g29842227efb_0_1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9842227efb_0_1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1" name="Google Shape;361;g29842227efb_0_1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rPr lang="en-US"/>
              <a:t>Add graphical </a:t>
            </a:r>
            <a:endParaRPr/>
          </a:p>
        </p:txBody>
      </p:sp>
      <p:sp>
        <p:nvSpPr>
          <p:cNvPr id="362" name="Google Shape;362;g29842227efb_0_16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9842227efb_0_1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g29842227efb_0_1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rPr lang="en-US"/>
              <a:t>Add graphical </a:t>
            </a:r>
            <a:endParaRPr/>
          </a:p>
        </p:txBody>
      </p:sp>
      <p:sp>
        <p:nvSpPr>
          <p:cNvPr id="373" name="Google Shape;373;g29842227efb_0_17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2" name="Google Shape;382;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Font typeface="Arial"/>
              <a:buChar char="•"/>
            </a:pPr>
            <a:r>
              <a:rPr b="0" i="0" lang="en-US" sz="1200" u="none" cap="none" strike="noStrike">
                <a:solidFill>
                  <a:schemeClr val="dk1"/>
                </a:solidFill>
                <a:latin typeface="Calibri"/>
                <a:ea typeface="Calibri"/>
                <a:cs typeface="Calibri"/>
                <a:sym typeface="Calibri"/>
              </a:rPr>
              <a:t>classification is the task of predicting a discrete class label. Regression is the task of predicting a continuous quantity.</a:t>
            </a:r>
            <a:endParaRPr/>
          </a:p>
          <a:p>
            <a:pPr indent="-139700" lvl="0" marL="457200" rtl="0" algn="l">
              <a:lnSpc>
                <a:spcPct val="100000"/>
              </a:lnSpc>
              <a:spcBef>
                <a:spcPts val="0"/>
              </a:spcBef>
              <a:spcAft>
                <a:spcPts val="0"/>
              </a:spcAft>
              <a:buSzPts val="1400"/>
              <a:buFont typeface="Arial"/>
              <a:buNone/>
            </a:pPr>
            <a:r>
              <a:t/>
            </a:r>
            <a:endParaRPr b="0" i="0" sz="1200" u="none" cap="none" strike="noStrike">
              <a:solidFill>
                <a:schemeClr val="dk1"/>
              </a:solidFill>
              <a:latin typeface="Calibri"/>
              <a:ea typeface="Calibri"/>
              <a:cs typeface="Calibri"/>
              <a:sym typeface="Calibri"/>
            </a:endParaRPr>
          </a:p>
          <a:p>
            <a:pPr indent="-228600" lvl="0" marL="457200" rtl="0" algn="l">
              <a:lnSpc>
                <a:spcPct val="100000"/>
              </a:lnSpc>
              <a:spcBef>
                <a:spcPts val="0"/>
              </a:spcBef>
              <a:spcAft>
                <a:spcPts val="0"/>
              </a:spcAft>
              <a:buSzPts val="1400"/>
              <a:buFont typeface="Arial"/>
              <a:buChar char="•"/>
            </a:pPr>
            <a:r>
              <a:rPr b="0" i="0" lang="en-US" sz="1200" u="none" cap="none" strike="noStrike">
                <a:solidFill>
                  <a:schemeClr val="dk1"/>
                </a:solidFill>
                <a:latin typeface="Calibri"/>
                <a:ea typeface="Calibri"/>
                <a:cs typeface="Calibri"/>
                <a:sym typeface="Calibri"/>
              </a:rPr>
              <a:t>What is classification techniques in machine learning?</a:t>
            </a:r>
            <a:endParaRPr/>
          </a:p>
          <a:p>
            <a:pPr indent="-228600" lvl="0" marL="457200" rtl="0" algn="l">
              <a:lnSpc>
                <a:spcPct val="100000"/>
              </a:lnSpc>
              <a:spcBef>
                <a:spcPts val="0"/>
              </a:spcBef>
              <a:spcAft>
                <a:spcPts val="0"/>
              </a:spcAft>
              <a:buSzPts val="1400"/>
              <a:buFont typeface="Arial"/>
              <a:buChar char="•"/>
            </a:pPr>
            <a:r>
              <a:rPr b="0" i="0" lang="en-US" sz="1200" u="none" cap="none" strike="noStrike">
                <a:solidFill>
                  <a:schemeClr val="dk1"/>
                </a:solidFill>
                <a:latin typeface="Calibri"/>
                <a:ea typeface="Calibri"/>
                <a:cs typeface="Calibri"/>
                <a:sym typeface="Calibri"/>
              </a:rPr>
              <a:t>The Classification algorithm is </a:t>
            </a:r>
            <a:r>
              <a:rPr b="1" i="0" lang="en-US" sz="1200" u="none" cap="none" strike="noStrike">
                <a:solidFill>
                  <a:schemeClr val="dk1"/>
                </a:solidFill>
                <a:latin typeface="Calibri"/>
                <a:ea typeface="Calibri"/>
                <a:cs typeface="Calibri"/>
                <a:sym typeface="Calibri"/>
              </a:rPr>
              <a:t>a Supervised Learning technique that is used to identify the category of new observations on the basis of training data</a:t>
            </a:r>
            <a:r>
              <a:rPr b="0" i="0" lang="en-US" sz="1200" u="none" cap="none" strike="noStrike">
                <a:solidFill>
                  <a:schemeClr val="dk1"/>
                </a:solidFill>
                <a:latin typeface="Calibri"/>
                <a:ea typeface="Calibri"/>
                <a:cs typeface="Calibri"/>
                <a:sym typeface="Calibri"/>
              </a:rPr>
              <a:t>. In Classification, a program learns from the given dataset or observations and then classifies new observation into several classes or groups.</a:t>
            </a:r>
            <a:endParaRPr/>
          </a:p>
          <a:p>
            <a:pPr indent="-228600" lvl="0" marL="457200" rtl="0" algn="l">
              <a:lnSpc>
                <a:spcPct val="100000"/>
              </a:lnSpc>
              <a:spcBef>
                <a:spcPts val="0"/>
              </a:spcBef>
              <a:spcAft>
                <a:spcPts val="0"/>
              </a:spcAft>
              <a:buSzPts val="1400"/>
              <a:buFont typeface="Arial"/>
              <a:buChar char="•"/>
            </a:pPr>
            <a:r>
              <a:rPr b="0" i="0" lang="en-US" sz="1200" u="none" cap="none" strike="noStrike">
                <a:solidFill>
                  <a:schemeClr val="dk1"/>
                </a:solidFill>
                <a:latin typeface="Calibri"/>
                <a:ea typeface="Calibri"/>
                <a:cs typeface="Calibri"/>
                <a:sym typeface="Calibri"/>
              </a:rPr>
              <a:t>What is regression techniques in machine learning?</a:t>
            </a:r>
            <a:endParaRPr/>
          </a:p>
          <a:p>
            <a:pPr indent="-228600" lvl="0" marL="457200" rtl="0" algn="l">
              <a:lnSpc>
                <a:spcPct val="100000"/>
              </a:lnSpc>
              <a:spcBef>
                <a:spcPts val="0"/>
              </a:spcBef>
              <a:spcAft>
                <a:spcPts val="0"/>
              </a:spcAft>
              <a:buSzPts val="1400"/>
              <a:buFont typeface="Arial"/>
              <a:buChar char="•"/>
            </a:pPr>
            <a:r>
              <a:rPr b="0" i="0" lang="en-US" sz="1200" u="none" cap="none" strike="noStrike">
                <a:solidFill>
                  <a:schemeClr val="dk1"/>
                </a:solidFill>
                <a:latin typeface="Calibri"/>
                <a:ea typeface="Calibri"/>
                <a:cs typeface="Calibri"/>
                <a:sym typeface="Calibri"/>
              </a:rPr>
              <a:t>Regression is </a:t>
            </a:r>
            <a:r>
              <a:rPr b="1" i="0" lang="en-US" sz="1200" u="none" cap="none" strike="noStrike">
                <a:solidFill>
                  <a:schemeClr val="dk1"/>
                </a:solidFill>
                <a:latin typeface="Calibri"/>
                <a:ea typeface="Calibri"/>
                <a:cs typeface="Calibri"/>
                <a:sym typeface="Calibri"/>
              </a:rPr>
              <a:t>a technique for investigating the relationship between independent variables or features and a dependent variable or outcome</a:t>
            </a:r>
            <a:r>
              <a:rPr b="0" i="0" lang="en-US" sz="1200" u="none" cap="none" strike="noStrike">
                <a:solidFill>
                  <a:schemeClr val="dk1"/>
                </a:solidFill>
                <a:latin typeface="Calibri"/>
                <a:ea typeface="Calibri"/>
                <a:cs typeface="Calibri"/>
                <a:sym typeface="Calibri"/>
              </a:rPr>
              <a:t>. It's used as a method for predictive modeling in machine learning, in which an algorithm is used to predict continuous outcomes.</a:t>
            </a:r>
            <a:endParaRPr/>
          </a:p>
          <a:p>
            <a:pPr indent="-139700" lvl="0" marL="457200" rtl="0" algn="l">
              <a:lnSpc>
                <a:spcPct val="100000"/>
              </a:lnSpc>
              <a:spcBef>
                <a:spcPts val="0"/>
              </a:spcBef>
              <a:spcAft>
                <a:spcPts val="0"/>
              </a:spcAft>
              <a:buSzPts val="1400"/>
              <a:buFont typeface="Arial"/>
              <a:buNone/>
            </a:pPr>
            <a:r>
              <a:t/>
            </a:r>
            <a:endParaRPr b="0"/>
          </a:p>
        </p:txBody>
      </p:sp>
      <p:sp>
        <p:nvSpPr>
          <p:cNvPr id="383" name="Google Shape;383;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9842227efb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3" name="Google Shape;393;g29842227efb_0_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Font typeface="Arial"/>
              <a:buChar char="•"/>
            </a:pPr>
            <a:r>
              <a:rPr b="0" i="0" lang="en-US" sz="1200" u="none" cap="none" strike="noStrike">
                <a:solidFill>
                  <a:schemeClr val="dk1"/>
                </a:solidFill>
                <a:latin typeface="Calibri"/>
                <a:ea typeface="Calibri"/>
                <a:cs typeface="Calibri"/>
                <a:sym typeface="Calibri"/>
              </a:rPr>
              <a:t>classification is the task of predicting a discrete class label. Regression is the task of predicting a continuous quantity.</a:t>
            </a:r>
            <a:endParaRPr/>
          </a:p>
          <a:p>
            <a:pPr indent="-139700" lvl="0" marL="457200" rtl="0" algn="l">
              <a:lnSpc>
                <a:spcPct val="100000"/>
              </a:lnSpc>
              <a:spcBef>
                <a:spcPts val="0"/>
              </a:spcBef>
              <a:spcAft>
                <a:spcPts val="0"/>
              </a:spcAft>
              <a:buSzPts val="1400"/>
              <a:buFont typeface="Arial"/>
              <a:buNone/>
            </a:pPr>
            <a:r>
              <a:t/>
            </a:r>
            <a:endParaRPr b="0" i="0" sz="1200" u="none" cap="none" strike="noStrike">
              <a:solidFill>
                <a:schemeClr val="dk1"/>
              </a:solidFill>
              <a:latin typeface="Calibri"/>
              <a:ea typeface="Calibri"/>
              <a:cs typeface="Calibri"/>
              <a:sym typeface="Calibri"/>
            </a:endParaRPr>
          </a:p>
          <a:p>
            <a:pPr indent="-228600" lvl="0" marL="457200" rtl="0" algn="l">
              <a:lnSpc>
                <a:spcPct val="100000"/>
              </a:lnSpc>
              <a:spcBef>
                <a:spcPts val="0"/>
              </a:spcBef>
              <a:spcAft>
                <a:spcPts val="0"/>
              </a:spcAft>
              <a:buSzPts val="1400"/>
              <a:buFont typeface="Arial"/>
              <a:buChar char="•"/>
            </a:pPr>
            <a:r>
              <a:rPr b="0" i="0" lang="en-US" sz="1200" u="none" cap="none" strike="noStrike">
                <a:solidFill>
                  <a:schemeClr val="dk1"/>
                </a:solidFill>
                <a:latin typeface="Calibri"/>
                <a:ea typeface="Calibri"/>
                <a:cs typeface="Calibri"/>
                <a:sym typeface="Calibri"/>
              </a:rPr>
              <a:t>What is classification techniques in machine learning?</a:t>
            </a:r>
            <a:endParaRPr/>
          </a:p>
          <a:p>
            <a:pPr indent="-228600" lvl="0" marL="457200" rtl="0" algn="l">
              <a:lnSpc>
                <a:spcPct val="100000"/>
              </a:lnSpc>
              <a:spcBef>
                <a:spcPts val="0"/>
              </a:spcBef>
              <a:spcAft>
                <a:spcPts val="0"/>
              </a:spcAft>
              <a:buSzPts val="1400"/>
              <a:buFont typeface="Arial"/>
              <a:buChar char="•"/>
            </a:pPr>
            <a:r>
              <a:rPr b="0" i="0" lang="en-US" sz="1200" u="none" cap="none" strike="noStrike">
                <a:solidFill>
                  <a:schemeClr val="dk1"/>
                </a:solidFill>
                <a:latin typeface="Calibri"/>
                <a:ea typeface="Calibri"/>
                <a:cs typeface="Calibri"/>
                <a:sym typeface="Calibri"/>
              </a:rPr>
              <a:t>The Classification algorithm is </a:t>
            </a:r>
            <a:r>
              <a:rPr b="1" i="0" lang="en-US" sz="1200" u="none" cap="none" strike="noStrike">
                <a:solidFill>
                  <a:schemeClr val="dk1"/>
                </a:solidFill>
                <a:latin typeface="Calibri"/>
                <a:ea typeface="Calibri"/>
                <a:cs typeface="Calibri"/>
                <a:sym typeface="Calibri"/>
              </a:rPr>
              <a:t>a Supervised Learning technique that is used to identify the category of new observations on the basis of training data</a:t>
            </a:r>
            <a:r>
              <a:rPr b="0" i="0" lang="en-US" sz="1200" u="none" cap="none" strike="noStrike">
                <a:solidFill>
                  <a:schemeClr val="dk1"/>
                </a:solidFill>
                <a:latin typeface="Calibri"/>
                <a:ea typeface="Calibri"/>
                <a:cs typeface="Calibri"/>
                <a:sym typeface="Calibri"/>
              </a:rPr>
              <a:t>. In Classification, a program learns from the given dataset or observations and then classifies new observation into several classes or groups.</a:t>
            </a:r>
            <a:endParaRPr/>
          </a:p>
          <a:p>
            <a:pPr indent="-228600" lvl="0" marL="457200" rtl="0" algn="l">
              <a:lnSpc>
                <a:spcPct val="100000"/>
              </a:lnSpc>
              <a:spcBef>
                <a:spcPts val="0"/>
              </a:spcBef>
              <a:spcAft>
                <a:spcPts val="0"/>
              </a:spcAft>
              <a:buSzPts val="1400"/>
              <a:buFont typeface="Arial"/>
              <a:buChar char="•"/>
            </a:pPr>
            <a:r>
              <a:rPr b="0" i="0" lang="en-US" sz="1200" u="none" cap="none" strike="noStrike">
                <a:solidFill>
                  <a:schemeClr val="dk1"/>
                </a:solidFill>
                <a:latin typeface="Calibri"/>
                <a:ea typeface="Calibri"/>
                <a:cs typeface="Calibri"/>
                <a:sym typeface="Calibri"/>
              </a:rPr>
              <a:t>What is regression techniques in machine learning?</a:t>
            </a:r>
            <a:endParaRPr/>
          </a:p>
          <a:p>
            <a:pPr indent="-228600" lvl="0" marL="457200" rtl="0" algn="l">
              <a:lnSpc>
                <a:spcPct val="100000"/>
              </a:lnSpc>
              <a:spcBef>
                <a:spcPts val="0"/>
              </a:spcBef>
              <a:spcAft>
                <a:spcPts val="0"/>
              </a:spcAft>
              <a:buSzPts val="1400"/>
              <a:buFont typeface="Arial"/>
              <a:buChar char="•"/>
            </a:pPr>
            <a:r>
              <a:rPr b="0" i="0" lang="en-US" sz="1200" u="none" cap="none" strike="noStrike">
                <a:solidFill>
                  <a:schemeClr val="dk1"/>
                </a:solidFill>
                <a:latin typeface="Calibri"/>
                <a:ea typeface="Calibri"/>
                <a:cs typeface="Calibri"/>
                <a:sym typeface="Calibri"/>
              </a:rPr>
              <a:t>Regression is </a:t>
            </a:r>
            <a:r>
              <a:rPr b="1" i="0" lang="en-US" sz="1200" u="none" cap="none" strike="noStrike">
                <a:solidFill>
                  <a:schemeClr val="dk1"/>
                </a:solidFill>
                <a:latin typeface="Calibri"/>
                <a:ea typeface="Calibri"/>
                <a:cs typeface="Calibri"/>
                <a:sym typeface="Calibri"/>
              </a:rPr>
              <a:t>a technique for investigating the relationship between independent variables or features and a dependent variable or outcome</a:t>
            </a:r>
            <a:r>
              <a:rPr b="0" i="0" lang="en-US" sz="1200" u="none" cap="none" strike="noStrike">
                <a:solidFill>
                  <a:schemeClr val="dk1"/>
                </a:solidFill>
                <a:latin typeface="Calibri"/>
                <a:ea typeface="Calibri"/>
                <a:cs typeface="Calibri"/>
                <a:sym typeface="Calibri"/>
              </a:rPr>
              <a:t>. It's used as a method for predictive modeling in machine learning, in which an algorithm is used to predict continuous outcomes.</a:t>
            </a:r>
            <a:endParaRPr/>
          </a:p>
          <a:p>
            <a:pPr indent="-139700" lvl="0" marL="457200" rtl="0" algn="l">
              <a:lnSpc>
                <a:spcPct val="100000"/>
              </a:lnSpc>
              <a:spcBef>
                <a:spcPts val="0"/>
              </a:spcBef>
              <a:spcAft>
                <a:spcPts val="0"/>
              </a:spcAft>
              <a:buSzPts val="1400"/>
              <a:buFont typeface="Arial"/>
              <a:buNone/>
            </a:pPr>
            <a:r>
              <a:t/>
            </a:r>
            <a:endParaRPr b="0"/>
          </a:p>
        </p:txBody>
      </p:sp>
      <p:sp>
        <p:nvSpPr>
          <p:cNvPr id="394" name="Google Shape;394;g29842227efb_0_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9842227efb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 name="Google Shape;404;g29842227efb_0_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Font typeface="Arial"/>
              <a:buChar char="•"/>
            </a:pPr>
            <a:r>
              <a:rPr b="0" i="0" lang="en-US" sz="1200" u="none" cap="none" strike="noStrike">
                <a:solidFill>
                  <a:schemeClr val="dk1"/>
                </a:solidFill>
                <a:latin typeface="Calibri"/>
                <a:ea typeface="Calibri"/>
                <a:cs typeface="Calibri"/>
                <a:sym typeface="Calibri"/>
              </a:rPr>
              <a:t>classification is the task of predicting a discrete class label. Regression is the task of predicting a continuous quantity.</a:t>
            </a:r>
            <a:endParaRPr/>
          </a:p>
          <a:p>
            <a:pPr indent="-139700" lvl="0" marL="457200" rtl="0" algn="l">
              <a:lnSpc>
                <a:spcPct val="100000"/>
              </a:lnSpc>
              <a:spcBef>
                <a:spcPts val="0"/>
              </a:spcBef>
              <a:spcAft>
                <a:spcPts val="0"/>
              </a:spcAft>
              <a:buSzPts val="1400"/>
              <a:buFont typeface="Arial"/>
              <a:buNone/>
            </a:pPr>
            <a:r>
              <a:t/>
            </a:r>
            <a:endParaRPr b="0" i="0" sz="1200" u="none" cap="none" strike="noStrike">
              <a:solidFill>
                <a:schemeClr val="dk1"/>
              </a:solidFill>
              <a:latin typeface="Calibri"/>
              <a:ea typeface="Calibri"/>
              <a:cs typeface="Calibri"/>
              <a:sym typeface="Calibri"/>
            </a:endParaRPr>
          </a:p>
          <a:p>
            <a:pPr indent="-228600" lvl="0" marL="457200" rtl="0" algn="l">
              <a:lnSpc>
                <a:spcPct val="100000"/>
              </a:lnSpc>
              <a:spcBef>
                <a:spcPts val="0"/>
              </a:spcBef>
              <a:spcAft>
                <a:spcPts val="0"/>
              </a:spcAft>
              <a:buSzPts val="1400"/>
              <a:buFont typeface="Arial"/>
              <a:buChar char="•"/>
            </a:pPr>
            <a:r>
              <a:rPr b="0" i="0" lang="en-US" sz="1200" u="none" cap="none" strike="noStrike">
                <a:solidFill>
                  <a:schemeClr val="dk1"/>
                </a:solidFill>
                <a:latin typeface="Calibri"/>
                <a:ea typeface="Calibri"/>
                <a:cs typeface="Calibri"/>
                <a:sym typeface="Calibri"/>
              </a:rPr>
              <a:t>What is classification techniques in machine learning?</a:t>
            </a:r>
            <a:endParaRPr/>
          </a:p>
          <a:p>
            <a:pPr indent="-228600" lvl="0" marL="457200" rtl="0" algn="l">
              <a:lnSpc>
                <a:spcPct val="100000"/>
              </a:lnSpc>
              <a:spcBef>
                <a:spcPts val="0"/>
              </a:spcBef>
              <a:spcAft>
                <a:spcPts val="0"/>
              </a:spcAft>
              <a:buSzPts val="1400"/>
              <a:buFont typeface="Arial"/>
              <a:buChar char="•"/>
            </a:pPr>
            <a:r>
              <a:rPr b="0" i="0" lang="en-US" sz="1200" u="none" cap="none" strike="noStrike">
                <a:solidFill>
                  <a:schemeClr val="dk1"/>
                </a:solidFill>
                <a:latin typeface="Calibri"/>
                <a:ea typeface="Calibri"/>
                <a:cs typeface="Calibri"/>
                <a:sym typeface="Calibri"/>
              </a:rPr>
              <a:t>The Classification algorithm is </a:t>
            </a:r>
            <a:r>
              <a:rPr b="1" i="0" lang="en-US" sz="1200" u="none" cap="none" strike="noStrike">
                <a:solidFill>
                  <a:schemeClr val="dk1"/>
                </a:solidFill>
                <a:latin typeface="Calibri"/>
                <a:ea typeface="Calibri"/>
                <a:cs typeface="Calibri"/>
                <a:sym typeface="Calibri"/>
              </a:rPr>
              <a:t>a Supervised Learning technique that is used to identify the category of new observations on the basis of training data</a:t>
            </a:r>
            <a:r>
              <a:rPr b="0" i="0" lang="en-US" sz="1200" u="none" cap="none" strike="noStrike">
                <a:solidFill>
                  <a:schemeClr val="dk1"/>
                </a:solidFill>
                <a:latin typeface="Calibri"/>
                <a:ea typeface="Calibri"/>
                <a:cs typeface="Calibri"/>
                <a:sym typeface="Calibri"/>
              </a:rPr>
              <a:t>. In Classification, a program learns from the given dataset or observations and then classifies new observation into several classes or groups.</a:t>
            </a:r>
            <a:endParaRPr/>
          </a:p>
          <a:p>
            <a:pPr indent="-228600" lvl="0" marL="457200" rtl="0" algn="l">
              <a:lnSpc>
                <a:spcPct val="100000"/>
              </a:lnSpc>
              <a:spcBef>
                <a:spcPts val="0"/>
              </a:spcBef>
              <a:spcAft>
                <a:spcPts val="0"/>
              </a:spcAft>
              <a:buSzPts val="1400"/>
              <a:buFont typeface="Arial"/>
              <a:buChar char="•"/>
            </a:pPr>
            <a:r>
              <a:rPr b="0" i="0" lang="en-US" sz="1200" u="none" cap="none" strike="noStrike">
                <a:solidFill>
                  <a:schemeClr val="dk1"/>
                </a:solidFill>
                <a:latin typeface="Calibri"/>
                <a:ea typeface="Calibri"/>
                <a:cs typeface="Calibri"/>
                <a:sym typeface="Calibri"/>
              </a:rPr>
              <a:t>What is regression techniques in machine learning?</a:t>
            </a:r>
            <a:endParaRPr/>
          </a:p>
          <a:p>
            <a:pPr indent="-228600" lvl="0" marL="457200" rtl="0" algn="l">
              <a:lnSpc>
                <a:spcPct val="100000"/>
              </a:lnSpc>
              <a:spcBef>
                <a:spcPts val="0"/>
              </a:spcBef>
              <a:spcAft>
                <a:spcPts val="0"/>
              </a:spcAft>
              <a:buSzPts val="1400"/>
              <a:buFont typeface="Arial"/>
              <a:buChar char="•"/>
            </a:pPr>
            <a:r>
              <a:rPr b="0" i="0" lang="en-US" sz="1200" u="none" cap="none" strike="noStrike">
                <a:solidFill>
                  <a:schemeClr val="dk1"/>
                </a:solidFill>
                <a:latin typeface="Calibri"/>
                <a:ea typeface="Calibri"/>
                <a:cs typeface="Calibri"/>
                <a:sym typeface="Calibri"/>
              </a:rPr>
              <a:t>Regression is </a:t>
            </a:r>
            <a:r>
              <a:rPr b="1" i="0" lang="en-US" sz="1200" u="none" cap="none" strike="noStrike">
                <a:solidFill>
                  <a:schemeClr val="dk1"/>
                </a:solidFill>
                <a:latin typeface="Calibri"/>
                <a:ea typeface="Calibri"/>
                <a:cs typeface="Calibri"/>
                <a:sym typeface="Calibri"/>
              </a:rPr>
              <a:t>a technique for investigating the relationship between independent variables or features and a dependent variable or outcome</a:t>
            </a:r>
            <a:r>
              <a:rPr b="0" i="0" lang="en-US" sz="1200" u="none" cap="none" strike="noStrike">
                <a:solidFill>
                  <a:schemeClr val="dk1"/>
                </a:solidFill>
                <a:latin typeface="Calibri"/>
                <a:ea typeface="Calibri"/>
                <a:cs typeface="Calibri"/>
                <a:sym typeface="Calibri"/>
              </a:rPr>
              <a:t>. It's used as a method for predictive modeling in machine learning, in which an algorithm is used to predict continuous outcomes.</a:t>
            </a:r>
            <a:endParaRPr/>
          </a:p>
          <a:p>
            <a:pPr indent="-139700" lvl="0" marL="457200" rtl="0" algn="l">
              <a:lnSpc>
                <a:spcPct val="100000"/>
              </a:lnSpc>
              <a:spcBef>
                <a:spcPts val="0"/>
              </a:spcBef>
              <a:spcAft>
                <a:spcPts val="0"/>
              </a:spcAft>
              <a:buSzPts val="1400"/>
              <a:buFont typeface="Arial"/>
              <a:buNone/>
            </a:pPr>
            <a:r>
              <a:t/>
            </a:r>
            <a:endParaRPr b="0"/>
          </a:p>
        </p:txBody>
      </p:sp>
      <p:sp>
        <p:nvSpPr>
          <p:cNvPr id="405" name="Google Shape;405;g29842227efb_0_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5" name="Google Shape;41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9842227efb_0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g29842227efb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1" name="Google Shape;44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8" name="Google Shape;448;p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49" name="Google Shape;449;p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9842227efb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7" name="Google Shape;457;g29842227efb_0_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58" name="Google Shape;458;g29842227efb_0_7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Change </a:t>
            </a:r>
            <a:endParaRPr/>
          </a:p>
        </p:txBody>
      </p:sp>
      <p:sp>
        <p:nvSpPr>
          <p:cNvPr id="121" name="Google Shape;12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9842227efb_0_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g29842227efb_0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9842227efb_0_9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g29842227efb_0_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9842227efb_0_10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g29842227efb_0_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77" name="Google Shape;17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6_Title and Content">
    <p:spTree>
      <p:nvGrpSpPr>
        <p:cNvPr id="15" name="Shape 15"/>
        <p:cNvGrpSpPr/>
        <p:nvPr/>
      </p:nvGrpSpPr>
      <p:grpSpPr>
        <a:xfrm>
          <a:off x="0" y="0"/>
          <a:ext cx="0" cy="0"/>
          <a:chOff x="0" y="0"/>
          <a:chExt cx="0" cy="0"/>
        </a:xfrm>
      </p:grpSpPr>
      <p:sp>
        <p:nvSpPr>
          <p:cNvPr id="16" name="Google Shape;16;p2"/>
          <p:cNvSpPr/>
          <p:nvPr/>
        </p:nvSpPr>
        <p:spPr>
          <a:xfrm>
            <a:off x="0" y="13"/>
            <a:ext cx="12192000" cy="819151"/>
          </a:xfrm>
          <a:prstGeom prst="rect">
            <a:avLst/>
          </a:prstGeom>
          <a:solidFill>
            <a:srgbClr val="D5DBE5"/>
          </a:solidFill>
          <a:ln>
            <a:noFill/>
          </a:ln>
        </p:spPr>
        <p:txBody>
          <a:bodyPr anchorCtr="0" anchor="ctr" bIns="45675" lIns="91400" spcFirstLastPara="1" rIns="91400" wrap="square" tIns="45675">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Calibri"/>
              <a:ea typeface="Calibri"/>
              <a:cs typeface="Calibri"/>
              <a:sym typeface="Calibri"/>
            </a:endParaRPr>
          </a:p>
        </p:txBody>
      </p:sp>
      <p:sp>
        <p:nvSpPr>
          <p:cNvPr id="17" name="Google Shape;17;p2"/>
          <p:cNvSpPr txBox="1"/>
          <p:nvPr>
            <p:ph type="title"/>
          </p:nvPr>
        </p:nvSpPr>
        <p:spPr>
          <a:xfrm>
            <a:off x="228600" y="184714"/>
            <a:ext cx="10515600" cy="521639"/>
          </a:xfrm>
          <a:prstGeom prst="rect">
            <a:avLst/>
          </a:prstGeom>
          <a:noFill/>
          <a:ln>
            <a:noFill/>
          </a:ln>
        </p:spPr>
        <p:txBody>
          <a:bodyPr anchorCtr="0" anchor="ctr" bIns="45675" lIns="91400" spcFirstLastPara="1" rIns="91400" wrap="square" tIns="45675">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 name="Google Shape;18;p2"/>
          <p:cNvSpPr txBox="1"/>
          <p:nvPr>
            <p:ph idx="12" type="sldNum"/>
          </p:nvPr>
        </p:nvSpPr>
        <p:spPr>
          <a:xfrm>
            <a:off x="11639552" y="6350000"/>
            <a:ext cx="390525" cy="2889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9" name="Google Shape;19;p2"/>
          <p:cNvCxnSpPr/>
          <p:nvPr/>
        </p:nvCxnSpPr>
        <p:spPr>
          <a:xfrm>
            <a:off x="13" y="6457951"/>
            <a:ext cx="9608457" cy="0"/>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11"/>
          <p:cNvSpPr txBox="1"/>
          <p:nvPr>
            <p:ph type="title"/>
          </p:nvPr>
        </p:nvSpPr>
        <p:spPr>
          <a:xfrm>
            <a:off x="839788" y="457200"/>
            <a:ext cx="3932237" cy="1600200"/>
          </a:xfrm>
          <a:prstGeom prst="rect">
            <a:avLst/>
          </a:prstGeom>
          <a:noFill/>
          <a:ln>
            <a:noFill/>
          </a:ln>
        </p:spPr>
        <p:txBody>
          <a:bodyPr anchorCtr="0" anchor="b" bIns="45675" lIns="91400" spcFirstLastPara="1" rIns="91400" wrap="square" tIns="45675">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p:nvPr>
            <p:ph idx="2" type="pic"/>
          </p:nvPr>
        </p:nvSpPr>
        <p:spPr>
          <a:xfrm>
            <a:off x="5183188" y="987437"/>
            <a:ext cx="6172200" cy="4873625"/>
          </a:xfrm>
          <a:prstGeom prst="rect">
            <a:avLst/>
          </a:prstGeom>
          <a:noFill/>
          <a:ln>
            <a:noFill/>
          </a:ln>
        </p:spPr>
      </p:sp>
      <p:sp>
        <p:nvSpPr>
          <p:cNvPr id="73" name="Google Shape;73;p11"/>
          <p:cNvSpPr txBox="1"/>
          <p:nvPr>
            <p:ph idx="1" type="body"/>
          </p:nvPr>
        </p:nvSpPr>
        <p:spPr>
          <a:xfrm>
            <a:off x="839788" y="2057403"/>
            <a:ext cx="3932237" cy="3811588"/>
          </a:xfrm>
          <a:prstGeom prst="rect">
            <a:avLst/>
          </a:prstGeom>
          <a:noFill/>
          <a:ln>
            <a:noFill/>
          </a:ln>
        </p:spPr>
        <p:txBody>
          <a:bodyPr anchorCtr="0" anchor="t" bIns="45675" lIns="91400" spcFirstLastPara="1" rIns="91400" wrap="square" tIns="45675">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5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100"/>
            </a:lvl4pPr>
            <a:lvl5pPr indent="-228600" lvl="4" marL="2286000" algn="l">
              <a:lnSpc>
                <a:spcPct val="90000"/>
              </a:lnSpc>
              <a:spcBef>
                <a:spcPts val="500"/>
              </a:spcBef>
              <a:spcAft>
                <a:spcPts val="0"/>
              </a:spcAft>
              <a:buClr>
                <a:schemeClr val="dk1"/>
              </a:buClr>
              <a:buSzPts val="1000"/>
              <a:buNone/>
              <a:defRPr sz="1100"/>
            </a:lvl5pPr>
            <a:lvl6pPr indent="-228600" lvl="5" marL="2743200" algn="l">
              <a:lnSpc>
                <a:spcPct val="90000"/>
              </a:lnSpc>
              <a:spcBef>
                <a:spcPts val="500"/>
              </a:spcBef>
              <a:spcAft>
                <a:spcPts val="0"/>
              </a:spcAft>
              <a:buClr>
                <a:schemeClr val="dk1"/>
              </a:buClr>
              <a:buSzPts val="1000"/>
              <a:buNone/>
              <a:defRPr sz="1100"/>
            </a:lvl6pPr>
            <a:lvl7pPr indent="-228600" lvl="6" marL="3200400" algn="l">
              <a:lnSpc>
                <a:spcPct val="90000"/>
              </a:lnSpc>
              <a:spcBef>
                <a:spcPts val="500"/>
              </a:spcBef>
              <a:spcAft>
                <a:spcPts val="0"/>
              </a:spcAft>
              <a:buClr>
                <a:schemeClr val="dk1"/>
              </a:buClr>
              <a:buSzPts val="1000"/>
              <a:buNone/>
              <a:defRPr sz="1100"/>
            </a:lvl7pPr>
            <a:lvl8pPr indent="-228600" lvl="7" marL="3657600" algn="l">
              <a:lnSpc>
                <a:spcPct val="90000"/>
              </a:lnSpc>
              <a:spcBef>
                <a:spcPts val="500"/>
              </a:spcBef>
              <a:spcAft>
                <a:spcPts val="0"/>
              </a:spcAft>
              <a:buClr>
                <a:schemeClr val="dk1"/>
              </a:buClr>
              <a:buSzPts val="1000"/>
              <a:buNone/>
              <a:defRPr sz="1100"/>
            </a:lvl8pPr>
            <a:lvl9pPr indent="-228600" lvl="8" marL="4114800" algn="l">
              <a:lnSpc>
                <a:spcPct val="90000"/>
              </a:lnSpc>
              <a:spcBef>
                <a:spcPts val="500"/>
              </a:spcBef>
              <a:spcAft>
                <a:spcPts val="0"/>
              </a:spcAft>
              <a:buClr>
                <a:schemeClr val="dk1"/>
              </a:buClr>
              <a:buSzPts val="1000"/>
              <a:buNone/>
              <a:defRPr sz="1100"/>
            </a:lvl9pPr>
          </a:lstStyle>
          <a:p/>
        </p:txBody>
      </p:sp>
      <p:sp>
        <p:nvSpPr>
          <p:cNvPr id="74" name="Google Shape;74;p11"/>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1"/>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2"/>
          <p:cNvSpPr txBox="1"/>
          <p:nvPr>
            <p:ph type="title"/>
          </p:nvPr>
        </p:nvSpPr>
        <p:spPr>
          <a:xfrm>
            <a:off x="838200" y="365125"/>
            <a:ext cx="10515600" cy="1325563"/>
          </a:xfrm>
          <a:prstGeom prst="rect">
            <a:avLst/>
          </a:prstGeom>
          <a:noFill/>
          <a:ln>
            <a:noFill/>
          </a:ln>
        </p:spPr>
        <p:txBody>
          <a:bodyPr anchorCtr="0" anchor="ctr" bIns="45675" lIns="91400" spcFirstLastPara="1" rIns="91400" wrap="square" tIns="45675">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 type="body"/>
          </p:nvPr>
        </p:nvSpPr>
        <p:spPr>
          <a:xfrm rot="5400000">
            <a:off x="3920333" y="-1256507"/>
            <a:ext cx="4351339" cy="10515600"/>
          </a:xfrm>
          <a:prstGeom prst="rect">
            <a:avLst/>
          </a:prstGeom>
          <a:noFill/>
          <a:ln>
            <a:noFill/>
          </a:ln>
        </p:spPr>
        <p:txBody>
          <a:bodyPr anchorCtr="0" anchor="t" bIns="45675" lIns="91400" spcFirstLastPara="1" rIns="91400" wrap="square" tIns="45675">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12"/>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3"/>
          <p:cNvSpPr txBox="1"/>
          <p:nvPr>
            <p:ph type="title"/>
          </p:nvPr>
        </p:nvSpPr>
        <p:spPr>
          <a:xfrm rot="5400000">
            <a:off x="7133442" y="1956595"/>
            <a:ext cx="5811839" cy="2628900"/>
          </a:xfrm>
          <a:prstGeom prst="rect">
            <a:avLst/>
          </a:prstGeom>
          <a:noFill/>
          <a:ln>
            <a:noFill/>
          </a:ln>
        </p:spPr>
        <p:txBody>
          <a:bodyPr anchorCtr="0" anchor="ctr" bIns="45675" lIns="91400" spcFirstLastPara="1" rIns="91400" wrap="square" tIns="45675">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3"/>
          <p:cNvSpPr txBox="1"/>
          <p:nvPr>
            <p:ph idx="1" type="body"/>
          </p:nvPr>
        </p:nvSpPr>
        <p:spPr>
          <a:xfrm rot="5400000">
            <a:off x="1799442" y="-596106"/>
            <a:ext cx="5811839" cy="7734300"/>
          </a:xfrm>
          <a:prstGeom prst="rect">
            <a:avLst/>
          </a:prstGeom>
          <a:noFill/>
          <a:ln>
            <a:noFill/>
          </a:ln>
        </p:spPr>
        <p:txBody>
          <a:bodyPr anchorCtr="0" anchor="t" bIns="45675" lIns="91400" spcFirstLastPara="1" rIns="91400" wrap="square" tIns="45675">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13"/>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3"/>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3"/>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
    <p:spTree>
      <p:nvGrpSpPr>
        <p:cNvPr id="20" name="Shape 20"/>
        <p:cNvGrpSpPr/>
        <p:nvPr/>
      </p:nvGrpSpPr>
      <p:grpSpPr>
        <a:xfrm>
          <a:off x="0" y="0"/>
          <a:ext cx="0" cy="0"/>
          <a:chOff x="0" y="0"/>
          <a:chExt cx="0" cy="0"/>
        </a:xfrm>
      </p:grpSpPr>
      <p:sp>
        <p:nvSpPr>
          <p:cNvPr id="21" name="Google Shape;21;p3"/>
          <p:cNvSpPr/>
          <p:nvPr/>
        </p:nvSpPr>
        <p:spPr>
          <a:xfrm>
            <a:off x="0" y="3"/>
            <a:ext cx="12192000" cy="819300"/>
          </a:xfrm>
          <a:prstGeom prst="rect">
            <a:avLst/>
          </a:prstGeom>
          <a:solidFill>
            <a:srgbClr val="D5DBE5"/>
          </a:solidFill>
          <a:ln>
            <a:noFill/>
          </a:ln>
        </p:spPr>
        <p:txBody>
          <a:bodyPr anchorCtr="0" anchor="ctr" bIns="45675" lIns="91400" spcFirstLastPara="1" rIns="91400"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900" u="none" cap="none" strike="noStrike">
              <a:solidFill>
                <a:schemeClr val="lt1"/>
              </a:solidFill>
              <a:latin typeface="Calibri"/>
              <a:ea typeface="Calibri"/>
              <a:cs typeface="Calibri"/>
              <a:sym typeface="Calibri"/>
            </a:endParaRPr>
          </a:p>
        </p:txBody>
      </p:sp>
      <p:sp>
        <p:nvSpPr>
          <p:cNvPr id="22" name="Google Shape;22;p3"/>
          <p:cNvSpPr txBox="1"/>
          <p:nvPr>
            <p:ph type="title"/>
          </p:nvPr>
        </p:nvSpPr>
        <p:spPr>
          <a:xfrm>
            <a:off x="228600" y="187044"/>
            <a:ext cx="10515600" cy="517024"/>
          </a:xfrm>
          <a:prstGeom prst="rect">
            <a:avLst/>
          </a:prstGeom>
          <a:noFill/>
          <a:ln>
            <a:noFill/>
          </a:ln>
        </p:spPr>
        <p:txBody>
          <a:bodyPr anchorCtr="0" anchor="ctr" bIns="45675" lIns="91400" spcFirstLastPara="1" rIns="91400" wrap="square" tIns="45675">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2" type="sldNum"/>
          </p:nvPr>
        </p:nvSpPr>
        <p:spPr>
          <a:xfrm>
            <a:off x="11639549" y="6350003"/>
            <a:ext cx="390600" cy="288900"/>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24" name="Google Shape;24;p3"/>
          <p:cNvCxnSpPr/>
          <p:nvPr/>
        </p:nvCxnSpPr>
        <p:spPr>
          <a:xfrm>
            <a:off x="0" y="6457951"/>
            <a:ext cx="9608400" cy="0"/>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838200" y="365125"/>
            <a:ext cx="10515600" cy="1325563"/>
          </a:xfrm>
          <a:prstGeom prst="rect">
            <a:avLst/>
          </a:prstGeom>
          <a:noFill/>
          <a:ln>
            <a:noFill/>
          </a:ln>
        </p:spPr>
        <p:txBody>
          <a:bodyPr anchorCtr="0" anchor="ctr" bIns="45675" lIns="91400" spcFirstLastPara="1" rIns="91400" wrap="square" tIns="45675">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838200" y="1825625"/>
            <a:ext cx="10515600" cy="4351339"/>
          </a:xfrm>
          <a:prstGeom prst="rect">
            <a:avLst/>
          </a:prstGeom>
          <a:noFill/>
          <a:ln>
            <a:noFill/>
          </a:ln>
        </p:spPr>
        <p:txBody>
          <a:bodyPr anchorCtr="0" anchor="t" bIns="45675" lIns="91400" spcFirstLastPara="1" rIns="91400" wrap="square" tIns="45675">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4"/>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1" name="Shape 31"/>
        <p:cNvGrpSpPr/>
        <p:nvPr/>
      </p:nvGrpSpPr>
      <p:grpSpPr>
        <a:xfrm>
          <a:off x="0" y="0"/>
          <a:ext cx="0" cy="0"/>
          <a:chOff x="0" y="0"/>
          <a:chExt cx="0" cy="0"/>
        </a:xfrm>
      </p:grpSpPr>
      <p:sp>
        <p:nvSpPr>
          <p:cNvPr id="32" name="Google Shape;32;p5"/>
          <p:cNvSpPr txBox="1"/>
          <p:nvPr>
            <p:ph type="title"/>
          </p:nvPr>
        </p:nvSpPr>
        <p:spPr>
          <a:xfrm>
            <a:off x="839788" y="365125"/>
            <a:ext cx="10515600" cy="1325563"/>
          </a:xfrm>
          <a:prstGeom prst="rect">
            <a:avLst/>
          </a:prstGeom>
          <a:noFill/>
          <a:ln>
            <a:noFill/>
          </a:ln>
        </p:spPr>
        <p:txBody>
          <a:bodyPr anchorCtr="0" anchor="ctr" bIns="45675" lIns="91400" spcFirstLastPara="1" rIns="91400" wrap="square" tIns="45675">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 type="body"/>
          </p:nvPr>
        </p:nvSpPr>
        <p:spPr>
          <a:xfrm>
            <a:off x="839789" y="1681163"/>
            <a:ext cx="5157787" cy="823912"/>
          </a:xfrm>
          <a:prstGeom prst="rect">
            <a:avLst/>
          </a:prstGeom>
          <a:noFill/>
          <a:ln>
            <a:noFill/>
          </a:ln>
        </p:spPr>
        <p:txBody>
          <a:bodyPr anchorCtr="0" anchor="b" bIns="45675" lIns="91400" spcFirstLastPara="1" rIns="91400" wrap="square" tIns="45675">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9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4" name="Google Shape;34;p5"/>
          <p:cNvSpPr txBox="1"/>
          <p:nvPr>
            <p:ph idx="2" type="body"/>
          </p:nvPr>
        </p:nvSpPr>
        <p:spPr>
          <a:xfrm>
            <a:off x="839789" y="2505075"/>
            <a:ext cx="5157787" cy="3684588"/>
          </a:xfrm>
          <a:prstGeom prst="rect">
            <a:avLst/>
          </a:prstGeom>
          <a:noFill/>
          <a:ln>
            <a:noFill/>
          </a:ln>
        </p:spPr>
        <p:txBody>
          <a:bodyPr anchorCtr="0" anchor="t" bIns="45675" lIns="91400" spcFirstLastPara="1" rIns="91400" wrap="square" tIns="45675">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5"/>
          <p:cNvSpPr txBox="1"/>
          <p:nvPr>
            <p:ph idx="3" type="body"/>
          </p:nvPr>
        </p:nvSpPr>
        <p:spPr>
          <a:xfrm>
            <a:off x="6172203" y="1681163"/>
            <a:ext cx="5183188" cy="823912"/>
          </a:xfrm>
          <a:prstGeom prst="rect">
            <a:avLst/>
          </a:prstGeom>
          <a:noFill/>
          <a:ln>
            <a:noFill/>
          </a:ln>
        </p:spPr>
        <p:txBody>
          <a:bodyPr anchorCtr="0" anchor="b" bIns="45675" lIns="91400" spcFirstLastPara="1" rIns="91400" wrap="square" tIns="45675">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9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6" name="Google Shape;36;p5"/>
          <p:cNvSpPr txBox="1"/>
          <p:nvPr>
            <p:ph idx="4" type="body"/>
          </p:nvPr>
        </p:nvSpPr>
        <p:spPr>
          <a:xfrm>
            <a:off x="6172203" y="2505075"/>
            <a:ext cx="5183188" cy="3684588"/>
          </a:xfrm>
          <a:prstGeom prst="rect">
            <a:avLst/>
          </a:prstGeom>
          <a:noFill/>
          <a:ln>
            <a:noFill/>
          </a:ln>
        </p:spPr>
        <p:txBody>
          <a:bodyPr anchorCtr="0" anchor="t" bIns="45675" lIns="91400" spcFirstLastPara="1" rIns="91400" wrap="square" tIns="45675">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40" name="Shape 40"/>
        <p:cNvGrpSpPr/>
        <p:nvPr/>
      </p:nvGrpSpPr>
      <p:grpSpPr>
        <a:xfrm>
          <a:off x="0" y="0"/>
          <a:ext cx="0" cy="0"/>
          <a:chOff x="0" y="0"/>
          <a:chExt cx="0" cy="0"/>
        </a:xfrm>
      </p:grpSpPr>
      <p:sp>
        <p:nvSpPr>
          <p:cNvPr id="41" name="Google Shape;41;p6"/>
          <p:cNvSpPr/>
          <p:nvPr/>
        </p:nvSpPr>
        <p:spPr>
          <a:xfrm>
            <a:off x="0" y="11"/>
            <a:ext cx="12192000" cy="819151"/>
          </a:xfrm>
          <a:prstGeom prst="rect">
            <a:avLst/>
          </a:prstGeom>
          <a:solidFill>
            <a:srgbClr val="D5DBE5"/>
          </a:solidFill>
          <a:ln>
            <a:noFill/>
          </a:ln>
        </p:spPr>
        <p:txBody>
          <a:bodyPr anchorCtr="0" anchor="ctr" bIns="45675" lIns="91400" spcFirstLastPara="1" rIns="91400"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900" u="none" cap="none" strike="noStrike">
              <a:solidFill>
                <a:schemeClr val="lt1"/>
              </a:solidFill>
              <a:latin typeface="Calibri"/>
              <a:ea typeface="Calibri"/>
              <a:cs typeface="Calibri"/>
              <a:sym typeface="Calibri"/>
            </a:endParaRPr>
          </a:p>
        </p:txBody>
      </p:sp>
      <p:sp>
        <p:nvSpPr>
          <p:cNvPr id="42" name="Google Shape;42;p6"/>
          <p:cNvSpPr txBox="1"/>
          <p:nvPr>
            <p:ph type="title"/>
          </p:nvPr>
        </p:nvSpPr>
        <p:spPr>
          <a:xfrm>
            <a:off x="228600" y="187009"/>
            <a:ext cx="10515600" cy="517024"/>
          </a:xfrm>
          <a:prstGeom prst="rect">
            <a:avLst/>
          </a:prstGeom>
          <a:noFill/>
          <a:ln>
            <a:noFill/>
          </a:ln>
        </p:spPr>
        <p:txBody>
          <a:bodyPr anchorCtr="0" anchor="ctr" bIns="45675" lIns="91400" spcFirstLastPara="1" rIns="91400" wrap="square" tIns="45675">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44" name="Google Shape;44;p6"/>
          <p:cNvCxnSpPr/>
          <p:nvPr/>
        </p:nvCxnSpPr>
        <p:spPr>
          <a:xfrm>
            <a:off x="12" y="6457951"/>
            <a:ext cx="9608457" cy="0"/>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7"/>
          <p:cNvSpPr txBox="1"/>
          <p:nvPr>
            <p:ph type="title"/>
          </p:nvPr>
        </p:nvSpPr>
        <p:spPr>
          <a:xfrm>
            <a:off x="831851" y="1709750"/>
            <a:ext cx="10515600" cy="2852737"/>
          </a:xfrm>
          <a:prstGeom prst="rect">
            <a:avLst/>
          </a:prstGeom>
          <a:noFill/>
          <a:ln>
            <a:noFill/>
          </a:ln>
        </p:spPr>
        <p:txBody>
          <a:bodyPr anchorCtr="0" anchor="b" bIns="45675" lIns="91400" spcFirstLastPara="1" rIns="91400" wrap="square" tIns="45675">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 type="body"/>
          </p:nvPr>
        </p:nvSpPr>
        <p:spPr>
          <a:xfrm>
            <a:off x="831851" y="4589465"/>
            <a:ext cx="10515600" cy="1500187"/>
          </a:xfrm>
          <a:prstGeom prst="rect">
            <a:avLst/>
          </a:prstGeom>
          <a:noFill/>
          <a:ln>
            <a:noFill/>
          </a:ln>
        </p:spPr>
        <p:txBody>
          <a:bodyPr anchorCtr="0" anchor="t" bIns="45675" lIns="91400" spcFirstLastPara="1" rIns="91400" wrap="square" tIns="45675">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9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8" name="Google Shape;48;p7"/>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8"/>
          <p:cNvSpPr txBox="1"/>
          <p:nvPr>
            <p:ph type="title"/>
          </p:nvPr>
        </p:nvSpPr>
        <p:spPr>
          <a:xfrm>
            <a:off x="838200" y="365125"/>
            <a:ext cx="10515600" cy="1325563"/>
          </a:xfrm>
          <a:prstGeom prst="rect">
            <a:avLst/>
          </a:prstGeom>
          <a:noFill/>
          <a:ln>
            <a:noFill/>
          </a:ln>
        </p:spPr>
        <p:txBody>
          <a:bodyPr anchorCtr="0" anchor="ctr" bIns="45675" lIns="91400" spcFirstLastPara="1" rIns="91400" wrap="square" tIns="45675">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 type="body"/>
          </p:nvPr>
        </p:nvSpPr>
        <p:spPr>
          <a:xfrm>
            <a:off x="838200" y="1825625"/>
            <a:ext cx="5181600" cy="4351339"/>
          </a:xfrm>
          <a:prstGeom prst="rect">
            <a:avLst/>
          </a:prstGeom>
          <a:noFill/>
          <a:ln>
            <a:noFill/>
          </a:ln>
        </p:spPr>
        <p:txBody>
          <a:bodyPr anchorCtr="0" anchor="t" bIns="45675" lIns="91400" spcFirstLastPara="1" rIns="91400" wrap="square" tIns="45675">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8"/>
          <p:cNvSpPr txBox="1"/>
          <p:nvPr>
            <p:ph idx="2" type="body"/>
          </p:nvPr>
        </p:nvSpPr>
        <p:spPr>
          <a:xfrm>
            <a:off x="6172200" y="1825625"/>
            <a:ext cx="5181600" cy="4351339"/>
          </a:xfrm>
          <a:prstGeom prst="rect">
            <a:avLst/>
          </a:prstGeom>
          <a:noFill/>
          <a:ln>
            <a:noFill/>
          </a:ln>
        </p:spPr>
        <p:txBody>
          <a:bodyPr anchorCtr="0" anchor="t" bIns="45675" lIns="91400" spcFirstLastPara="1" rIns="91400" wrap="square" tIns="45675">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8"/>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9"/>
          <p:cNvSpPr txBox="1"/>
          <p:nvPr>
            <p:ph type="title"/>
          </p:nvPr>
        </p:nvSpPr>
        <p:spPr>
          <a:xfrm>
            <a:off x="838200" y="365125"/>
            <a:ext cx="10515600" cy="1325563"/>
          </a:xfrm>
          <a:prstGeom prst="rect">
            <a:avLst/>
          </a:prstGeom>
          <a:noFill/>
          <a:ln>
            <a:noFill/>
          </a:ln>
        </p:spPr>
        <p:txBody>
          <a:bodyPr anchorCtr="0" anchor="ctr" bIns="45675" lIns="91400" spcFirstLastPara="1" rIns="91400" wrap="square" tIns="45675">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839788" y="457200"/>
            <a:ext cx="3932237" cy="1600200"/>
          </a:xfrm>
          <a:prstGeom prst="rect">
            <a:avLst/>
          </a:prstGeom>
          <a:noFill/>
          <a:ln>
            <a:noFill/>
          </a:ln>
        </p:spPr>
        <p:txBody>
          <a:bodyPr anchorCtr="0" anchor="b" bIns="45675" lIns="91400" spcFirstLastPara="1" rIns="91400" wrap="square" tIns="45675">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0"/>
          <p:cNvSpPr txBox="1"/>
          <p:nvPr>
            <p:ph idx="1" type="body"/>
          </p:nvPr>
        </p:nvSpPr>
        <p:spPr>
          <a:xfrm>
            <a:off x="5183188" y="987437"/>
            <a:ext cx="6172200" cy="4873625"/>
          </a:xfrm>
          <a:prstGeom prst="rect">
            <a:avLst/>
          </a:prstGeom>
          <a:noFill/>
          <a:ln>
            <a:noFill/>
          </a:ln>
        </p:spPr>
        <p:txBody>
          <a:bodyPr anchorCtr="0" anchor="t" bIns="45675" lIns="91400" spcFirstLastPara="1" rIns="91400" wrap="square" tIns="45675">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6" name="Google Shape;66;p10"/>
          <p:cNvSpPr txBox="1"/>
          <p:nvPr>
            <p:ph idx="2" type="body"/>
          </p:nvPr>
        </p:nvSpPr>
        <p:spPr>
          <a:xfrm>
            <a:off x="839788" y="2057403"/>
            <a:ext cx="3932237" cy="3811588"/>
          </a:xfrm>
          <a:prstGeom prst="rect">
            <a:avLst/>
          </a:prstGeom>
          <a:noFill/>
          <a:ln>
            <a:noFill/>
          </a:ln>
        </p:spPr>
        <p:txBody>
          <a:bodyPr anchorCtr="0" anchor="t" bIns="45675" lIns="91400" spcFirstLastPara="1" rIns="91400" wrap="square" tIns="45675">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5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100"/>
            </a:lvl4pPr>
            <a:lvl5pPr indent="-228600" lvl="4" marL="2286000" algn="l">
              <a:lnSpc>
                <a:spcPct val="90000"/>
              </a:lnSpc>
              <a:spcBef>
                <a:spcPts val="500"/>
              </a:spcBef>
              <a:spcAft>
                <a:spcPts val="0"/>
              </a:spcAft>
              <a:buClr>
                <a:schemeClr val="dk1"/>
              </a:buClr>
              <a:buSzPts val="1000"/>
              <a:buNone/>
              <a:defRPr sz="1100"/>
            </a:lvl5pPr>
            <a:lvl6pPr indent="-228600" lvl="5" marL="2743200" algn="l">
              <a:lnSpc>
                <a:spcPct val="90000"/>
              </a:lnSpc>
              <a:spcBef>
                <a:spcPts val="500"/>
              </a:spcBef>
              <a:spcAft>
                <a:spcPts val="0"/>
              </a:spcAft>
              <a:buClr>
                <a:schemeClr val="dk1"/>
              </a:buClr>
              <a:buSzPts val="1000"/>
              <a:buNone/>
              <a:defRPr sz="1100"/>
            </a:lvl6pPr>
            <a:lvl7pPr indent="-228600" lvl="6" marL="3200400" algn="l">
              <a:lnSpc>
                <a:spcPct val="90000"/>
              </a:lnSpc>
              <a:spcBef>
                <a:spcPts val="500"/>
              </a:spcBef>
              <a:spcAft>
                <a:spcPts val="0"/>
              </a:spcAft>
              <a:buClr>
                <a:schemeClr val="dk1"/>
              </a:buClr>
              <a:buSzPts val="1000"/>
              <a:buNone/>
              <a:defRPr sz="1100"/>
            </a:lvl7pPr>
            <a:lvl8pPr indent="-228600" lvl="7" marL="3657600" algn="l">
              <a:lnSpc>
                <a:spcPct val="90000"/>
              </a:lnSpc>
              <a:spcBef>
                <a:spcPts val="500"/>
              </a:spcBef>
              <a:spcAft>
                <a:spcPts val="0"/>
              </a:spcAft>
              <a:buClr>
                <a:schemeClr val="dk1"/>
              </a:buClr>
              <a:buSzPts val="1000"/>
              <a:buNone/>
              <a:defRPr sz="1100"/>
            </a:lvl8pPr>
            <a:lvl9pPr indent="-228600" lvl="8" marL="4114800" algn="l">
              <a:lnSpc>
                <a:spcPct val="90000"/>
              </a:lnSpc>
              <a:spcBef>
                <a:spcPts val="500"/>
              </a:spcBef>
              <a:spcAft>
                <a:spcPts val="0"/>
              </a:spcAft>
              <a:buClr>
                <a:schemeClr val="dk1"/>
              </a:buClr>
              <a:buSzPts val="1000"/>
              <a:buNone/>
              <a:defRPr sz="1100"/>
            </a:lvl9pPr>
          </a:lstStyle>
          <a:p/>
        </p:txBody>
      </p:sp>
      <p:sp>
        <p:nvSpPr>
          <p:cNvPr id="67" name="Google Shape;67;p10"/>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0"/>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675" lIns="91400" spcFirstLastPara="1" rIns="91400" wrap="square" tIns="45675">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9"/>
          </a:xfrm>
          <a:prstGeom prst="rect">
            <a:avLst/>
          </a:prstGeom>
          <a:noFill/>
          <a:ln>
            <a:noFill/>
          </a:ln>
        </p:spPr>
        <p:txBody>
          <a:bodyPr anchorCtr="0" anchor="t" bIns="45675" lIns="91400" spcFirstLastPara="1" rIns="91400" wrap="square" tIns="45675">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5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5.jpg"/><Relationship Id="rId5" Type="http://schemas.openxmlformats.org/officeDocument/2006/relationships/hyperlink" Target="https://www.linkedin.com/in/sharat-chandra"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6.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6.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6.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6.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linkedin.com/in/bhavya-b-575b32281/" TargetMode="External"/><Relationship Id="rId4" Type="http://schemas.openxmlformats.org/officeDocument/2006/relationships/image" Target="../media/image2.png"/><Relationship Id="rId9" Type="http://schemas.openxmlformats.org/officeDocument/2006/relationships/hyperlink" Target="https://www.linkedin.com/in/a-a-ashwini-45a9221b9" TargetMode="External"/><Relationship Id="rId5" Type="http://schemas.openxmlformats.org/officeDocument/2006/relationships/hyperlink" Target="https://www.linkedin.com/in/a-a-ashwini-45a9221b9" TargetMode="External"/><Relationship Id="rId6" Type="http://schemas.openxmlformats.org/officeDocument/2006/relationships/hyperlink" Target="https://www.linkedin.com/in/a-a-ashwini-45a9221b9" TargetMode="External"/><Relationship Id="rId7" Type="http://schemas.openxmlformats.org/officeDocument/2006/relationships/hyperlink" Target="https://www.linkedin.com/in/a-a-ashwini-45a9221b9" TargetMode="External"/><Relationship Id="rId8" Type="http://schemas.openxmlformats.org/officeDocument/2006/relationships/hyperlink" Target="https://www.linkedin.com/in/a-a-ashwini-45a9221b9"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2332651" y="2556425"/>
            <a:ext cx="8412900" cy="632400"/>
          </a:xfrm>
          <a:prstGeom prst="rect">
            <a:avLst/>
          </a:prstGeom>
          <a:noFill/>
          <a:ln>
            <a:noFill/>
          </a:ln>
        </p:spPr>
        <p:txBody>
          <a:bodyPr anchorCtr="0" anchor="ctr" bIns="45675" lIns="91425" spcFirstLastPara="1" rIns="91425"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900">
                <a:latin typeface="Times New Roman"/>
                <a:ea typeface="Times New Roman"/>
                <a:cs typeface="Times New Roman"/>
                <a:sym typeface="Times New Roman"/>
              </a:rPr>
              <a:t>Forecasting</a:t>
            </a:r>
            <a:r>
              <a:rPr b="1" lang="en-US" sz="3900">
                <a:latin typeface="Times New Roman"/>
                <a:ea typeface="Times New Roman"/>
                <a:cs typeface="Times New Roman"/>
                <a:sym typeface="Times New Roman"/>
              </a:rPr>
              <a:t> Pharma Bounce Rate</a:t>
            </a:r>
            <a:endParaRPr b="1" sz="3900">
              <a:latin typeface="Times New Roman"/>
              <a:ea typeface="Times New Roman"/>
              <a:cs typeface="Times New Roman"/>
              <a:sym typeface="Times New Roman"/>
            </a:endParaRPr>
          </a:p>
        </p:txBody>
      </p:sp>
      <p:sp>
        <p:nvSpPr>
          <p:cNvPr id="94" name="Google Shape;94;p14"/>
          <p:cNvSpPr txBox="1"/>
          <p:nvPr/>
        </p:nvSpPr>
        <p:spPr>
          <a:xfrm>
            <a:off x="200869" y="117311"/>
            <a:ext cx="3537600" cy="584700"/>
          </a:xfrm>
          <a:prstGeom prst="rect">
            <a:avLst/>
          </a:prstGeom>
          <a:noFill/>
          <a:ln>
            <a:noFill/>
          </a:ln>
        </p:spPr>
        <p:txBody>
          <a:bodyPr anchorCtr="0" anchor="t" bIns="60925" lIns="121875" spcFirstLastPara="1" rIns="121875" wrap="square" tIns="60925">
            <a:spAutoFit/>
          </a:bodyPr>
          <a:lstStyle/>
          <a:p>
            <a:pPr indent="0" lvl="0" marL="0" marR="0" rtl="0" algn="l">
              <a:lnSpc>
                <a:spcPct val="100000"/>
              </a:lnSpc>
              <a:spcBef>
                <a:spcPts val="0"/>
              </a:spcBef>
              <a:spcAft>
                <a:spcPts val="0"/>
              </a:spcAft>
              <a:buClr>
                <a:srgbClr val="000000"/>
              </a:buClr>
              <a:buSzPts val="2400"/>
              <a:buFont typeface="Arial"/>
              <a:buNone/>
            </a:pPr>
            <a:r>
              <a:rPr b="1" lang="en-US" sz="3000">
                <a:latin typeface="Times New Roman"/>
                <a:ea typeface="Times New Roman"/>
                <a:cs typeface="Times New Roman"/>
                <a:sym typeface="Times New Roman"/>
              </a:rPr>
              <a:t>Project Title</a:t>
            </a:r>
            <a:endParaRPr b="1" i="0" sz="3000" u="none" cap="none" strike="noStrike">
              <a:solidFill>
                <a:srgbClr val="000000"/>
              </a:solidFill>
              <a:latin typeface="Times New Roman"/>
              <a:ea typeface="Times New Roman"/>
              <a:cs typeface="Times New Roman"/>
              <a:sym typeface="Times New Roman"/>
            </a:endParaRPr>
          </a:p>
        </p:txBody>
      </p:sp>
      <p:pic>
        <p:nvPicPr>
          <p:cNvPr id="95" name="Google Shape;95;p14"/>
          <p:cNvPicPr preferRelativeResize="0"/>
          <p:nvPr/>
        </p:nvPicPr>
        <p:blipFill rotWithShape="1">
          <a:blip r:embed="rId3">
            <a:alphaModFix/>
          </a:blip>
          <a:srcRect b="0" l="0" r="0" t="0"/>
          <a:stretch/>
        </p:blipFill>
        <p:spPr>
          <a:xfrm>
            <a:off x="9915533" y="6151968"/>
            <a:ext cx="2276467" cy="70603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3"/>
          <p:cNvSpPr txBox="1"/>
          <p:nvPr>
            <p:ph type="title"/>
          </p:nvPr>
        </p:nvSpPr>
        <p:spPr>
          <a:xfrm>
            <a:off x="155575" y="182315"/>
            <a:ext cx="110493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a:latin typeface="Times New Roman"/>
                <a:ea typeface="Times New Roman"/>
                <a:cs typeface="Times New Roman"/>
                <a:sym typeface="Times New Roman"/>
              </a:rPr>
              <a:t>Technical Stacks</a:t>
            </a:r>
            <a:endParaRPr b="1" sz="3200">
              <a:latin typeface="Times New Roman"/>
              <a:ea typeface="Times New Roman"/>
              <a:cs typeface="Times New Roman"/>
              <a:sym typeface="Times New Roman"/>
            </a:endParaRPr>
          </a:p>
        </p:txBody>
      </p:sp>
      <p:sp>
        <p:nvSpPr>
          <p:cNvPr descr="GitHub - serengil/deepface: A Lightweight Face Recognition and Facial  Attribute Analysis (Age, Gender, Emotion and Race) Library for Python" id="186" name="Google Shape;186;p23"/>
          <p:cNvSpPr/>
          <p:nvPr/>
        </p:nvSpPr>
        <p:spPr>
          <a:xfrm>
            <a:off x="155575" y="-144463"/>
            <a:ext cx="304800" cy="304800"/>
          </a:xfrm>
          <a:prstGeom prst="rect">
            <a:avLst/>
          </a:prstGeom>
          <a:no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descr="GitHub - serengil/deepface: A Lightweight Face Recognition and Facial  Attribute Analysis (Age, Gender, Emotion and Race) Library for Python" id="187" name="Google Shape;187;p23"/>
          <p:cNvSpPr/>
          <p:nvPr/>
        </p:nvSpPr>
        <p:spPr>
          <a:xfrm>
            <a:off x="307975" y="7937"/>
            <a:ext cx="304800" cy="304800"/>
          </a:xfrm>
          <a:prstGeom prst="rect">
            <a:avLst/>
          </a:prstGeom>
          <a:no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pic>
        <p:nvPicPr>
          <p:cNvPr id="188" name="Google Shape;188;p23"/>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189" name="Google Shape;189;p23"/>
          <p:cNvSpPr txBox="1"/>
          <p:nvPr/>
        </p:nvSpPr>
        <p:spPr>
          <a:xfrm>
            <a:off x="307975" y="1164025"/>
            <a:ext cx="8078100" cy="4386900"/>
          </a:xfrm>
          <a:prstGeom prst="rect">
            <a:avLst/>
          </a:prstGeom>
          <a:noFill/>
          <a:ln>
            <a:noFill/>
          </a:ln>
        </p:spPr>
        <p:txBody>
          <a:bodyPr anchorCtr="0" anchor="t" bIns="91425" lIns="91425" spcFirstLastPara="1" rIns="91425" wrap="square" tIns="91425">
            <a:spAutoFit/>
          </a:bodyPr>
          <a:lstStyle/>
          <a:p>
            <a:pPr indent="-361950" lvl="0" marL="457200" rtl="0" algn="l">
              <a:lnSpc>
                <a:spcPct val="200000"/>
              </a:lnSpc>
              <a:spcBef>
                <a:spcPts val="0"/>
              </a:spcBef>
              <a:spcAft>
                <a:spcPts val="0"/>
              </a:spcAft>
              <a:buSzPts val="2100"/>
              <a:buFont typeface="Times New Roman"/>
              <a:buAutoNum type="arabicPeriod"/>
            </a:pPr>
            <a:r>
              <a:rPr lang="en-US" sz="2100">
                <a:latin typeface="Times New Roman"/>
                <a:ea typeface="Times New Roman"/>
                <a:cs typeface="Times New Roman"/>
                <a:sym typeface="Times New Roman"/>
              </a:rPr>
              <a:t>Python Programming Language</a:t>
            </a:r>
            <a:endParaRPr sz="2100">
              <a:latin typeface="Times New Roman"/>
              <a:ea typeface="Times New Roman"/>
              <a:cs typeface="Times New Roman"/>
              <a:sym typeface="Times New Roman"/>
            </a:endParaRPr>
          </a:p>
          <a:p>
            <a:pPr indent="-361950" lvl="0" marL="457200" rtl="0" algn="l">
              <a:lnSpc>
                <a:spcPct val="200000"/>
              </a:lnSpc>
              <a:spcBef>
                <a:spcPts val="0"/>
              </a:spcBef>
              <a:spcAft>
                <a:spcPts val="0"/>
              </a:spcAft>
              <a:buSzPts val="2100"/>
              <a:buFont typeface="Times New Roman"/>
              <a:buAutoNum type="arabicPeriod"/>
            </a:pPr>
            <a:r>
              <a:rPr lang="en-US" sz="2100">
                <a:latin typeface="Times New Roman"/>
                <a:ea typeface="Times New Roman"/>
                <a:cs typeface="Times New Roman"/>
                <a:sym typeface="Times New Roman"/>
              </a:rPr>
              <a:t>Statsmodels Library for Seasonal Decomposition and Model Fitting</a:t>
            </a:r>
            <a:endParaRPr sz="2100">
              <a:latin typeface="Times New Roman"/>
              <a:ea typeface="Times New Roman"/>
              <a:cs typeface="Times New Roman"/>
              <a:sym typeface="Times New Roman"/>
            </a:endParaRPr>
          </a:p>
          <a:p>
            <a:pPr indent="-361950" lvl="0" marL="457200" rtl="0" algn="l">
              <a:lnSpc>
                <a:spcPct val="200000"/>
              </a:lnSpc>
              <a:spcBef>
                <a:spcPts val="0"/>
              </a:spcBef>
              <a:spcAft>
                <a:spcPts val="0"/>
              </a:spcAft>
              <a:buSzPts val="2100"/>
              <a:buFont typeface="Times New Roman"/>
              <a:buAutoNum type="arabicPeriod"/>
            </a:pPr>
            <a:r>
              <a:rPr lang="en-US" sz="2100">
                <a:latin typeface="Times New Roman"/>
                <a:ea typeface="Times New Roman"/>
                <a:cs typeface="Times New Roman"/>
                <a:sym typeface="Times New Roman"/>
              </a:rPr>
              <a:t>pmdarima Library for Auto ARIMA Modeling</a:t>
            </a:r>
            <a:endParaRPr sz="2100">
              <a:latin typeface="Times New Roman"/>
              <a:ea typeface="Times New Roman"/>
              <a:cs typeface="Times New Roman"/>
              <a:sym typeface="Times New Roman"/>
            </a:endParaRPr>
          </a:p>
          <a:p>
            <a:pPr indent="-361950" lvl="0" marL="457200" rtl="0" algn="l">
              <a:lnSpc>
                <a:spcPct val="200000"/>
              </a:lnSpc>
              <a:spcBef>
                <a:spcPts val="0"/>
              </a:spcBef>
              <a:spcAft>
                <a:spcPts val="0"/>
              </a:spcAft>
              <a:buSzPts val="2100"/>
              <a:buFont typeface="Times New Roman"/>
              <a:buAutoNum type="arabicPeriod"/>
            </a:pPr>
            <a:r>
              <a:rPr lang="en-US" sz="2100">
                <a:latin typeface="Times New Roman"/>
                <a:ea typeface="Times New Roman"/>
                <a:cs typeface="Times New Roman"/>
                <a:sym typeface="Times New Roman"/>
              </a:rPr>
              <a:t>Matplotlib for ACF and PACF Plots</a:t>
            </a:r>
            <a:endParaRPr sz="2100">
              <a:latin typeface="Times New Roman"/>
              <a:ea typeface="Times New Roman"/>
              <a:cs typeface="Times New Roman"/>
              <a:sym typeface="Times New Roman"/>
            </a:endParaRPr>
          </a:p>
          <a:p>
            <a:pPr indent="-361950" lvl="0" marL="457200" rtl="0" algn="l">
              <a:lnSpc>
                <a:spcPct val="200000"/>
              </a:lnSpc>
              <a:spcBef>
                <a:spcPts val="0"/>
              </a:spcBef>
              <a:spcAft>
                <a:spcPts val="0"/>
              </a:spcAft>
              <a:buSzPts val="2100"/>
              <a:buFont typeface="Times New Roman"/>
              <a:buAutoNum type="arabicPeriod"/>
            </a:pPr>
            <a:r>
              <a:rPr lang="en-US" sz="2100">
                <a:latin typeface="Times New Roman"/>
                <a:ea typeface="Times New Roman"/>
                <a:cs typeface="Times New Roman"/>
                <a:sym typeface="Times New Roman"/>
              </a:rPr>
              <a:t>Data Resampling for Monthly Segmentation</a:t>
            </a:r>
            <a:endParaRPr sz="2100">
              <a:latin typeface="Times New Roman"/>
              <a:ea typeface="Times New Roman"/>
              <a:cs typeface="Times New Roman"/>
              <a:sym typeface="Times New Roman"/>
            </a:endParaRPr>
          </a:p>
          <a:p>
            <a:pPr indent="-361950" lvl="0" marL="457200" rtl="0" algn="l">
              <a:lnSpc>
                <a:spcPct val="200000"/>
              </a:lnSpc>
              <a:spcBef>
                <a:spcPts val="0"/>
              </a:spcBef>
              <a:spcAft>
                <a:spcPts val="0"/>
              </a:spcAft>
              <a:buSzPts val="2100"/>
              <a:buFont typeface="Times New Roman"/>
              <a:buAutoNum type="arabicPeriod"/>
            </a:pPr>
            <a:r>
              <a:rPr lang="en-US" sz="2100">
                <a:latin typeface="Times New Roman"/>
                <a:ea typeface="Times New Roman"/>
                <a:cs typeface="Times New Roman"/>
                <a:sym typeface="Times New Roman"/>
              </a:rPr>
              <a:t>Model Evaluation using Mean Absolute Percentage Error (MAPE)</a:t>
            </a:r>
            <a:endParaRPr sz="2100">
              <a:latin typeface="Times New Roman"/>
              <a:ea typeface="Times New Roman"/>
              <a:cs typeface="Times New Roman"/>
              <a:sym typeface="Times New Roman"/>
            </a:endParaRPr>
          </a:p>
          <a:p>
            <a:pPr indent="-361950" lvl="0" marL="457200" rtl="0" algn="l">
              <a:lnSpc>
                <a:spcPct val="200000"/>
              </a:lnSpc>
              <a:spcBef>
                <a:spcPts val="0"/>
              </a:spcBef>
              <a:spcAft>
                <a:spcPts val="0"/>
              </a:spcAft>
              <a:buSzPts val="2100"/>
              <a:buFont typeface="Times New Roman"/>
              <a:buAutoNum type="arabicPeriod"/>
            </a:pPr>
            <a:r>
              <a:rPr lang="en-US" sz="2100">
                <a:latin typeface="Times New Roman"/>
                <a:ea typeface="Times New Roman"/>
                <a:cs typeface="Times New Roman"/>
                <a:sym typeface="Times New Roman"/>
              </a:rPr>
              <a:t>Persistence in Saving and Loading Trained Models</a:t>
            </a:r>
            <a:endParaRPr sz="21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ph type="title"/>
          </p:nvPr>
        </p:nvSpPr>
        <p:spPr>
          <a:xfrm>
            <a:off x="152400" y="177798"/>
            <a:ext cx="10591800" cy="14223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Data Collection and Understanding</a:t>
            </a:r>
            <a:endParaRPr b="1" sz="3200">
              <a:latin typeface="Times New Roman"/>
              <a:ea typeface="Times New Roman"/>
              <a:cs typeface="Times New Roman"/>
              <a:sym typeface="Times New Roman"/>
            </a:endParaRPr>
          </a:p>
          <a:p>
            <a:pPr indent="0" lvl="0" marL="0" rtl="0" algn="l">
              <a:lnSpc>
                <a:spcPct val="90000"/>
              </a:lnSpc>
              <a:spcBef>
                <a:spcPts val="0"/>
              </a:spcBef>
              <a:spcAft>
                <a:spcPts val="0"/>
              </a:spcAft>
              <a:buSzPts val="2300"/>
              <a:buNone/>
            </a:pPr>
            <a:r>
              <a:t/>
            </a:r>
            <a:endParaRPr b="1" sz="3200">
              <a:latin typeface="Times New Roman"/>
              <a:ea typeface="Times New Roman"/>
              <a:cs typeface="Times New Roman"/>
              <a:sym typeface="Times New Roman"/>
            </a:endParaRPr>
          </a:p>
          <a:p>
            <a:pPr indent="0" lvl="0" marL="0" rtl="0" algn="l">
              <a:lnSpc>
                <a:spcPct val="90000"/>
              </a:lnSpc>
              <a:spcBef>
                <a:spcPts val="0"/>
              </a:spcBef>
              <a:spcAft>
                <a:spcPts val="0"/>
              </a:spcAft>
              <a:buSzPts val="2300"/>
              <a:buNone/>
            </a:pPr>
            <a:r>
              <a:t/>
            </a:r>
            <a:endParaRPr b="1" sz="3200">
              <a:latin typeface="Times New Roman"/>
              <a:ea typeface="Times New Roman"/>
              <a:cs typeface="Times New Roman"/>
              <a:sym typeface="Times New Roman"/>
            </a:endParaRPr>
          </a:p>
        </p:txBody>
      </p:sp>
      <p:pic>
        <p:nvPicPr>
          <p:cNvPr id="195" name="Google Shape;195;p24"/>
          <p:cNvPicPr preferRelativeResize="0"/>
          <p:nvPr/>
        </p:nvPicPr>
        <p:blipFill rotWithShape="1">
          <a:blip r:embed="rId3">
            <a:alphaModFix/>
          </a:blip>
          <a:srcRect b="0" l="0" r="0" t="0"/>
          <a:stretch/>
        </p:blipFill>
        <p:spPr>
          <a:xfrm>
            <a:off x="9580951" y="6053750"/>
            <a:ext cx="2592012" cy="805375"/>
          </a:xfrm>
          <a:prstGeom prst="rect">
            <a:avLst/>
          </a:prstGeom>
          <a:noFill/>
          <a:ln>
            <a:noFill/>
          </a:ln>
        </p:spPr>
      </p:pic>
      <p:sp>
        <p:nvSpPr>
          <p:cNvPr id="196" name="Google Shape;196;p24"/>
          <p:cNvSpPr txBox="1"/>
          <p:nvPr/>
        </p:nvSpPr>
        <p:spPr>
          <a:xfrm>
            <a:off x="6096000" y="1809750"/>
            <a:ext cx="6134100" cy="817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100"/>
              </a:spcBef>
              <a:spcAft>
                <a:spcPts val="0"/>
              </a:spcAft>
              <a:buClr>
                <a:srgbClr val="000000"/>
              </a:buClr>
              <a:buSzPts val="1850"/>
              <a:buFont typeface="Arial"/>
              <a:buNone/>
            </a:pPr>
            <a:r>
              <a:t/>
            </a:r>
            <a:endParaRPr b="0" i="0" sz="185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70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97" name="Google Shape;197;p24"/>
          <p:cNvSpPr txBox="1"/>
          <p:nvPr/>
        </p:nvSpPr>
        <p:spPr>
          <a:xfrm>
            <a:off x="1034450" y="2298775"/>
            <a:ext cx="11034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98" name="Google Shape;198;p24"/>
          <p:cNvSpPr txBox="1"/>
          <p:nvPr/>
        </p:nvSpPr>
        <p:spPr>
          <a:xfrm>
            <a:off x="409525" y="1169650"/>
            <a:ext cx="11415900" cy="5318100"/>
          </a:xfrm>
          <a:prstGeom prst="rect">
            <a:avLst/>
          </a:prstGeom>
          <a:noFill/>
          <a:ln>
            <a:noFill/>
          </a:ln>
        </p:spPr>
        <p:txBody>
          <a:bodyPr anchorCtr="0" anchor="t" bIns="91425" lIns="91425" spcFirstLastPara="1" rIns="91425" wrap="square" tIns="91425">
            <a:spAutoFit/>
          </a:bodyPr>
          <a:lstStyle/>
          <a:p>
            <a:pPr indent="-349250" lvl="0" marL="457200" rtl="0" algn="l">
              <a:lnSpc>
                <a:spcPct val="150000"/>
              </a:lnSpc>
              <a:spcBef>
                <a:spcPts val="0"/>
              </a:spcBef>
              <a:spcAft>
                <a:spcPts val="0"/>
              </a:spcAft>
              <a:buClr>
                <a:schemeClr val="dk1"/>
              </a:buClr>
              <a:buSzPts val="1900"/>
              <a:buFont typeface="Times New Roman"/>
              <a:buChar char="●"/>
            </a:pPr>
            <a:r>
              <a:rPr b="1" lang="en-US" sz="1900">
                <a:solidFill>
                  <a:schemeClr val="dk1"/>
                </a:solidFill>
                <a:latin typeface="Times New Roman"/>
                <a:ea typeface="Times New Roman"/>
                <a:cs typeface="Times New Roman"/>
                <a:sym typeface="Times New Roman"/>
              </a:rPr>
              <a:t>Source</a:t>
            </a:r>
            <a:r>
              <a:rPr lang="en-US" sz="1900">
                <a:solidFill>
                  <a:schemeClr val="dk1"/>
                </a:solidFill>
                <a:latin typeface="Times New Roman"/>
                <a:ea typeface="Times New Roman"/>
                <a:cs typeface="Times New Roman"/>
                <a:sym typeface="Times New Roman"/>
              </a:rPr>
              <a:t>: Gather pharmaceutical bounce rate data from relevant online platforms and channels.</a:t>
            </a:r>
            <a:endParaRPr sz="1900">
              <a:solidFill>
                <a:schemeClr val="dk1"/>
              </a:solidFill>
              <a:latin typeface="Times New Roman"/>
              <a:ea typeface="Times New Roman"/>
              <a:cs typeface="Times New Roman"/>
              <a:sym typeface="Times New Roman"/>
            </a:endParaRPr>
          </a:p>
          <a:p>
            <a:pPr indent="-349250" lvl="0" marL="457200" rtl="0" algn="l">
              <a:lnSpc>
                <a:spcPct val="150000"/>
              </a:lnSpc>
              <a:spcBef>
                <a:spcPts val="0"/>
              </a:spcBef>
              <a:spcAft>
                <a:spcPts val="0"/>
              </a:spcAft>
              <a:buClr>
                <a:schemeClr val="dk1"/>
              </a:buClr>
              <a:buSzPts val="1900"/>
              <a:buFont typeface="Times New Roman"/>
              <a:buChar char="●"/>
            </a:pPr>
            <a:r>
              <a:rPr b="1" lang="en-US" sz="1900">
                <a:solidFill>
                  <a:schemeClr val="dk1"/>
                </a:solidFill>
                <a:latin typeface="Times New Roman"/>
                <a:ea typeface="Times New Roman"/>
                <a:cs typeface="Times New Roman"/>
                <a:sym typeface="Times New Roman"/>
              </a:rPr>
              <a:t>Quality Check</a:t>
            </a:r>
            <a:r>
              <a:rPr lang="en-US" sz="1900">
                <a:solidFill>
                  <a:schemeClr val="dk1"/>
                </a:solidFill>
                <a:latin typeface="Times New Roman"/>
                <a:ea typeface="Times New Roman"/>
                <a:cs typeface="Times New Roman"/>
                <a:sym typeface="Times New Roman"/>
              </a:rPr>
              <a:t>: Ensure data integrity, consistency, and accuracy through thorough validation processes.</a:t>
            </a:r>
            <a:endParaRPr sz="1900">
              <a:solidFill>
                <a:schemeClr val="dk1"/>
              </a:solidFill>
              <a:latin typeface="Times New Roman"/>
              <a:ea typeface="Times New Roman"/>
              <a:cs typeface="Times New Roman"/>
              <a:sym typeface="Times New Roman"/>
            </a:endParaRPr>
          </a:p>
          <a:p>
            <a:pPr indent="-349250" lvl="0" marL="457200" rtl="0" algn="l">
              <a:lnSpc>
                <a:spcPct val="150000"/>
              </a:lnSpc>
              <a:spcBef>
                <a:spcPts val="0"/>
              </a:spcBef>
              <a:spcAft>
                <a:spcPts val="0"/>
              </a:spcAft>
              <a:buClr>
                <a:schemeClr val="dk1"/>
              </a:buClr>
              <a:buSzPts val="1900"/>
              <a:buFont typeface="Times New Roman"/>
              <a:buChar char="●"/>
            </a:pPr>
            <a:r>
              <a:rPr b="1" lang="en-US" sz="1900">
                <a:solidFill>
                  <a:schemeClr val="dk1"/>
                </a:solidFill>
                <a:latin typeface="Times New Roman"/>
                <a:ea typeface="Times New Roman"/>
                <a:cs typeface="Times New Roman"/>
                <a:sym typeface="Times New Roman"/>
              </a:rPr>
              <a:t>Feature Selection</a:t>
            </a:r>
            <a:r>
              <a:rPr lang="en-US" sz="1900">
                <a:solidFill>
                  <a:schemeClr val="dk1"/>
                </a:solidFill>
                <a:latin typeface="Times New Roman"/>
                <a:ea typeface="Times New Roman"/>
                <a:cs typeface="Times New Roman"/>
                <a:sym typeface="Times New Roman"/>
              </a:rPr>
              <a:t>: Identify key features affecting bounce rates, considering factors such as content type, user demographics, and promotional activities.</a:t>
            </a:r>
            <a:endParaRPr sz="1900">
              <a:solidFill>
                <a:schemeClr val="dk1"/>
              </a:solidFill>
              <a:latin typeface="Times New Roman"/>
              <a:ea typeface="Times New Roman"/>
              <a:cs typeface="Times New Roman"/>
              <a:sym typeface="Times New Roman"/>
            </a:endParaRPr>
          </a:p>
          <a:p>
            <a:pPr indent="-349250" lvl="0" marL="457200" rtl="0" algn="l">
              <a:lnSpc>
                <a:spcPct val="150000"/>
              </a:lnSpc>
              <a:spcBef>
                <a:spcPts val="0"/>
              </a:spcBef>
              <a:spcAft>
                <a:spcPts val="0"/>
              </a:spcAft>
              <a:buClr>
                <a:schemeClr val="dk1"/>
              </a:buClr>
              <a:buSzPts val="1900"/>
              <a:buFont typeface="Times New Roman"/>
              <a:buChar char="●"/>
            </a:pPr>
            <a:r>
              <a:rPr b="1" lang="en-US" sz="1900">
                <a:solidFill>
                  <a:schemeClr val="dk1"/>
                </a:solidFill>
                <a:latin typeface="Times New Roman"/>
                <a:ea typeface="Times New Roman"/>
                <a:cs typeface="Times New Roman"/>
                <a:sym typeface="Times New Roman"/>
              </a:rPr>
              <a:t>Temporal Segmentation</a:t>
            </a:r>
            <a:r>
              <a:rPr lang="en-US" sz="1900">
                <a:solidFill>
                  <a:schemeClr val="dk1"/>
                </a:solidFill>
                <a:latin typeface="Times New Roman"/>
                <a:ea typeface="Times New Roman"/>
                <a:cs typeface="Times New Roman"/>
                <a:sym typeface="Times New Roman"/>
              </a:rPr>
              <a:t>: Resample data into monthly segments for effective time series analysis.</a:t>
            </a:r>
            <a:endParaRPr sz="1900">
              <a:solidFill>
                <a:schemeClr val="dk1"/>
              </a:solidFill>
              <a:latin typeface="Times New Roman"/>
              <a:ea typeface="Times New Roman"/>
              <a:cs typeface="Times New Roman"/>
              <a:sym typeface="Times New Roman"/>
            </a:endParaRPr>
          </a:p>
          <a:p>
            <a:pPr indent="-349250" lvl="0" marL="457200" rtl="0" algn="l">
              <a:lnSpc>
                <a:spcPct val="150000"/>
              </a:lnSpc>
              <a:spcBef>
                <a:spcPts val="0"/>
              </a:spcBef>
              <a:spcAft>
                <a:spcPts val="0"/>
              </a:spcAft>
              <a:buClr>
                <a:schemeClr val="dk1"/>
              </a:buClr>
              <a:buSzPts val="1900"/>
              <a:buFont typeface="Times New Roman"/>
              <a:buChar char="●"/>
            </a:pPr>
            <a:r>
              <a:rPr b="1" lang="en-US" sz="1900">
                <a:solidFill>
                  <a:schemeClr val="dk1"/>
                </a:solidFill>
                <a:latin typeface="Times New Roman"/>
                <a:ea typeface="Times New Roman"/>
                <a:cs typeface="Times New Roman"/>
                <a:sym typeface="Times New Roman"/>
              </a:rPr>
              <a:t>Exploratory Data Analysis (EDA)</a:t>
            </a:r>
            <a:r>
              <a:rPr lang="en-US" sz="1900">
                <a:solidFill>
                  <a:schemeClr val="dk1"/>
                </a:solidFill>
                <a:latin typeface="Times New Roman"/>
                <a:ea typeface="Times New Roman"/>
                <a:cs typeface="Times New Roman"/>
                <a:sym typeface="Times New Roman"/>
              </a:rPr>
              <a:t>: Gain insights into patterns, trends, and potential outliers within the dataset.</a:t>
            </a:r>
            <a:endParaRPr sz="1900">
              <a:solidFill>
                <a:schemeClr val="dk1"/>
              </a:solidFill>
              <a:latin typeface="Times New Roman"/>
              <a:ea typeface="Times New Roman"/>
              <a:cs typeface="Times New Roman"/>
              <a:sym typeface="Times New Roman"/>
            </a:endParaRPr>
          </a:p>
          <a:p>
            <a:pPr indent="-349250" lvl="0" marL="457200" rtl="0" algn="l">
              <a:lnSpc>
                <a:spcPct val="150000"/>
              </a:lnSpc>
              <a:spcBef>
                <a:spcPts val="0"/>
              </a:spcBef>
              <a:spcAft>
                <a:spcPts val="0"/>
              </a:spcAft>
              <a:buClr>
                <a:schemeClr val="dk1"/>
              </a:buClr>
              <a:buSzPts val="1900"/>
              <a:buFont typeface="Times New Roman"/>
              <a:buChar char="●"/>
            </a:pPr>
            <a:r>
              <a:rPr b="1" lang="en-US" sz="1900">
                <a:solidFill>
                  <a:schemeClr val="dk1"/>
                </a:solidFill>
                <a:latin typeface="Times New Roman"/>
                <a:ea typeface="Times New Roman"/>
                <a:cs typeface="Times New Roman"/>
                <a:sym typeface="Times New Roman"/>
              </a:rPr>
              <a:t>Domain Understanding</a:t>
            </a:r>
            <a:r>
              <a:rPr lang="en-US" sz="1900">
                <a:solidFill>
                  <a:schemeClr val="dk1"/>
                </a:solidFill>
                <a:latin typeface="Times New Roman"/>
                <a:ea typeface="Times New Roman"/>
                <a:cs typeface="Times New Roman"/>
                <a:sym typeface="Times New Roman"/>
              </a:rPr>
              <a:t>: Collaborate with domain experts to contextualize data and account for industry-specific nuances.</a:t>
            </a:r>
            <a:endParaRPr sz="1900">
              <a:solidFill>
                <a:schemeClr val="dk1"/>
              </a:solidFill>
              <a:latin typeface="Times New Roman"/>
              <a:ea typeface="Times New Roman"/>
              <a:cs typeface="Times New Roman"/>
              <a:sym typeface="Times New Roman"/>
            </a:endParaRPr>
          </a:p>
          <a:p>
            <a:pPr indent="-349250" lvl="0" marL="457200" rtl="0" algn="l">
              <a:lnSpc>
                <a:spcPct val="150000"/>
              </a:lnSpc>
              <a:spcBef>
                <a:spcPts val="0"/>
              </a:spcBef>
              <a:spcAft>
                <a:spcPts val="0"/>
              </a:spcAft>
              <a:buClr>
                <a:schemeClr val="dk1"/>
              </a:buClr>
              <a:buSzPts val="1900"/>
              <a:buFont typeface="Times New Roman"/>
              <a:buChar char="●"/>
            </a:pPr>
            <a:r>
              <a:rPr b="1" lang="en-US" sz="1900">
                <a:solidFill>
                  <a:schemeClr val="dk1"/>
                </a:solidFill>
                <a:latin typeface="Times New Roman"/>
                <a:ea typeface="Times New Roman"/>
                <a:cs typeface="Times New Roman"/>
                <a:sym typeface="Times New Roman"/>
              </a:rPr>
              <a:t>Documentation</a:t>
            </a:r>
            <a:r>
              <a:rPr lang="en-US" sz="1900">
                <a:solidFill>
                  <a:schemeClr val="dk1"/>
                </a:solidFill>
                <a:latin typeface="Times New Roman"/>
                <a:ea typeface="Times New Roman"/>
                <a:cs typeface="Times New Roman"/>
                <a:sym typeface="Times New Roman"/>
              </a:rPr>
              <a:t>: Document data sources, preprocessing steps, and initial observations for transparency and reproducibility.</a:t>
            </a:r>
            <a:endParaRPr sz="19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228600" y="177788"/>
            <a:ext cx="105156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Data  Information </a:t>
            </a:r>
            <a:endParaRPr b="1" sz="3200">
              <a:latin typeface="Times New Roman"/>
              <a:ea typeface="Times New Roman"/>
              <a:cs typeface="Times New Roman"/>
              <a:sym typeface="Times New Roman"/>
            </a:endParaRPr>
          </a:p>
        </p:txBody>
      </p:sp>
      <p:pic>
        <p:nvPicPr>
          <p:cNvPr id="204" name="Google Shape;204;p25"/>
          <p:cNvPicPr preferRelativeResize="0"/>
          <p:nvPr/>
        </p:nvPicPr>
        <p:blipFill rotWithShape="1">
          <a:blip r:embed="rId3">
            <a:alphaModFix/>
          </a:blip>
          <a:srcRect b="0" l="0" r="0" t="0"/>
          <a:stretch/>
        </p:blipFill>
        <p:spPr>
          <a:xfrm>
            <a:off x="9567303" y="6040102"/>
            <a:ext cx="2592012" cy="806075"/>
          </a:xfrm>
          <a:prstGeom prst="rect">
            <a:avLst/>
          </a:prstGeom>
          <a:noFill/>
          <a:ln>
            <a:noFill/>
          </a:ln>
        </p:spPr>
      </p:pic>
      <p:sp>
        <p:nvSpPr>
          <p:cNvPr id="205" name="Google Shape;205;p25"/>
          <p:cNvSpPr txBox="1"/>
          <p:nvPr/>
        </p:nvSpPr>
        <p:spPr>
          <a:xfrm>
            <a:off x="228600" y="918825"/>
            <a:ext cx="10972800" cy="5741400"/>
          </a:xfrm>
          <a:prstGeom prst="rect">
            <a:avLst/>
          </a:prstGeom>
          <a:noFill/>
          <a:ln>
            <a:noFill/>
          </a:ln>
        </p:spPr>
        <p:txBody>
          <a:bodyPr anchorCtr="0" anchor="t" bIns="91425" lIns="91425" spcFirstLastPara="1" rIns="91425" wrap="square" tIns="91425">
            <a:spAutoFit/>
          </a:bodyPr>
          <a:lstStyle/>
          <a:p>
            <a:pPr indent="-349250" lvl="0" marL="457200" rtl="0" algn="l">
              <a:lnSpc>
                <a:spcPct val="150000"/>
              </a:lnSpc>
              <a:spcBef>
                <a:spcPts val="0"/>
              </a:spcBef>
              <a:spcAft>
                <a:spcPts val="0"/>
              </a:spcAft>
              <a:buSzPts val="1900"/>
              <a:buFont typeface="Times New Roman"/>
              <a:buChar char="●"/>
            </a:pPr>
            <a:r>
              <a:rPr b="1" lang="en-US" sz="1900">
                <a:latin typeface="Times New Roman"/>
                <a:ea typeface="Times New Roman"/>
                <a:cs typeface="Times New Roman"/>
                <a:sym typeface="Times New Roman"/>
              </a:rPr>
              <a:t>Type</a:t>
            </a:r>
            <a:r>
              <a:rPr lang="en-US" sz="1900">
                <a:latin typeface="Times New Roman"/>
                <a:ea typeface="Times New Roman"/>
                <a:cs typeface="Times New Roman"/>
                <a:sym typeface="Times New Roman"/>
              </a:rPr>
              <a:t>: Time series data on pharmaceutical bounce rates.</a:t>
            </a:r>
            <a:endParaRPr sz="1900">
              <a:latin typeface="Times New Roman"/>
              <a:ea typeface="Times New Roman"/>
              <a:cs typeface="Times New Roman"/>
              <a:sym typeface="Times New Roman"/>
            </a:endParaRPr>
          </a:p>
          <a:p>
            <a:pPr indent="-349250" lvl="0" marL="457200" rtl="0" algn="l">
              <a:lnSpc>
                <a:spcPct val="150000"/>
              </a:lnSpc>
              <a:spcBef>
                <a:spcPts val="0"/>
              </a:spcBef>
              <a:spcAft>
                <a:spcPts val="0"/>
              </a:spcAft>
              <a:buSzPts val="1900"/>
              <a:buFont typeface="Times New Roman"/>
              <a:buChar char="●"/>
            </a:pPr>
            <a:r>
              <a:rPr b="1" lang="en-US" sz="1900">
                <a:latin typeface="Times New Roman"/>
                <a:ea typeface="Times New Roman"/>
                <a:cs typeface="Times New Roman"/>
                <a:sym typeface="Times New Roman"/>
              </a:rPr>
              <a:t>Granularity</a:t>
            </a:r>
            <a:r>
              <a:rPr lang="en-US" sz="1900">
                <a:latin typeface="Times New Roman"/>
                <a:ea typeface="Times New Roman"/>
                <a:cs typeface="Times New Roman"/>
                <a:sym typeface="Times New Roman"/>
              </a:rPr>
              <a:t>: Monthly segmentation for detailed analysis.</a:t>
            </a:r>
            <a:endParaRPr sz="1900">
              <a:latin typeface="Times New Roman"/>
              <a:ea typeface="Times New Roman"/>
              <a:cs typeface="Times New Roman"/>
              <a:sym typeface="Times New Roman"/>
            </a:endParaRPr>
          </a:p>
          <a:p>
            <a:pPr indent="-349250" lvl="0" marL="457200" rtl="0" algn="l">
              <a:lnSpc>
                <a:spcPct val="150000"/>
              </a:lnSpc>
              <a:spcBef>
                <a:spcPts val="0"/>
              </a:spcBef>
              <a:spcAft>
                <a:spcPts val="0"/>
              </a:spcAft>
              <a:buSzPts val="1900"/>
              <a:buFont typeface="Times New Roman"/>
              <a:buChar char="●"/>
            </a:pPr>
            <a:r>
              <a:rPr b="1" lang="en-US" sz="1900">
                <a:latin typeface="Times New Roman"/>
                <a:ea typeface="Times New Roman"/>
                <a:cs typeface="Times New Roman"/>
                <a:sym typeface="Times New Roman"/>
              </a:rPr>
              <a:t>Features</a:t>
            </a:r>
            <a:r>
              <a:rPr lang="en-US" sz="1900">
                <a:latin typeface="Times New Roman"/>
                <a:ea typeface="Times New Roman"/>
                <a:cs typeface="Times New Roman"/>
                <a:sym typeface="Times New Roman"/>
              </a:rPr>
              <a:t>:</a:t>
            </a:r>
            <a:endParaRPr sz="1900">
              <a:latin typeface="Times New Roman"/>
              <a:ea typeface="Times New Roman"/>
              <a:cs typeface="Times New Roman"/>
              <a:sym typeface="Times New Roman"/>
            </a:endParaRPr>
          </a:p>
          <a:p>
            <a:pPr indent="-349250" lvl="1" marL="9144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Bounce Rates</a:t>
            </a:r>
            <a:endParaRPr sz="1900">
              <a:latin typeface="Times New Roman"/>
              <a:ea typeface="Times New Roman"/>
              <a:cs typeface="Times New Roman"/>
              <a:sym typeface="Times New Roman"/>
            </a:endParaRPr>
          </a:p>
          <a:p>
            <a:pPr indent="-349250" lvl="1" marL="9144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Content Type</a:t>
            </a:r>
            <a:endParaRPr sz="1900">
              <a:latin typeface="Times New Roman"/>
              <a:ea typeface="Times New Roman"/>
              <a:cs typeface="Times New Roman"/>
              <a:sym typeface="Times New Roman"/>
            </a:endParaRPr>
          </a:p>
          <a:p>
            <a:pPr indent="-349250" lvl="1" marL="9144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User Demographics</a:t>
            </a:r>
            <a:endParaRPr sz="1900">
              <a:latin typeface="Times New Roman"/>
              <a:ea typeface="Times New Roman"/>
              <a:cs typeface="Times New Roman"/>
              <a:sym typeface="Times New Roman"/>
            </a:endParaRPr>
          </a:p>
          <a:p>
            <a:pPr indent="-349250" lvl="1" marL="9144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Promotional Activities</a:t>
            </a:r>
            <a:endParaRPr sz="1900">
              <a:latin typeface="Times New Roman"/>
              <a:ea typeface="Times New Roman"/>
              <a:cs typeface="Times New Roman"/>
              <a:sym typeface="Times New Roman"/>
            </a:endParaRPr>
          </a:p>
          <a:p>
            <a:pPr indent="-349250" lvl="0" marL="457200" rtl="0" algn="l">
              <a:lnSpc>
                <a:spcPct val="150000"/>
              </a:lnSpc>
              <a:spcBef>
                <a:spcPts val="0"/>
              </a:spcBef>
              <a:spcAft>
                <a:spcPts val="0"/>
              </a:spcAft>
              <a:buSzPts val="1900"/>
              <a:buFont typeface="Times New Roman"/>
              <a:buChar char="●"/>
            </a:pPr>
            <a:r>
              <a:rPr b="1" lang="en-US" sz="1900">
                <a:latin typeface="Times New Roman"/>
                <a:ea typeface="Times New Roman"/>
                <a:cs typeface="Times New Roman"/>
                <a:sym typeface="Times New Roman"/>
              </a:rPr>
              <a:t>Source</a:t>
            </a:r>
            <a:r>
              <a:rPr lang="en-US" sz="1900">
                <a:latin typeface="Times New Roman"/>
                <a:ea typeface="Times New Roman"/>
                <a:cs typeface="Times New Roman"/>
                <a:sym typeface="Times New Roman"/>
              </a:rPr>
              <a:t>: Online platforms and channels specific to the pharmaceutical industry.</a:t>
            </a:r>
            <a:endParaRPr sz="1900">
              <a:latin typeface="Times New Roman"/>
              <a:ea typeface="Times New Roman"/>
              <a:cs typeface="Times New Roman"/>
              <a:sym typeface="Times New Roman"/>
            </a:endParaRPr>
          </a:p>
          <a:p>
            <a:pPr indent="-349250" lvl="0" marL="457200" rtl="0" algn="l">
              <a:lnSpc>
                <a:spcPct val="150000"/>
              </a:lnSpc>
              <a:spcBef>
                <a:spcPts val="0"/>
              </a:spcBef>
              <a:spcAft>
                <a:spcPts val="0"/>
              </a:spcAft>
              <a:buSzPts val="1900"/>
              <a:buFont typeface="Times New Roman"/>
              <a:buChar char="●"/>
            </a:pPr>
            <a:r>
              <a:rPr b="1" lang="en-US" sz="1900">
                <a:latin typeface="Times New Roman"/>
                <a:ea typeface="Times New Roman"/>
                <a:cs typeface="Times New Roman"/>
                <a:sym typeface="Times New Roman"/>
              </a:rPr>
              <a:t>Quality Assurance</a:t>
            </a:r>
            <a:r>
              <a:rPr lang="en-US" sz="1900">
                <a:latin typeface="Times New Roman"/>
                <a:ea typeface="Times New Roman"/>
                <a:cs typeface="Times New Roman"/>
                <a:sym typeface="Times New Roman"/>
              </a:rPr>
              <a:t>: Rigorous validation procedures to ensure data integrity.</a:t>
            </a:r>
            <a:endParaRPr sz="1900">
              <a:latin typeface="Times New Roman"/>
              <a:ea typeface="Times New Roman"/>
              <a:cs typeface="Times New Roman"/>
              <a:sym typeface="Times New Roman"/>
            </a:endParaRPr>
          </a:p>
          <a:p>
            <a:pPr indent="-349250" lvl="0" marL="457200" rtl="0" algn="l">
              <a:lnSpc>
                <a:spcPct val="150000"/>
              </a:lnSpc>
              <a:spcBef>
                <a:spcPts val="0"/>
              </a:spcBef>
              <a:spcAft>
                <a:spcPts val="0"/>
              </a:spcAft>
              <a:buSzPts val="1900"/>
              <a:buFont typeface="Times New Roman"/>
              <a:buChar char="●"/>
            </a:pPr>
            <a:r>
              <a:rPr b="1" lang="en-US" sz="1900">
                <a:latin typeface="Times New Roman"/>
                <a:ea typeface="Times New Roman"/>
                <a:cs typeface="Times New Roman"/>
                <a:sym typeface="Times New Roman"/>
              </a:rPr>
              <a:t>Volume</a:t>
            </a:r>
            <a:r>
              <a:rPr lang="en-US" sz="1900">
                <a:latin typeface="Times New Roman"/>
                <a:ea typeface="Times New Roman"/>
                <a:cs typeface="Times New Roman"/>
                <a:sym typeface="Times New Roman"/>
              </a:rPr>
              <a:t>: Sufficient historical data for robust time series analysis.</a:t>
            </a:r>
            <a:endParaRPr sz="1900">
              <a:latin typeface="Times New Roman"/>
              <a:ea typeface="Times New Roman"/>
              <a:cs typeface="Times New Roman"/>
              <a:sym typeface="Times New Roman"/>
            </a:endParaRPr>
          </a:p>
          <a:p>
            <a:pPr indent="-349250" lvl="0" marL="457200" rtl="0" algn="l">
              <a:lnSpc>
                <a:spcPct val="150000"/>
              </a:lnSpc>
              <a:spcBef>
                <a:spcPts val="0"/>
              </a:spcBef>
              <a:spcAft>
                <a:spcPts val="0"/>
              </a:spcAft>
              <a:buSzPts val="1900"/>
              <a:buFont typeface="Times New Roman"/>
              <a:buChar char="●"/>
            </a:pPr>
            <a:r>
              <a:rPr b="1" lang="en-US" sz="1900">
                <a:latin typeface="Times New Roman"/>
                <a:ea typeface="Times New Roman"/>
                <a:cs typeface="Times New Roman"/>
                <a:sym typeface="Times New Roman"/>
              </a:rPr>
              <a:t>Exploratory Insights</a:t>
            </a:r>
            <a:r>
              <a:rPr lang="en-US" sz="1900">
                <a:latin typeface="Times New Roman"/>
                <a:ea typeface="Times New Roman"/>
                <a:cs typeface="Times New Roman"/>
                <a:sym typeface="Times New Roman"/>
              </a:rPr>
              <a:t>: Initial exploration to identify patterns and outliers.</a:t>
            </a:r>
            <a:endParaRPr sz="1900">
              <a:latin typeface="Times New Roman"/>
              <a:ea typeface="Times New Roman"/>
              <a:cs typeface="Times New Roman"/>
              <a:sym typeface="Times New Roman"/>
            </a:endParaRPr>
          </a:p>
          <a:p>
            <a:pPr indent="-349250" lvl="0" marL="457200" rtl="0" algn="l">
              <a:lnSpc>
                <a:spcPct val="150000"/>
              </a:lnSpc>
              <a:spcBef>
                <a:spcPts val="0"/>
              </a:spcBef>
              <a:spcAft>
                <a:spcPts val="0"/>
              </a:spcAft>
              <a:buSzPts val="1900"/>
              <a:buFont typeface="Times New Roman"/>
              <a:buChar char="●"/>
            </a:pPr>
            <a:r>
              <a:rPr b="1" lang="en-US" sz="1900">
                <a:latin typeface="Times New Roman"/>
                <a:ea typeface="Times New Roman"/>
                <a:cs typeface="Times New Roman"/>
                <a:sym typeface="Times New Roman"/>
              </a:rPr>
              <a:t>Collaboration</a:t>
            </a:r>
            <a:r>
              <a:rPr lang="en-US" sz="1900">
                <a:latin typeface="Times New Roman"/>
                <a:ea typeface="Times New Roman"/>
                <a:cs typeface="Times New Roman"/>
                <a:sym typeface="Times New Roman"/>
              </a:rPr>
              <a:t>: Ongoing collaboration with domain experts for context and relevance.</a:t>
            </a:r>
            <a:endParaRPr sz="1900">
              <a:latin typeface="Times New Roman"/>
              <a:ea typeface="Times New Roman"/>
              <a:cs typeface="Times New Roman"/>
              <a:sym typeface="Times New Roman"/>
            </a:endParaRPr>
          </a:p>
          <a:p>
            <a:pPr indent="0" lvl="0" marL="0" rtl="0" algn="l">
              <a:lnSpc>
                <a:spcPct val="150000"/>
              </a:lnSpc>
              <a:spcBef>
                <a:spcPts val="0"/>
              </a:spcBef>
              <a:spcAft>
                <a:spcPts val="0"/>
              </a:spcAft>
              <a:buClr>
                <a:srgbClr val="000000"/>
              </a:buClr>
              <a:buSzPts val="2100"/>
              <a:buFont typeface="Arial"/>
              <a:buNone/>
            </a:pPr>
            <a:r>
              <a:t/>
            </a:r>
            <a:endParaRPr sz="1900">
              <a:latin typeface="Times New Roman"/>
              <a:ea typeface="Times New Roman"/>
              <a:cs typeface="Times New Roman"/>
              <a:sym typeface="Times New Roman"/>
            </a:endParaRPr>
          </a:p>
        </p:txBody>
      </p:sp>
      <p:sp>
        <p:nvSpPr>
          <p:cNvPr id="206" name="Google Shape;206;p25"/>
          <p:cNvSpPr txBox="1"/>
          <p:nvPr/>
        </p:nvSpPr>
        <p:spPr>
          <a:xfrm>
            <a:off x="5924550" y="2152650"/>
            <a:ext cx="6305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0" y="177790"/>
            <a:ext cx="105156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Data Dictionary </a:t>
            </a:r>
            <a:endParaRPr b="1" sz="3200">
              <a:latin typeface="Times New Roman"/>
              <a:ea typeface="Times New Roman"/>
              <a:cs typeface="Times New Roman"/>
              <a:sym typeface="Times New Roman"/>
            </a:endParaRPr>
          </a:p>
        </p:txBody>
      </p:sp>
      <p:pic>
        <p:nvPicPr>
          <p:cNvPr id="212" name="Google Shape;212;p26"/>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213" name="Google Shape;213;p26"/>
          <p:cNvSpPr txBox="1"/>
          <p:nvPr/>
        </p:nvSpPr>
        <p:spPr>
          <a:xfrm>
            <a:off x="143075" y="1052450"/>
            <a:ext cx="11275800" cy="46485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Clr>
                <a:schemeClr val="dk1"/>
              </a:buClr>
              <a:buSzPts val="2000"/>
              <a:buFont typeface="Times New Roman"/>
              <a:buChar char="●"/>
            </a:pPr>
            <a:r>
              <a:rPr b="1" lang="en-US" sz="2000">
                <a:solidFill>
                  <a:schemeClr val="dk1"/>
                </a:solidFill>
                <a:latin typeface="Times New Roman"/>
                <a:ea typeface="Times New Roman"/>
                <a:cs typeface="Times New Roman"/>
                <a:sym typeface="Times New Roman"/>
              </a:rPr>
              <a:t>Date</a:t>
            </a:r>
            <a:r>
              <a:rPr lang="en-US" sz="2000">
                <a:solidFill>
                  <a:schemeClr val="dk1"/>
                </a:solidFill>
                <a:latin typeface="Times New Roman"/>
                <a:ea typeface="Times New Roman"/>
                <a:cs typeface="Times New Roman"/>
                <a:sym typeface="Times New Roman"/>
              </a:rPr>
              <a:t>: The timestamp indicating the month of the recorded data.</a:t>
            </a:r>
            <a:endParaRPr sz="2000">
              <a:solidFill>
                <a:schemeClr val="dk1"/>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chemeClr val="dk1"/>
              </a:buClr>
              <a:buSzPts val="2000"/>
              <a:buFont typeface="Times New Roman"/>
              <a:buChar char="●"/>
            </a:pPr>
            <a:r>
              <a:rPr b="1" lang="en-US" sz="2000">
                <a:solidFill>
                  <a:schemeClr val="dk1"/>
                </a:solidFill>
                <a:latin typeface="Times New Roman"/>
                <a:ea typeface="Times New Roman"/>
                <a:cs typeface="Times New Roman"/>
                <a:sym typeface="Times New Roman"/>
              </a:rPr>
              <a:t>Bounce Rate</a:t>
            </a:r>
            <a:r>
              <a:rPr lang="en-US" sz="2000">
                <a:solidFill>
                  <a:schemeClr val="dk1"/>
                </a:solidFill>
                <a:latin typeface="Times New Roman"/>
                <a:ea typeface="Times New Roman"/>
                <a:cs typeface="Times New Roman"/>
                <a:sym typeface="Times New Roman"/>
              </a:rPr>
              <a:t>: The percentage of visitors who navigate away from the site after viewing only one page, representing user disengagement.</a:t>
            </a:r>
            <a:endParaRPr sz="2000">
              <a:solidFill>
                <a:schemeClr val="dk1"/>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chemeClr val="dk1"/>
              </a:buClr>
              <a:buSzPts val="2000"/>
              <a:buFont typeface="Times New Roman"/>
              <a:buChar char="●"/>
            </a:pPr>
            <a:r>
              <a:rPr b="1" lang="en-US" sz="2000">
                <a:solidFill>
                  <a:schemeClr val="dk1"/>
                </a:solidFill>
                <a:latin typeface="Times New Roman"/>
                <a:ea typeface="Times New Roman"/>
                <a:cs typeface="Times New Roman"/>
                <a:sym typeface="Times New Roman"/>
              </a:rPr>
              <a:t>Content Type</a:t>
            </a:r>
            <a:r>
              <a:rPr lang="en-US" sz="2000">
                <a:solidFill>
                  <a:schemeClr val="dk1"/>
                </a:solidFill>
                <a:latin typeface="Times New Roman"/>
                <a:ea typeface="Times New Roman"/>
                <a:cs typeface="Times New Roman"/>
                <a:sym typeface="Times New Roman"/>
              </a:rPr>
              <a:t>: Categorization of pharmaceutical content, such as articles, videos, or promotional material.</a:t>
            </a:r>
            <a:endParaRPr sz="2000">
              <a:solidFill>
                <a:schemeClr val="dk1"/>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chemeClr val="dk1"/>
              </a:buClr>
              <a:buSzPts val="2000"/>
              <a:buFont typeface="Times New Roman"/>
              <a:buChar char="●"/>
            </a:pPr>
            <a:r>
              <a:rPr b="1" lang="en-US" sz="2000">
                <a:solidFill>
                  <a:schemeClr val="dk1"/>
                </a:solidFill>
                <a:latin typeface="Times New Roman"/>
                <a:ea typeface="Times New Roman"/>
                <a:cs typeface="Times New Roman"/>
                <a:sym typeface="Times New Roman"/>
              </a:rPr>
              <a:t>User Demographics</a:t>
            </a: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indent="-355600" lvl="1" marL="914400" rtl="0" algn="l">
              <a:lnSpc>
                <a:spcPct val="15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Age Group: The age range of the user.</a:t>
            </a:r>
            <a:endParaRPr sz="2000">
              <a:solidFill>
                <a:schemeClr val="dk1"/>
              </a:solidFill>
              <a:latin typeface="Times New Roman"/>
              <a:ea typeface="Times New Roman"/>
              <a:cs typeface="Times New Roman"/>
              <a:sym typeface="Times New Roman"/>
            </a:endParaRPr>
          </a:p>
          <a:p>
            <a:pPr indent="-355600" lvl="1" marL="914400" rtl="0" algn="l">
              <a:lnSpc>
                <a:spcPct val="15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Gender: The gender of the user.</a:t>
            </a:r>
            <a:endParaRPr sz="2000">
              <a:solidFill>
                <a:schemeClr val="dk1"/>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chemeClr val="dk1"/>
              </a:buClr>
              <a:buSzPts val="2000"/>
              <a:buFont typeface="Times New Roman"/>
              <a:buChar char="●"/>
            </a:pPr>
            <a:r>
              <a:rPr b="1" lang="en-US" sz="2000">
                <a:solidFill>
                  <a:schemeClr val="dk1"/>
                </a:solidFill>
                <a:latin typeface="Times New Roman"/>
                <a:ea typeface="Times New Roman"/>
                <a:cs typeface="Times New Roman"/>
                <a:sym typeface="Times New Roman"/>
              </a:rPr>
              <a:t>Promotional Activities</a:t>
            </a: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indent="-355600" lvl="1" marL="914400" rtl="0" algn="l">
              <a:lnSpc>
                <a:spcPct val="15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Campaigns: Identification of specific marketing campaigns or promotions.</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169420" y="206578"/>
            <a:ext cx="110493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a:latin typeface="Times New Roman"/>
                <a:ea typeface="Times New Roman"/>
                <a:cs typeface="Times New Roman"/>
                <a:sym typeface="Times New Roman"/>
              </a:rPr>
              <a:t>System Requirements</a:t>
            </a:r>
            <a:endParaRPr b="1" sz="3200">
              <a:latin typeface="Times New Roman"/>
              <a:ea typeface="Times New Roman"/>
              <a:cs typeface="Times New Roman"/>
              <a:sym typeface="Times New Roman"/>
            </a:endParaRPr>
          </a:p>
        </p:txBody>
      </p:sp>
      <p:pic>
        <p:nvPicPr>
          <p:cNvPr id="219" name="Google Shape;219;p27"/>
          <p:cNvPicPr preferRelativeResize="0"/>
          <p:nvPr/>
        </p:nvPicPr>
        <p:blipFill rotWithShape="1">
          <a:blip r:embed="rId3">
            <a:alphaModFix/>
          </a:blip>
          <a:srcRect b="0" l="0" r="0" t="0"/>
          <a:stretch/>
        </p:blipFill>
        <p:spPr>
          <a:xfrm>
            <a:off x="9580951" y="5971862"/>
            <a:ext cx="2592012" cy="805375"/>
          </a:xfrm>
          <a:prstGeom prst="rect">
            <a:avLst/>
          </a:prstGeom>
          <a:noFill/>
          <a:ln>
            <a:noFill/>
          </a:ln>
        </p:spPr>
      </p:pic>
      <p:sp>
        <p:nvSpPr>
          <p:cNvPr id="220" name="Google Shape;220;p27"/>
          <p:cNvSpPr txBox="1"/>
          <p:nvPr/>
        </p:nvSpPr>
        <p:spPr>
          <a:xfrm>
            <a:off x="-168325" y="953925"/>
            <a:ext cx="10474800" cy="6003000"/>
          </a:xfrm>
          <a:prstGeom prst="rect">
            <a:avLst/>
          </a:prstGeom>
          <a:noFill/>
          <a:ln>
            <a:noFill/>
          </a:ln>
        </p:spPr>
        <p:txBody>
          <a:bodyPr anchorCtr="0" anchor="t" bIns="91425" lIns="91425" spcFirstLastPara="1" rIns="91425" wrap="square" tIns="91425">
            <a:spAutoFit/>
          </a:bodyPr>
          <a:lstStyle/>
          <a:p>
            <a:pPr indent="-228600" lvl="0" marL="457200" rtl="0" algn="l">
              <a:lnSpc>
                <a:spcPct val="150000"/>
              </a:lnSpc>
              <a:spcBef>
                <a:spcPts val="0"/>
              </a:spcBef>
              <a:spcAft>
                <a:spcPts val="0"/>
              </a:spcAft>
              <a:buSzPts val="2000"/>
              <a:buFont typeface="Times New Roman"/>
              <a:buNone/>
            </a:pPr>
            <a:r>
              <a:rPr b="1" lang="en-US" sz="2000">
                <a:latin typeface="Times New Roman"/>
                <a:ea typeface="Times New Roman"/>
                <a:cs typeface="Times New Roman"/>
                <a:sym typeface="Times New Roman"/>
              </a:rPr>
              <a:t>Hardware</a:t>
            </a: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355600" lvl="1" marL="914400" rtl="0" algn="l">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Adequate computing power for time series analysis and model training.</a:t>
            </a:r>
            <a:endParaRPr sz="2000">
              <a:latin typeface="Times New Roman"/>
              <a:ea typeface="Times New Roman"/>
              <a:cs typeface="Times New Roman"/>
              <a:sym typeface="Times New Roman"/>
            </a:endParaRPr>
          </a:p>
          <a:p>
            <a:pPr indent="-355600" lvl="1" marL="914400" rtl="0" algn="l">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Storage capacity to accommodate historical and forecasted data.</a:t>
            </a:r>
            <a:endParaRPr sz="2000">
              <a:latin typeface="Times New Roman"/>
              <a:ea typeface="Times New Roman"/>
              <a:cs typeface="Times New Roman"/>
              <a:sym typeface="Times New Roman"/>
            </a:endParaRPr>
          </a:p>
          <a:p>
            <a:pPr indent="0" lvl="0" marL="914400" rtl="0" algn="l">
              <a:lnSpc>
                <a:spcPct val="150000"/>
              </a:lnSpc>
              <a:spcBef>
                <a:spcPts val="0"/>
              </a:spcBef>
              <a:spcAft>
                <a:spcPts val="0"/>
              </a:spcAft>
              <a:buNone/>
            </a:pPr>
            <a:r>
              <a:t/>
            </a:r>
            <a:endParaRPr sz="2000">
              <a:latin typeface="Times New Roman"/>
              <a:ea typeface="Times New Roman"/>
              <a:cs typeface="Times New Roman"/>
              <a:sym typeface="Times New Roman"/>
            </a:endParaRPr>
          </a:p>
          <a:p>
            <a:pPr indent="-228600" lvl="0" marL="457200" rtl="0" algn="l">
              <a:lnSpc>
                <a:spcPct val="150000"/>
              </a:lnSpc>
              <a:spcBef>
                <a:spcPts val="0"/>
              </a:spcBef>
              <a:spcAft>
                <a:spcPts val="0"/>
              </a:spcAft>
              <a:buSzPts val="2000"/>
              <a:buFont typeface="Times New Roman"/>
              <a:buNone/>
            </a:pPr>
            <a:r>
              <a:rPr b="1" lang="en-US" sz="2000">
                <a:latin typeface="Times New Roman"/>
                <a:ea typeface="Times New Roman"/>
                <a:cs typeface="Times New Roman"/>
                <a:sym typeface="Times New Roman"/>
              </a:rPr>
              <a:t>Software</a:t>
            </a: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355600" lvl="1" marL="914400" rtl="0" algn="l">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Python (latest version) for code implementation. Jupyter Notebook for implementation.</a:t>
            </a:r>
            <a:endParaRPr sz="2000">
              <a:latin typeface="Times New Roman"/>
              <a:ea typeface="Times New Roman"/>
              <a:cs typeface="Times New Roman"/>
              <a:sym typeface="Times New Roman"/>
            </a:endParaRPr>
          </a:p>
          <a:p>
            <a:pPr indent="-355600" lvl="1" marL="914400" rtl="0" algn="l">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Required libraries: Statsmodels, pmdarima, Matplotlib, and other relevant dependencies.</a:t>
            </a:r>
            <a:endParaRPr sz="2000">
              <a:latin typeface="Times New Roman"/>
              <a:ea typeface="Times New Roman"/>
              <a:cs typeface="Times New Roman"/>
              <a:sym typeface="Times New Roman"/>
            </a:endParaRPr>
          </a:p>
          <a:p>
            <a:pPr indent="0" lvl="0" marL="914400" rtl="0" algn="l">
              <a:lnSpc>
                <a:spcPct val="150000"/>
              </a:lnSpc>
              <a:spcBef>
                <a:spcPts val="0"/>
              </a:spcBef>
              <a:spcAft>
                <a:spcPts val="0"/>
              </a:spcAft>
              <a:buNone/>
            </a:pPr>
            <a:r>
              <a:t/>
            </a:r>
            <a:endParaRPr sz="2000">
              <a:latin typeface="Times New Roman"/>
              <a:ea typeface="Times New Roman"/>
              <a:cs typeface="Times New Roman"/>
              <a:sym typeface="Times New Roman"/>
            </a:endParaRPr>
          </a:p>
          <a:p>
            <a:pPr indent="-228600" lvl="0" marL="457200" rtl="0" algn="l">
              <a:lnSpc>
                <a:spcPct val="150000"/>
              </a:lnSpc>
              <a:spcBef>
                <a:spcPts val="0"/>
              </a:spcBef>
              <a:spcAft>
                <a:spcPts val="0"/>
              </a:spcAft>
              <a:buSzPts val="2000"/>
              <a:buFont typeface="Times New Roman"/>
              <a:buNone/>
            </a:pPr>
            <a:r>
              <a:rPr b="1" lang="en-US" sz="2000">
                <a:latin typeface="Times New Roman"/>
                <a:ea typeface="Times New Roman"/>
                <a:cs typeface="Times New Roman"/>
                <a:sym typeface="Times New Roman"/>
              </a:rPr>
              <a:t>Data</a:t>
            </a: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355600" lvl="1" marL="914400" rtl="0" algn="l">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Access to a reliable dataset of pharmaceutical bounce rates with necessary features.</a:t>
            </a:r>
            <a:endParaRPr sz="2000">
              <a:latin typeface="Times New Roman"/>
              <a:ea typeface="Times New Roman"/>
              <a:cs typeface="Times New Roman"/>
              <a:sym typeface="Times New Roman"/>
            </a:endParaRPr>
          </a:p>
          <a:p>
            <a:pPr indent="-355600" lvl="1" marL="914400" rtl="0" algn="l">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Monthly segmented data for accurate time series analysis.</a:t>
            </a:r>
            <a:endParaRPr sz="2000">
              <a:latin typeface="Times New Roman"/>
              <a:ea typeface="Times New Roman"/>
              <a:cs typeface="Times New Roman"/>
              <a:sym typeface="Times New Roman"/>
            </a:endParaRPr>
          </a:p>
          <a:p>
            <a:pPr indent="-228600" lvl="0" marL="457200" rtl="0" algn="l">
              <a:lnSpc>
                <a:spcPct val="150000"/>
              </a:lnSpc>
              <a:spcBef>
                <a:spcPts val="0"/>
              </a:spcBef>
              <a:spcAft>
                <a:spcPts val="0"/>
              </a:spcAft>
              <a:buSzPts val="2000"/>
              <a:buFont typeface="Times New Roman"/>
              <a:buNone/>
            </a:pPr>
            <a:r>
              <a:t/>
            </a:r>
            <a:endParaRPr sz="2000">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Font typeface="Times New Roman"/>
              <a:buNone/>
            </a:pPr>
            <a:r>
              <a:t/>
            </a:r>
            <a:endParaRPr sz="18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txBox="1"/>
          <p:nvPr>
            <p:ph type="title"/>
          </p:nvPr>
        </p:nvSpPr>
        <p:spPr>
          <a:xfrm>
            <a:off x="169420" y="206578"/>
            <a:ext cx="110493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a:latin typeface="Times New Roman"/>
                <a:ea typeface="Times New Roman"/>
                <a:cs typeface="Times New Roman"/>
                <a:sym typeface="Times New Roman"/>
              </a:rPr>
              <a:t>System Requirements</a:t>
            </a:r>
            <a:endParaRPr b="1" sz="3200">
              <a:latin typeface="Times New Roman"/>
              <a:ea typeface="Times New Roman"/>
              <a:cs typeface="Times New Roman"/>
              <a:sym typeface="Times New Roman"/>
            </a:endParaRPr>
          </a:p>
        </p:txBody>
      </p:sp>
      <p:pic>
        <p:nvPicPr>
          <p:cNvPr id="226" name="Google Shape;226;p28"/>
          <p:cNvPicPr preferRelativeResize="0"/>
          <p:nvPr/>
        </p:nvPicPr>
        <p:blipFill rotWithShape="1">
          <a:blip r:embed="rId3">
            <a:alphaModFix/>
          </a:blip>
          <a:srcRect b="0" l="0" r="0" t="0"/>
          <a:stretch/>
        </p:blipFill>
        <p:spPr>
          <a:xfrm>
            <a:off x="9580951" y="5971862"/>
            <a:ext cx="2592012" cy="805375"/>
          </a:xfrm>
          <a:prstGeom prst="rect">
            <a:avLst/>
          </a:prstGeom>
          <a:noFill/>
          <a:ln>
            <a:noFill/>
          </a:ln>
        </p:spPr>
      </p:pic>
      <p:sp>
        <p:nvSpPr>
          <p:cNvPr id="227" name="Google Shape;227;p28"/>
          <p:cNvSpPr txBox="1"/>
          <p:nvPr/>
        </p:nvSpPr>
        <p:spPr>
          <a:xfrm>
            <a:off x="-168325" y="1104750"/>
            <a:ext cx="10474800" cy="4648500"/>
          </a:xfrm>
          <a:prstGeom prst="rect">
            <a:avLst/>
          </a:prstGeom>
          <a:noFill/>
          <a:ln>
            <a:noFill/>
          </a:ln>
        </p:spPr>
        <p:txBody>
          <a:bodyPr anchorCtr="0" anchor="t" bIns="91425" lIns="91425" spcFirstLastPara="1" rIns="91425" wrap="square" tIns="91425">
            <a:spAutoFit/>
          </a:bodyPr>
          <a:lstStyle/>
          <a:p>
            <a:pPr indent="-228600" lvl="0" marL="457200" rtl="0" algn="l">
              <a:lnSpc>
                <a:spcPct val="150000"/>
              </a:lnSpc>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Collaboration Tools</a:t>
            </a: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indent="-355600" lvl="1" marL="914400" rtl="0" algn="l">
              <a:lnSpc>
                <a:spcPct val="15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Communication platforms for regular updates and discussions with stakeholders.</a:t>
            </a:r>
            <a:endParaRPr sz="2000">
              <a:solidFill>
                <a:schemeClr val="dk1"/>
              </a:solidFill>
              <a:latin typeface="Times New Roman"/>
              <a:ea typeface="Times New Roman"/>
              <a:cs typeface="Times New Roman"/>
              <a:sym typeface="Times New Roman"/>
            </a:endParaRPr>
          </a:p>
          <a:p>
            <a:pPr indent="-355600" lvl="1" marL="914400" rtl="0" algn="l">
              <a:lnSpc>
                <a:spcPct val="15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Version control system for tracking code changes and ensuring reproducibility.</a:t>
            </a:r>
            <a:endParaRPr sz="2000">
              <a:solidFill>
                <a:schemeClr val="dk1"/>
              </a:solidFill>
              <a:latin typeface="Times New Roman"/>
              <a:ea typeface="Times New Roman"/>
              <a:cs typeface="Times New Roman"/>
              <a:sym typeface="Times New Roman"/>
            </a:endParaRPr>
          </a:p>
          <a:p>
            <a:pPr indent="0" lvl="0" marL="914400" rtl="0" algn="l">
              <a:lnSpc>
                <a:spcPct val="15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228600" lvl="0" marL="457200" rtl="0" algn="l">
              <a:lnSpc>
                <a:spcPct val="150000"/>
              </a:lnSpc>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Documentation</a:t>
            </a: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indent="-355600" lvl="1" marL="914400" rtl="0" algn="l">
              <a:lnSpc>
                <a:spcPct val="15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Tools for documenting code, data preprocessing steps, and analysis results.</a:t>
            </a:r>
            <a:endParaRPr sz="2000">
              <a:solidFill>
                <a:schemeClr val="dk1"/>
              </a:solidFill>
              <a:latin typeface="Times New Roman"/>
              <a:ea typeface="Times New Roman"/>
              <a:cs typeface="Times New Roman"/>
              <a:sym typeface="Times New Roman"/>
            </a:endParaRPr>
          </a:p>
          <a:p>
            <a:pPr indent="0" lvl="0" marL="914400" rtl="0" algn="l">
              <a:lnSpc>
                <a:spcPct val="15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228600" lvl="0" marL="457200" rtl="0" algn="l">
              <a:lnSpc>
                <a:spcPct val="150000"/>
              </a:lnSpc>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Security Measures</a:t>
            </a: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indent="-355600" lvl="1" marL="914400" rtl="0" algn="l">
              <a:lnSpc>
                <a:spcPct val="15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Ensure data security and compliance with privacy regulations in handling pharmaceutical data.</a:t>
            </a:r>
            <a:endParaRPr sz="20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9"/>
          <p:cNvSpPr txBox="1"/>
          <p:nvPr>
            <p:ph type="title"/>
          </p:nvPr>
        </p:nvSpPr>
        <p:spPr>
          <a:xfrm>
            <a:off x="228600" y="177790"/>
            <a:ext cx="10515600" cy="535487"/>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Data Preprocessing</a:t>
            </a:r>
            <a:endParaRPr/>
          </a:p>
        </p:txBody>
      </p:sp>
      <p:pic>
        <p:nvPicPr>
          <p:cNvPr id="234" name="Google Shape;234;p29"/>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235" name="Google Shape;235;p29"/>
          <p:cNvSpPr txBox="1"/>
          <p:nvPr/>
        </p:nvSpPr>
        <p:spPr>
          <a:xfrm>
            <a:off x="876300" y="1428750"/>
            <a:ext cx="10972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36" name="Google Shape;236;p29"/>
          <p:cNvSpPr txBox="1"/>
          <p:nvPr/>
        </p:nvSpPr>
        <p:spPr>
          <a:xfrm>
            <a:off x="228600" y="1169650"/>
            <a:ext cx="11205600" cy="37248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SzPts val="2000"/>
              <a:buFont typeface="Times New Roman"/>
              <a:buChar char="●"/>
            </a:pPr>
            <a:r>
              <a:rPr b="1" lang="en-US" sz="2000">
                <a:latin typeface="Times New Roman"/>
                <a:ea typeface="Times New Roman"/>
                <a:cs typeface="Times New Roman"/>
                <a:sym typeface="Times New Roman"/>
              </a:rPr>
              <a:t>Duplicate Removal</a:t>
            </a: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355600" lvl="1" marL="914400" rtl="0" algn="l">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Identified and removed 26 duplicate entries to ensure data accuracy.</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b="1" lang="en-US" sz="2000">
                <a:latin typeface="Times New Roman"/>
                <a:ea typeface="Times New Roman"/>
                <a:cs typeface="Times New Roman"/>
                <a:sym typeface="Times New Roman"/>
              </a:rPr>
              <a:t>Handling Missing Values</a:t>
            </a: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355600" lvl="1" marL="914400" rtl="0" algn="l">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Checked for missing values and dropped them, ensuring a complete dataset.</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b="1" lang="en-US" sz="2000">
                <a:latin typeface="Times New Roman"/>
                <a:ea typeface="Times New Roman"/>
                <a:cs typeface="Times New Roman"/>
                <a:sym typeface="Times New Roman"/>
              </a:rPr>
              <a:t>Column Selection</a:t>
            </a: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355600" lvl="1" marL="914400" rtl="0" algn="l">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Removed unnecessary columns ('Typeofsales', 'Patient_ID') for streamlined analysis.</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b="1" lang="en-US" sz="2000">
                <a:latin typeface="Times New Roman"/>
                <a:ea typeface="Times New Roman"/>
                <a:cs typeface="Times New Roman"/>
                <a:sym typeface="Times New Roman"/>
              </a:rPr>
              <a:t>Data Type Conversion</a:t>
            </a: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355600" lvl="1" marL="914400" rtl="0" algn="l">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Converted the 'Dateofbill' column from object to datetime format for chronological sorting.</a:t>
            </a:r>
            <a:endParaRPr sz="20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0"/>
          <p:cNvSpPr txBox="1"/>
          <p:nvPr>
            <p:ph type="title"/>
          </p:nvPr>
        </p:nvSpPr>
        <p:spPr>
          <a:xfrm>
            <a:off x="248194" y="147682"/>
            <a:ext cx="92472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Exploratory Data Analysis [EDA]</a:t>
            </a:r>
            <a:endParaRPr sz="3200">
              <a:latin typeface="Times New Roman"/>
              <a:ea typeface="Times New Roman"/>
              <a:cs typeface="Times New Roman"/>
              <a:sym typeface="Times New Roman"/>
            </a:endParaRPr>
          </a:p>
        </p:txBody>
      </p:sp>
      <p:sp>
        <p:nvSpPr>
          <p:cNvPr id="242" name="Google Shape;242;p30"/>
          <p:cNvSpPr txBox="1"/>
          <p:nvPr>
            <p:ph idx="12" type="sldNum"/>
          </p:nvPr>
        </p:nvSpPr>
        <p:spPr>
          <a:xfrm>
            <a:off x="11639552" y="6350000"/>
            <a:ext cx="390525" cy="288925"/>
          </a:xfrm>
          <a:prstGeom prst="rect">
            <a:avLst/>
          </a:prstGeom>
          <a:noFill/>
          <a:ln>
            <a:noFill/>
          </a:ln>
        </p:spPr>
        <p:txBody>
          <a:bodyPr anchorCtr="0" anchor="ctr" bIns="45675" lIns="91400" spcFirstLastPara="1" rIns="91400" wrap="square" tIns="4567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43" name="Google Shape;243;p30"/>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244" name="Google Shape;244;p30"/>
          <p:cNvSpPr txBox="1"/>
          <p:nvPr/>
        </p:nvSpPr>
        <p:spPr>
          <a:xfrm>
            <a:off x="609600" y="1181100"/>
            <a:ext cx="19431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5" name="Google Shape;245;p30"/>
          <p:cNvSpPr txBox="1"/>
          <p:nvPr/>
        </p:nvSpPr>
        <p:spPr>
          <a:xfrm>
            <a:off x="376000" y="1112500"/>
            <a:ext cx="8991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6" name="Google Shape;246;p30"/>
          <p:cNvSpPr txBox="1"/>
          <p:nvPr/>
        </p:nvSpPr>
        <p:spPr>
          <a:xfrm>
            <a:off x="6267450" y="1428750"/>
            <a:ext cx="5962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7" name="Google Shape;247;p30"/>
          <p:cNvSpPr txBox="1"/>
          <p:nvPr/>
        </p:nvSpPr>
        <p:spPr>
          <a:xfrm>
            <a:off x="248200" y="930075"/>
            <a:ext cx="11314800" cy="5915400"/>
          </a:xfrm>
          <a:prstGeom prst="rect">
            <a:avLst/>
          </a:prstGeom>
          <a:noFill/>
          <a:ln>
            <a:noFill/>
          </a:ln>
        </p:spPr>
        <p:txBody>
          <a:bodyPr anchorCtr="0" anchor="t" bIns="91425" lIns="91425" spcFirstLastPara="1" rIns="91425" wrap="square" tIns="91425">
            <a:spAutoFit/>
          </a:bodyPr>
          <a:lstStyle/>
          <a:p>
            <a:pPr indent="-349250" lvl="0" marL="457200" rtl="0" algn="l">
              <a:lnSpc>
                <a:spcPct val="150000"/>
              </a:lnSpc>
              <a:spcBef>
                <a:spcPts val="0"/>
              </a:spcBef>
              <a:spcAft>
                <a:spcPts val="0"/>
              </a:spcAft>
              <a:buClr>
                <a:schemeClr val="dk1"/>
              </a:buClr>
              <a:buSzPts val="1900"/>
              <a:buFont typeface="Times New Roman"/>
              <a:buChar char="●"/>
            </a:pPr>
            <a:r>
              <a:rPr b="1" lang="en-US" sz="1900">
                <a:solidFill>
                  <a:schemeClr val="dk1"/>
                </a:solidFill>
                <a:latin typeface="Times New Roman"/>
                <a:ea typeface="Times New Roman"/>
                <a:cs typeface="Times New Roman"/>
                <a:sym typeface="Times New Roman"/>
              </a:rPr>
              <a:t>D-Tale Visualization</a:t>
            </a:r>
            <a:r>
              <a:rPr lang="en-US" sz="1900">
                <a:solidFill>
                  <a:schemeClr val="dk1"/>
                </a:solidFill>
                <a:latin typeface="Times New Roman"/>
                <a:ea typeface="Times New Roman"/>
                <a:cs typeface="Times New Roman"/>
                <a:sym typeface="Times New Roman"/>
              </a:rPr>
              <a:t>:</a:t>
            </a:r>
            <a:endParaRPr sz="1900">
              <a:solidFill>
                <a:schemeClr val="dk1"/>
              </a:solidFill>
              <a:latin typeface="Times New Roman"/>
              <a:ea typeface="Times New Roman"/>
              <a:cs typeface="Times New Roman"/>
              <a:sym typeface="Times New Roman"/>
            </a:endParaRPr>
          </a:p>
          <a:p>
            <a:pPr indent="-349250" lvl="1" marL="914400" rtl="0" algn="l">
              <a:lnSpc>
                <a:spcPct val="150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Employed D-Tale for interactive visualizations, offering a comprehensive view of the dataset.</a:t>
            </a:r>
            <a:endParaRPr sz="1900">
              <a:solidFill>
                <a:schemeClr val="dk1"/>
              </a:solidFill>
              <a:latin typeface="Times New Roman"/>
              <a:ea typeface="Times New Roman"/>
              <a:cs typeface="Times New Roman"/>
              <a:sym typeface="Times New Roman"/>
            </a:endParaRPr>
          </a:p>
          <a:p>
            <a:pPr indent="-349250" lvl="1" marL="914400" rtl="0" algn="l">
              <a:lnSpc>
                <a:spcPct val="150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Explored various charts, histograms, and statistical summaries to understand data distributions and characteristics.</a:t>
            </a:r>
            <a:endParaRPr sz="1900">
              <a:solidFill>
                <a:schemeClr val="dk1"/>
              </a:solidFill>
              <a:latin typeface="Times New Roman"/>
              <a:ea typeface="Times New Roman"/>
              <a:cs typeface="Times New Roman"/>
              <a:sym typeface="Times New Roman"/>
            </a:endParaRPr>
          </a:p>
          <a:p>
            <a:pPr indent="-349250" lvl="0" marL="457200" rtl="0" algn="l">
              <a:lnSpc>
                <a:spcPct val="150000"/>
              </a:lnSpc>
              <a:spcBef>
                <a:spcPts val="0"/>
              </a:spcBef>
              <a:spcAft>
                <a:spcPts val="0"/>
              </a:spcAft>
              <a:buClr>
                <a:schemeClr val="dk1"/>
              </a:buClr>
              <a:buSzPts val="1900"/>
              <a:buFont typeface="Times New Roman"/>
              <a:buChar char="●"/>
            </a:pPr>
            <a:r>
              <a:rPr b="1" lang="en-US" sz="1900">
                <a:solidFill>
                  <a:schemeClr val="dk1"/>
                </a:solidFill>
                <a:latin typeface="Times New Roman"/>
                <a:ea typeface="Times New Roman"/>
                <a:cs typeface="Times New Roman"/>
                <a:sym typeface="Times New Roman"/>
              </a:rPr>
              <a:t>Top Drug Selection</a:t>
            </a:r>
            <a:r>
              <a:rPr lang="en-US" sz="1900">
                <a:solidFill>
                  <a:schemeClr val="dk1"/>
                </a:solidFill>
                <a:latin typeface="Times New Roman"/>
                <a:ea typeface="Times New Roman"/>
                <a:cs typeface="Times New Roman"/>
                <a:sym typeface="Times New Roman"/>
              </a:rPr>
              <a:t>:</a:t>
            </a:r>
            <a:endParaRPr sz="1900">
              <a:solidFill>
                <a:schemeClr val="dk1"/>
              </a:solidFill>
              <a:latin typeface="Times New Roman"/>
              <a:ea typeface="Times New Roman"/>
              <a:cs typeface="Times New Roman"/>
              <a:sym typeface="Times New Roman"/>
            </a:endParaRPr>
          </a:p>
          <a:p>
            <a:pPr indent="-349250" lvl="1" marL="914400" rtl="0" algn="l">
              <a:lnSpc>
                <a:spcPct val="150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Investigated the distribution of pharmaceutical data to identify drugs with significant impact or high usage.</a:t>
            </a:r>
            <a:endParaRPr sz="1900">
              <a:solidFill>
                <a:schemeClr val="dk1"/>
              </a:solidFill>
              <a:latin typeface="Times New Roman"/>
              <a:ea typeface="Times New Roman"/>
              <a:cs typeface="Times New Roman"/>
              <a:sym typeface="Times New Roman"/>
            </a:endParaRPr>
          </a:p>
          <a:p>
            <a:pPr indent="-349250" lvl="1" marL="914400" rtl="0" algn="l">
              <a:lnSpc>
                <a:spcPct val="150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Conducted analysis on drug frequencies to determine the top drugs for further analysis.</a:t>
            </a:r>
            <a:endParaRPr sz="1900">
              <a:solidFill>
                <a:schemeClr val="dk1"/>
              </a:solidFill>
              <a:latin typeface="Times New Roman"/>
              <a:ea typeface="Times New Roman"/>
              <a:cs typeface="Times New Roman"/>
              <a:sym typeface="Times New Roman"/>
            </a:endParaRPr>
          </a:p>
          <a:p>
            <a:pPr indent="-349250" lvl="0" marL="457200" rtl="0" algn="l">
              <a:lnSpc>
                <a:spcPct val="150000"/>
              </a:lnSpc>
              <a:spcBef>
                <a:spcPts val="0"/>
              </a:spcBef>
              <a:spcAft>
                <a:spcPts val="0"/>
              </a:spcAft>
              <a:buClr>
                <a:schemeClr val="dk1"/>
              </a:buClr>
              <a:buSzPts val="1900"/>
              <a:buFont typeface="Times New Roman"/>
              <a:buChar char="●"/>
            </a:pPr>
            <a:r>
              <a:rPr b="1" lang="en-US" sz="1900">
                <a:solidFill>
                  <a:schemeClr val="dk1"/>
                </a:solidFill>
                <a:latin typeface="Times New Roman"/>
                <a:ea typeface="Times New Roman"/>
                <a:cs typeface="Times New Roman"/>
                <a:sym typeface="Times New Roman"/>
              </a:rPr>
              <a:t>Time Series Data Preparation</a:t>
            </a:r>
            <a:r>
              <a:rPr lang="en-US" sz="1900">
                <a:solidFill>
                  <a:schemeClr val="dk1"/>
                </a:solidFill>
                <a:latin typeface="Times New Roman"/>
                <a:ea typeface="Times New Roman"/>
                <a:cs typeface="Times New Roman"/>
                <a:sym typeface="Times New Roman"/>
              </a:rPr>
              <a:t>:</a:t>
            </a:r>
            <a:endParaRPr sz="1900">
              <a:solidFill>
                <a:schemeClr val="dk1"/>
              </a:solidFill>
              <a:latin typeface="Times New Roman"/>
              <a:ea typeface="Times New Roman"/>
              <a:cs typeface="Times New Roman"/>
              <a:sym typeface="Times New Roman"/>
            </a:endParaRPr>
          </a:p>
          <a:p>
            <a:pPr indent="-349250" lvl="1" marL="914400" rtl="0" algn="l">
              <a:lnSpc>
                <a:spcPct val="150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Resampled the data at monthly intervals to transform the dataset into a time series format.</a:t>
            </a:r>
            <a:endParaRPr sz="1900">
              <a:solidFill>
                <a:schemeClr val="dk1"/>
              </a:solidFill>
              <a:latin typeface="Times New Roman"/>
              <a:ea typeface="Times New Roman"/>
              <a:cs typeface="Times New Roman"/>
              <a:sym typeface="Times New Roman"/>
            </a:endParaRPr>
          </a:p>
          <a:p>
            <a:pPr indent="-349250" lvl="1" marL="914400" rtl="0" algn="l">
              <a:lnSpc>
                <a:spcPct val="150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Sorted and indexed the data by date, preparing it for time series analysis.</a:t>
            </a:r>
            <a:endParaRPr sz="1900">
              <a:solidFill>
                <a:schemeClr val="dk1"/>
              </a:solidFill>
              <a:highlight>
                <a:srgbClr val="F7F7F8"/>
              </a:highlight>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lnSpc>
                <a:spcPct val="200000"/>
              </a:lnSpc>
              <a:spcBef>
                <a:spcPts val="1500"/>
              </a:spcBef>
              <a:spcAft>
                <a:spcPts val="0"/>
              </a:spcAft>
              <a:buClr>
                <a:srgbClr val="000000"/>
              </a:buClr>
              <a:buSzPts val="1400"/>
              <a:buFont typeface="Arial"/>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1"/>
          <p:cNvSpPr txBox="1"/>
          <p:nvPr>
            <p:ph type="title"/>
          </p:nvPr>
        </p:nvSpPr>
        <p:spPr>
          <a:xfrm>
            <a:off x="248194" y="147682"/>
            <a:ext cx="92472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Exploratory Data Analysis [EDA]</a:t>
            </a:r>
            <a:endParaRPr sz="3200">
              <a:latin typeface="Times New Roman"/>
              <a:ea typeface="Times New Roman"/>
              <a:cs typeface="Times New Roman"/>
              <a:sym typeface="Times New Roman"/>
            </a:endParaRPr>
          </a:p>
        </p:txBody>
      </p:sp>
      <p:sp>
        <p:nvSpPr>
          <p:cNvPr id="253" name="Google Shape;253;p31"/>
          <p:cNvSpPr txBox="1"/>
          <p:nvPr>
            <p:ph idx="12" type="sldNum"/>
          </p:nvPr>
        </p:nvSpPr>
        <p:spPr>
          <a:xfrm>
            <a:off x="11639552" y="6350000"/>
            <a:ext cx="390600" cy="288900"/>
          </a:xfrm>
          <a:prstGeom prst="rect">
            <a:avLst/>
          </a:prstGeom>
          <a:noFill/>
          <a:ln>
            <a:noFill/>
          </a:ln>
        </p:spPr>
        <p:txBody>
          <a:bodyPr anchorCtr="0" anchor="ctr" bIns="45675" lIns="91400" spcFirstLastPara="1" rIns="91400" wrap="square" tIns="4567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54" name="Google Shape;254;p31"/>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255" name="Google Shape;255;p31"/>
          <p:cNvSpPr txBox="1"/>
          <p:nvPr/>
        </p:nvSpPr>
        <p:spPr>
          <a:xfrm>
            <a:off x="609600" y="1181100"/>
            <a:ext cx="19431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6" name="Google Shape;256;p31"/>
          <p:cNvSpPr txBox="1"/>
          <p:nvPr/>
        </p:nvSpPr>
        <p:spPr>
          <a:xfrm>
            <a:off x="376000" y="1112500"/>
            <a:ext cx="8991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7" name="Google Shape;257;p31"/>
          <p:cNvSpPr txBox="1"/>
          <p:nvPr/>
        </p:nvSpPr>
        <p:spPr>
          <a:xfrm>
            <a:off x="6267450" y="1428750"/>
            <a:ext cx="5962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8" name="Google Shape;258;p31"/>
          <p:cNvSpPr txBox="1"/>
          <p:nvPr/>
        </p:nvSpPr>
        <p:spPr>
          <a:xfrm>
            <a:off x="248200" y="958225"/>
            <a:ext cx="11314800" cy="477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sz="1900">
              <a:latin typeface="Times New Roman"/>
              <a:ea typeface="Times New Roman"/>
              <a:cs typeface="Times New Roman"/>
              <a:sym typeface="Times New Roman"/>
            </a:endParaRPr>
          </a:p>
        </p:txBody>
      </p:sp>
      <p:sp>
        <p:nvSpPr>
          <p:cNvPr id="259" name="Google Shape;259;p31"/>
          <p:cNvSpPr txBox="1"/>
          <p:nvPr/>
        </p:nvSpPr>
        <p:spPr>
          <a:xfrm>
            <a:off x="248200" y="958225"/>
            <a:ext cx="11145900" cy="5880000"/>
          </a:xfrm>
          <a:prstGeom prst="rect">
            <a:avLst/>
          </a:prstGeom>
          <a:noFill/>
          <a:ln>
            <a:noFill/>
          </a:ln>
        </p:spPr>
        <p:txBody>
          <a:bodyPr anchorCtr="0" anchor="t" bIns="91425" lIns="91425" spcFirstLastPara="1" rIns="91425" wrap="square" tIns="91425">
            <a:spAutoFit/>
          </a:bodyPr>
          <a:lstStyle/>
          <a:p>
            <a:pPr indent="-349250" lvl="0" marL="457200" rtl="0" algn="l">
              <a:lnSpc>
                <a:spcPct val="200000"/>
              </a:lnSpc>
              <a:spcBef>
                <a:spcPts val="0"/>
              </a:spcBef>
              <a:spcAft>
                <a:spcPts val="0"/>
              </a:spcAft>
              <a:buClr>
                <a:schemeClr val="dk1"/>
              </a:buClr>
              <a:buSzPts val="1900"/>
              <a:buFont typeface="Times New Roman"/>
              <a:buChar char="●"/>
            </a:pPr>
            <a:r>
              <a:rPr b="1" lang="en-US" sz="1900">
                <a:solidFill>
                  <a:schemeClr val="dk1"/>
                </a:solidFill>
                <a:latin typeface="Times New Roman"/>
                <a:ea typeface="Times New Roman"/>
                <a:cs typeface="Times New Roman"/>
                <a:sym typeface="Times New Roman"/>
              </a:rPr>
              <a:t>Statistical Summaries</a:t>
            </a:r>
            <a:r>
              <a:rPr lang="en-US" sz="1900">
                <a:solidFill>
                  <a:schemeClr val="dk1"/>
                </a:solidFill>
                <a:latin typeface="Times New Roman"/>
                <a:ea typeface="Times New Roman"/>
                <a:cs typeface="Times New Roman"/>
                <a:sym typeface="Times New Roman"/>
              </a:rPr>
              <a:t>:</a:t>
            </a:r>
            <a:endParaRPr sz="1900">
              <a:solidFill>
                <a:schemeClr val="dk1"/>
              </a:solidFill>
              <a:latin typeface="Times New Roman"/>
              <a:ea typeface="Times New Roman"/>
              <a:cs typeface="Times New Roman"/>
              <a:sym typeface="Times New Roman"/>
            </a:endParaRPr>
          </a:p>
          <a:p>
            <a:pPr indent="-349250" lvl="1" marL="914400" rtl="0" algn="l">
              <a:lnSpc>
                <a:spcPct val="200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Calculated summary statistics such as mean, median, and standard deviation for key variables.</a:t>
            </a:r>
            <a:endParaRPr sz="1900">
              <a:solidFill>
                <a:schemeClr val="dk1"/>
              </a:solidFill>
              <a:latin typeface="Times New Roman"/>
              <a:ea typeface="Times New Roman"/>
              <a:cs typeface="Times New Roman"/>
              <a:sym typeface="Times New Roman"/>
            </a:endParaRPr>
          </a:p>
          <a:p>
            <a:pPr indent="-349250" lvl="1" marL="914400" rtl="0" algn="l">
              <a:lnSpc>
                <a:spcPct val="200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Utilized box plots and other graphical tools to identify potential outliers and assess data variability.</a:t>
            </a:r>
            <a:endParaRPr sz="1900">
              <a:solidFill>
                <a:schemeClr val="dk1"/>
              </a:solidFill>
              <a:latin typeface="Times New Roman"/>
              <a:ea typeface="Times New Roman"/>
              <a:cs typeface="Times New Roman"/>
              <a:sym typeface="Times New Roman"/>
            </a:endParaRPr>
          </a:p>
          <a:p>
            <a:pPr indent="-349250" lvl="0" marL="457200" rtl="0" algn="l">
              <a:lnSpc>
                <a:spcPct val="200000"/>
              </a:lnSpc>
              <a:spcBef>
                <a:spcPts val="0"/>
              </a:spcBef>
              <a:spcAft>
                <a:spcPts val="0"/>
              </a:spcAft>
              <a:buClr>
                <a:schemeClr val="dk1"/>
              </a:buClr>
              <a:buSzPts val="1900"/>
              <a:buFont typeface="Times New Roman"/>
              <a:buChar char="●"/>
            </a:pPr>
            <a:r>
              <a:rPr b="1" lang="en-US" sz="1900">
                <a:solidFill>
                  <a:schemeClr val="dk1"/>
                </a:solidFill>
                <a:latin typeface="Times New Roman"/>
                <a:ea typeface="Times New Roman"/>
                <a:cs typeface="Times New Roman"/>
                <a:sym typeface="Times New Roman"/>
              </a:rPr>
              <a:t>Correlation Analysis</a:t>
            </a:r>
            <a:r>
              <a:rPr lang="en-US" sz="1900">
                <a:solidFill>
                  <a:schemeClr val="dk1"/>
                </a:solidFill>
                <a:latin typeface="Times New Roman"/>
                <a:ea typeface="Times New Roman"/>
                <a:cs typeface="Times New Roman"/>
                <a:sym typeface="Times New Roman"/>
              </a:rPr>
              <a:t>:</a:t>
            </a:r>
            <a:endParaRPr sz="1900">
              <a:solidFill>
                <a:schemeClr val="dk1"/>
              </a:solidFill>
              <a:latin typeface="Times New Roman"/>
              <a:ea typeface="Times New Roman"/>
              <a:cs typeface="Times New Roman"/>
              <a:sym typeface="Times New Roman"/>
            </a:endParaRPr>
          </a:p>
          <a:p>
            <a:pPr indent="-349250" lvl="1" marL="914400" rtl="0" algn="l">
              <a:lnSpc>
                <a:spcPct val="200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Investigated relationships between variables, exploring correlations to identify potential patterns.</a:t>
            </a:r>
            <a:endParaRPr sz="1900">
              <a:solidFill>
                <a:schemeClr val="dk1"/>
              </a:solidFill>
              <a:latin typeface="Times New Roman"/>
              <a:ea typeface="Times New Roman"/>
              <a:cs typeface="Times New Roman"/>
              <a:sym typeface="Times New Roman"/>
            </a:endParaRPr>
          </a:p>
          <a:p>
            <a:pPr indent="-349250" lvl="1" marL="914400" rtl="0" algn="l">
              <a:lnSpc>
                <a:spcPct val="200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Visualized correlations through heatmaps and scatter plots for enhanced interpretation.</a:t>
            </a:r>
            <a:endParaRPr sz="1900">
              <a:solidFill>
                <a:schemeClr val="dk1"/>
              </a:solidFill>
              <a:latin typeface="Times New Roman"/>
              <a:ea typeface="Times New Roman"/>
              <a:cs typeface="Times New Roman"/>
              <a:sym typeface="Times New Roman"/>
            </a:endParaRPr>
          </a:p>
          <a:p>
            <a:pPr indent="-349250" lvl="0" marL="457200" rtl="0" algn="l">
              <a:lnSpc>
                <a:spcPct val="200000"/>
              </a:lnSpc>
              <a:spcBef>
                <a:spcPts val="0"/>
              </a:spcBef>
              <a:spcAft>
                <a:spcPts val="0"/>
              </a:spcAft>
              <a:buClr>
                <a:schemeClr val="dk1"/>
              </a:buClr>
              <a:buSzPts val="1900"/>
              <a:buFont typeface="Times New Roman"/>
              <a:buChar char="●"/>
            </a:pPr>
            <a:r>
              <a:rPr b="1" lang="en-US" sz="1900">
                <a:solidFill>
                  <a:schemeClr val="dk1"/>
                </a:solidFill>
                <a:latin typeface="Times New Roman"/>
                <a:ea typeface="Times New Roman"/>
                <a:cs typeface="Times New Roman"/>
                <a:sym typeface="Times New Roman"/>
              </a:rPr>
              <a:t>Data Trends and Patterns</a:t>
            </a:r>
            <a:r>
              <a:rPr lang="en-US" sz="1900">
                <a:solidFill>
                  <a:schemeClr val="dk1"/>
                </a:solidFill>
                <a:latin typeface="Times New Roman"/>
                <a:ea typeface="Times New Roman"/>
                <a:cs typeface="Times New Roman"/>
                <a:sym typeface="Times New Roman"/>
              </a:rPr>
              <a:t>:</a:t>
            </a:r>
            <a:endParaRPr sz="1900">
              <a:solidFill>
                <a:schemeClr val="dk1"/>
              </a:solidFill>
              <a:latin typeface="Times New Roman"/>
              <a:ea typeface="Times New Roman"/>
              <a:cs typeface="Times New Roman"/>
              <a:sym typeface="Times New Roman"/>
            </a:endParaRPr>
          </a:p>
          <a:p>
            <a:pPr indent="-349250" lvl="1" marL="914400" rtl="0" algn="l">
              <a:lnSpc>
                <a:spcPct val="200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Applied trend analysis to identify overarching patterns in pharmaceutical bounce rates over time.</a:t>
            </a:r>
            <a:endParaRPr sz="1900">
              <a:solidFill>
                <a:schemeClr val="dk1"/>
              </a:solidFill>
              <a:latin typeface="Times New Roman"/>
              <a:ea typeface="Times New Roman"/>
              <a:cs typeface="Times New Roman"/>
              <a:sym typeface="Times New Roman"/>
            </a:endParaRPr>
          </a:p>
          <a:p>
            <a:pPr indent="-349250" lvl="1" marL="914400" rtl="0" algn="l">
              <a:lnSpc>
                <a:spcPct val="200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Examined seasonality in the data using decomposition techniques to understand cyclical trends.</a:t>
            </a:r>
            <a:endParaRPr sz="1900">
              <a:solidFill>
                <a:schemeClr val="dk1"/>
              </a:solidFill>
              <a:highlight>
                <a:srgbClr val="F7F7F8"/>
              </a:highlight>
              <a:latin typeface="Times New Roman"/>
              <a:ea typeface="Times New Roman"/>
              <a:cs typeface="Times New Roman"/>
              <a:sym typeface="Times New Roman"/>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2"/>
          <p:cNvSpPr txBox="1"/>
          <p:nvPr>
            <p:ph type="title"/>
          </p:nvPr>
        </p:nvSpPr>
        <p:spPr>
          <a:xfrm>
            <a:off x="228600" y="177790"/>
            <a:ext cx="10515600" cy="535487"/>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Data Visualization </a:t>
            </a:r>
            <a:endParaRPr/>
          </a:p>
        </p:txBody>
      </p:sp>
      <p:pic>
        <p:nvPicPr>
          <p:cNvPr id="266" name="Google Shape;266;p32"/>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267" name="Google Shape;267;p32"/>
          <p:cNvSpPr txBox="1"/>
          <p:nvPr/>
        </p:nvSpPr>
        <p:spPr>
          <a:xfrm>
            <a:off x="666750" y="1352550"/>
            <a:ext cx="10972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68" name="Google Shape;268;p32"/>
          <p:cNvSpPr txBox="1"/>
          <p:nvPr/>
        </p:nvSpPr>
        <p:spPr>
          <a:xfrm>
            <a:off x="287350" y="1245175"/>
            <a:ext cx="11034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69" name="Google Shape;269;p32"/>
          <p:cNvSpPr txBox="1"/>
          <p:nvPr/>
        </p:nvSpPr>
        <p:spPr>
          <a:xfrm>
            <a:off x="68350" y="860425"/>
            <a:ext cx="11472000" cy="477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900">
                <a:latin typeface="Times New Roman"/>
                <a:ea typeface="Times New Roman"/>
                <a:cs typeface="Times New Roman"/>
                <a:sym typeface="Times New Roman"/>
              </a:rPr>
              <a:t>    Dataset Viewing</a:t>
            </a:r>
            <a:endParaRPr sz="1900">
              <a:solidFill>
                <a:schemeClr val="dk1"/>
              </a:solidFill>
              <a:latin typeface="Times New Roman"/>
              <a:ea typeface="Times New Roman"/>
              <a:cs typeface="Times New Roman"/>
              <a:sym typeface="Times New Roman"/>
            </a:endParaRPr>
          </a:p>
        </p:txBody>
      </p:sp>
      <p:pic>
        <p:nvPicPr>
          <p:cNvPr id="270" name="Google Shape;270;p32"/>
          <p:cNvPicPr preferRelativeResize="0"/>
          <p:nvPr/>
        </p:nvPicPr>
        <p:blipFill>
          <a:blip r:embed="rId4">
            <a:alphaModFix/>
          </a:blip>
          <a:stretch>
            <a:fillRect/>
          </a:stretch>
        </p:blipFill>
        <p:spPr>
          <a:xfrm>
            <a:off x="867788" y="1438675"/>
            <a:ext cx="10456424" cy="47957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242944" y="192204"/>
            <a:ext cx="10515600" cy="535491"/>
          </a:xfrm>
          <a:prstGeom prst="rect">
            <a:avLst/>
          </a:prstGeom>
          <a:noFill/>
          <a:ln>
            <a:noFill/>
          </a:ln>
        </p:spPr>
        <p:txBody>
          <a:bodyPr anchorCtr="0" anchor="ctr" bIns="45675" lIns="91425" spcFirstLastPara="1" rIns="91425"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Project Leadership</a:t>
            </a:r>
            <a:endParaRPr b="1">
              <a:latin typeface="Times New Roman"/>
              <a:ea typeface="Times New Roman"/>
              <a:cs typeface="Times New Roman"/>
              <a:sym typeface="Times New Roman"/>
            </a:endParaRPr>
          </a:p>
        </p:txBody>
      </p:sp>
      <p:sp>
        <p:nvSpPr>
          <p:cNvPr id="101" name="Google Shape;101;p15"/>
          <p:cNvSpPr txBox="1"/>
          <p:nvPr/>
        </p:nvSpPr>
        <p:spPr>
          <a:xfrm>
            <a:off x="242944" y="860611"/>
            <a:ext cx="3537600" cy="492400"/>
          </a:xfrm>
          <a:prstGeom prst="rect">
            <a:avLst/>
          </a:prstGeom>
          <a:noFill/>
          <a:ln>
            <a:noFill/>
          </a:ln>
        </p:spPr>
        <p:txBody>
          <a:bodyPr anchorCtr="0" anchor="t" bIns="60925" lIns="121875" spcFirstLastPara="1" rIns="121875" wrap="square" tIns="60925">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pic>
        <p:nvPicPr>
          <p:cNvPr id="102" name="Google Shape;102;p15"/>
          <p:cNvPicPr preferRelativeResize="0"/>
          <p:nvPr/>
        </p:nvPicPr>
        <p:blipFill rotWithShape="1">
          <a:blip r:embed="rId3">
            <a:alphaModFix/>
          </a:blip>
          <a:srcRect b="0" l="0" r="0" t="0"/>
          <a:stretch/>
        </p:blipFill>
        <p:spPr>
          <a:xfrm>
            <a:off x="9915533" y="6151968"/>
            <a:ext cx="2276467" cy="706033"/>
          </a:xfrm>
          <a:prstGeom prst="rect">
            <a:avLst/>
          </a:prstGeom>
          <a:noFill/>
          <a:ln>
            <a:noFill/>
          </a:ln>
        </p:spPr>
      </p:pic>
      <p:pic>
        <p:nvPicPr>
          <p:cNvPr id="103" name="Google Shape;103;p15"/>
          <p:cNvPicPr preferRelativeResize="0"/>
          <p:nvPr/>
        </p:nvPicPr>
        <p:blipFill rotWithShape="1">
          <a:blip r:embed="rId4">
            <a:alphaModFix/>
          </a:blip>
          <a:srcRect b="0" l="0" r="0" t="0"/>
          <a:stretch/>
        </p:blipFill>
        <p:spPr>
          <a:xfrm>
            <a:off x="500400" y="1329459"/>
            <a:ext cx="1372825" cy="1353769"/>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0784"/>
              </a:srgbClr>
            </a:outerShdw>
          </a:effectLst>
        </p:spPr>
      </p:pic>
      <p:sp>
        <p:nvSpPr>
          <p:cNvPr id="104" name="Google Shape;104;p15"/>
          <p:cNvSpPr/>
          <p:nvPr/>
        </p:nvSpPr>
        <p:spPr>
          <a:xfrm>
            <a:off x="2035714" y="1463041"/>
            <a:ext cx="4012389" cy="1107056"/>
          </a:xfrm>
          <a:prstGeom prst="roundRect">
            <a:avLst>
              <a:gd fmla="val 16667" name="adj"/>
            </a:avLst>
          </a:prstGeom>
          <a:solidFill>
            <a:srgbClr val="FFFFFF"/>
          </a:solidFill>
          <a:ln cap="flat" cmpd="sng" w="12700">
            <a:solidFill>
              <a:srgbClr val="4472C4"/>
            </a:solidFill>
            <a:prstDash val="solid"/>
            <a:miter lim="800000"/>
            <a:headEnd len="sm" w="sm" type="none"/>
            <a:tailEnd len="sm" w="sm" type="none"/>
          </a:ln>
        </p:spPr>
        <p:txBody>
          <a:bodyPr anchorCtr="0" anchor="ctr" bIns="60925" lIns="121875" spcFirstLastPara="1" rIns="121875" wrap="square" tIns="609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Sharat Manikonda</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Times New Roman"/>
                <a:ea typeface="Times New Roman"/>
                <a:cs typeface="Times New Roman"/>
                <a:sym typeface="Times New Roman"/>
              </a:rPr>
              <a:t>Director at Innodatatics and Sponsor</a:t>
            </a:r>
            <a:endParaRPr b="1" i="0" sz="19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1" i="0" lang="en-US" sz="1400" u="sng" cap="none" strike="noStrike">
                <a:solidFill>
                  <a:schemeClr val="hlink"/>
                </a:solidFill>
                <a:latin typeface="Times New Roman"/>
                <a:ea typeface="Times New Roman"/>
                <a:cs typeface="Times New Roman"/>
                <a:sym typeface="Times New Roman"/>
                <a:hlinkClick r:id="rId5"/>
              </a:rPr>
              <a:t>linkedin.com/in/sharat-chandra</a:t>
            </a:r>
            <a:endParaRPr b="1" i="0" sz="1400" u="none" cap="none" strike="noStrike">
              <a:solidFill>
                <a:srgbClr val="2E75B5"/>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3"/>
          <p:cNvSpPr txBox="1"/>
          <p:nvPr>
            <p:ph type="title"/>
          </p:nvPr>
        </p:nvSpPr>
        <p:spPr>
          <a:xfrm>
            <a:off x="228600" y="177790"/>
            <a:ext cx="105156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Data Visualization </a:t>
            </a:r>
            <a:endParaRPr/>
          </a:p>
        </p:txBody>
      </p:sp>
      <p:pic>
        <p:nvPicPr>
          <p:cNvPr id="277" name="Google Shape;277;p33"/>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278" name="Google Shape;278;p33"/>
          <p:cNvSpPr txBox="1"/>
          <p:nvPr/>
        </p:nvSpPr>
        <p:spPr>
          <a:xfrm>
            <a:off x="666750" y="1352550"/>
            <a:ext cx="10972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9" name="Google Shape;279;p33"/>
          <p:cNvSpPr txBox="1"/>
          <p:nvPr/>
        </p:nvSpPr>
        <p:spPr>
          <a:xfrm>
            <a:off x="287350" y="1245175"/>
            <a:ext cx="11034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80" name="Google Shape;280;p33"/>
          <p:cNvSpPr txBox="1"/>
          <p:nvPr/>
        </p:nvSpPr>
        <p:spPr>
          <a:xfrm>
            <a:off x="68350" y="860425"/>
            <a:ext cx="11472000" cy="477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900">
                <a:latin typeface="Times New Roman"/>
                <a:ea typeface="Times New Roman"/>
                <a:cs typeface="Times New Roman"/>
                <a:sym typeface="Times New Roman"/>
              </a:rPr>
              <a:t>   Dataset Information</a:t>
            </a:r>
            <a:endParaRPr sz="1900">
              <a:solidFill>
                <a:schemeClr val="dk1"/>
              </a:solidFill>
              <a:latin typeface="Times New Roman"/>
              <a:ea typeface="Times New Roman"/>
              <a:cs typeface="Times New Roman"/>
              <a:sym typeface="Times New Roman"/>
            </a:endParaRPr>
          </a:p>
        </p:txBody>
      </p:sp>
      <p:pic>
        <p:nvPicPr>
          <p:cNvPr id="281" name="Google Shape;281;p33"/>
          <p:cNvPicPr preferRelativeResize="0"/>
          <p:nvPr/>
        </p:nvPicPr>
        <p:blipFill>
          <a:blip r:embed="rId4">
            <a:alphaModFix/>
          </a:blip>
          <a:stretch>
            <a:fillRect/>
          </a:stretch>
        </p:blipFill>
        <p:spPr>
          <a:xfrm>
            <a:off x="413550" y="1410975"/>
            <a:ext cx="10023653" cy="45555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4"/>
          <p:cNvSpPr txBox="1"/>
          <p:nvPr>
            <p:ph type="title"/>
          </p:nvPr>
        </p:nvSpPr>
        <p:spPr>
          <a:xfrm>
            <a:off x="228600" y="177790"/>
            <a:ext cx="105156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Data Visualization </a:t>
            </a:r>
            <a:endParaRPr/>
          </a:p>
        </p:txBody>
      </p:sp>
      <p:pic>
        <p:nvPicPr>
          <p:cNvPr id="288" name="Google Shape;288;p34"/>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289" name="Google Shape;289;p34"/>
          <p:cNvSpPr txBox="1"/>
          <p:nvPr/>
        </p:nvSpPr>
        <p:spPr>
          <a:xfrm>
            <a:off x="666750" y="1352550"/>
            <a:ext cx="10972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90" name="Google Shape;290;p34"/>
          <p:cNvSpPr txBox="1"/>
          <p:nvPr/>
        </p:nvSpPr>
        <p:spPr>
          <a:xfrm>
            <a:off x="287350" y="1245175"/>
            <a:ext cx="11034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91" name="Google Shape;291;p34"/>
          <p:cNvSpPr txBox="1"/>
          <p:nvPr/>
        </p:nvSpPr>
        <p:spPr>
          <a:xfrm>
            <a:off x="68350" y="860425"/>
            <a:ext cx="11472000" cy="477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900">
                <a:latin typeface="Times New Roman"/>
                <a:ea typeface="Times New Roman"/>
                <a:cs typeface="Times New Roman"/>
                <a:sym typeface="Times New Roman"/>
              </a:rPr>
              <a:t>   Dataset Description</a:t>
            </a:r>
            <a:endParaRPr sz="1900">
              <a:solidFill>
                <a:schemeClr val="dk1"/>
              </a:solidFill>
              <a:latin typeface="Times New Roman"/>
              <a:ea typeface="Times New Roman"/>
              <a:cs typeface="Times New Roman"/>
              <a:sym typeface="Times New Roman"/>
            </a:endParaRPr>
          </a:p>
        </p:txBody>
      </p:sp>
      <p:pic>
        <p:nvPicPr>
          <p:cNvPr id="292" name="Google Shape;292;p34"/>
          <p:cNvPicPr preferRelativeResize="0"/>
          <p:nvPr/>
        </p:nvPicPr>
        <p:blipFill>
          <a:blip r:embed="rId4">
            <a:alphaModFix/>
          </a:blip>
          <a:stretch>
            <a:fillRect/>
          </a:stretch>
        </p:blipFill>
        <p:spPr>
          <a:xfrm>
            <a:off x="152400" y="1645375"/>
            <a:ext cx="11887202" cy="321181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5"/>
          <p:cNvSpPr txBox="1"/>
          <p:nvPr>
            <p:ph type="title"/>
          </p:nvPr>
        </p:nvSpPr>
        <p:spPr>
          <a:xfrm>
            <a:off x="228600" y="177790"/>
            <a:ext cx="105156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Data Visualization </a:t>
            </a:r>
            <a:endParaRPr/>
          </a:p>
        </p:txBody>
      </p:sp>
      <p:pic>
        <p:nvPicPr>
          <p:cNvPr id="299" name="Google Shape;299;p35"/>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300" name="Google Shape;300;p35"/>
          <p:cNvSpPr txBox="1"/>
          <p:nvPr/>
        </p:nvSpPr>
        <p:spPr>
          <a:xfrm>
            <a:off x="666750" y="1352550"/>
            <a:ext cx="10972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1" name="Google Shape;301;p35"/>
          <p:cNvSpPr txBox="1"/>
          <p:nvPr/>
        </p:nvSpPr>
        <p:spPr>
          <a:xfrm>
            <a:off x="287350" y="1245175"/>
            <a:ext cx="11034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2" name="Google Shape;302;p35"/>
          <p:cNvSpPr txBox="1"/>
          <p:nvPr/>
        </p:nvSpPr>
        <p:spPr>
          <a:xfrm>
            <a:off x="68350" y="860425"/>
            <a:ext cx="11472000" cy="477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900">
                <a:latin typeface="Times New Roman"/>
                <a:ea typeface="Times New Roman"/>
                <a:cs typeface="Times New Roman"/>
                <a:sym typeface="Times New Roman"/>
              </a:rPr>
              <a:t>   Sorting Data</a:t>
            </a:r>
            <a:endParaRPr sz="1900">
              <a:solidFill>
                <a:schemeClr val="dk1"/>
              </a:solidFill>
              <a:latin typeface="Times New Roman"/>
              <a:ea typeface="Times New Roman"/>
              <a:cs typeface="Times New Roman"/>
              <a:sym typeface="Times New Roman"/>
            </a:endParaRPr>
          </a:p>
        </p:txBody>
      </p:sp>
      <p:pic>
        <p:nvPicPr>
          <p:cNvPr id="303" name="Google Shape;303;p35"/>
          <p:cNvPicPr preferRelativeResize="0"/>
          <p:nvPr/>
        </p:nvPicPr>
        <p:blipFill>
          <a:blip r:embed="rId4">
            <a:alphaModFix/>
          </a:blip>
          <a:stretch>
            <a:fillRect/>
          </a:stretch>
        </p:blipFill>
        <p:spPr>
          <a:xfrm>
            <a:off x="287350" y="1469787"/>
            <a:ext cx="10668164" cy="44379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6"/>
          <p:cNvSpPr txBox="1"/>
          <p:nvPr>
            <p:ph type="title"/>
          </p:nvPr>
        </p:nvSpPr>
        <p:spPr>
          <a:xfrm>
            <a:off x="228600" y="177790"/>
            <a:ext cx="105156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Data Visualization </a:t>
            </a:r>
            <a:endParaRPr/>
          </a:p>
        </p:txBody>
      </p:sp>
      <p:pic>
        <p:nvPicPr>
          <p:cNvPr id="310" name="Google Shape;310;p36"/>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311" name="Google Shape;311;p36"/>
          <p:cNvSpPr txBox="1"/>
          <p:nvPr/>
        </p:nvSpPr>
        <p:spPr>
          <a:xfrm>
            <a:off x="666750" y="1352550"/>
            <a:ext cx="10972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12" name="Google Shape;312;p36"/>
          <p:cNvSpPr txBox="1"/>
          <p:nvPr/>
        </p:nvSpPr>
        <p:spPr>
          <a:xfrm>
            <a:off x="287350" y="1245175"/>
            <a:ext cx="11034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13" name="Google Shape;313;p36"/>
          <p:cNvSpPr txBox="1"/>
          <p:nvPr/>
        </p:nvSpPr>
        <p:spPr>
          <a:xfrm>
            <a:off x="68350" y="860425"/>
            <a:ext cx="11472000" cy="1169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600">
                <a:latin typeface="Times New Roman"/>
                <a:ea typeface="Times New Roman"/>
                <a:cs typeface="Times New Roman"/>
                <a:sym typeface="Times New Roman"/>
              </a:rPr>
              <a:t>D-Tale Interactive Visualizations</a:t>
            </a:r>
            <a:r>
              <a:rPr lang="en-US" sz="1600">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Leveraged D-Tale for interactive visualizations, providing a dynamic exploration of data patterns.</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Utilized charts, histograms, and statistical summaries for a holistic view of the dataset.</a:t>
            </a:r>
            <a:endParaRPr sz="1600">
              <a:solidFill>
                <a:schemeClr val="dk1"/>
              </a:solidFill>
              <a:latin typeface="Times New Roman"/>
              <a:ea typeface="Times New Roman"/>
              <a:cs typeface="Times New Roman"/>
              <a:sym typeface="Times New Roman"/>
            </a:endParaRPr>
          </a:p>
        </p:txBody>
      </p:sp>
      <p:pic>
        <p:nvPicPr>
          <p:cNvPr id="314" name="Google Shape;314;p36"/>
          <p:cNvPicPr preferRelativeResize="0"/>
          <p:nvPr/>
        </p:nvPicPr>
        <p:blipFill>
          <a:blip r:embed="rId4">
            <a:alphaModFix/>
          </a:blip>
          <a:stretch>
            <a:fillRect/>
          </a:stretch>
        </p:blipFill>
        <p:spPr>
          <a:xfrm>
            <a:off x="927025" y="2030125"/>
            <a:ext cx="9817176" cy="45230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7"/>
          <p:cNvSpPr txBox="1"/>
          <p:nvPr>
            <p:ph type="title"/>
          </p:nvPr>
        </p:nvSpPr>
        <p:spPr>
          <a:xfrm>
            <a:off x="228600" y="177790"/>
            <a:ext cx="105156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Data Visualization </a:t>
            </a:r>
            <a:endParaRPr/>
          </a:p>
        </p:txBody>
      </p:sp>
      <p:pic>
        <p:nvPicPr>
          <p:cNvPr id="321" name="Google Shape;321;p37"/>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322" name="Google Shape;322;p37"/>
          <p:cNvSpPr txBox="1"/>
          <p:nvPr/>
        </p:nvSpPr>
        <p:spPr>
          <a:xfrm>
            <a:off x="666750" y="1352550"/>
            <a:ext cx="10972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3" name="Google Shape;323;p37"/>
          <p:cNvSpPr txBox="1"/>
          <p:nvPr/>
        </p:nvSpPr>
        <p:spPr>
          <a:xfrm>
            <a:off x="287350" y="1245175"/>
            <a:ext cx="11034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4" name="Google Shape;324;p37"/>
          <p:cNvSpPr txBox="1"/>
          <p:nvPr/>
        </p:nvSpPr>
        <p:spPr>
          <a:xfrm>
            <a:off x="153450" y="875125"/>
            <a:ext cx="3944400" cy="285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1700">
                <a:latin typeface="Times New Roman"/>
                <a:ea typeface="Times New Roman"/>
                <a:cs typeface="Times New Roman"/>
                <a:sym typeface="Times New Roman"/>
              </a:rPr>
              <a:t>Top Drug Distribution</a:t>
            </a:r>
            <a:r>
              <a:rPr lang="en-US"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Plotted bar charts to visualize the distribution of pharmaceutical data and identify the top drugs.</a:t>
            </a:r>
            <a:endParaRPr sz="17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Presented drug frequencies through graphical representations for clear insights.</a:t>
            </a:r>
            <a:endParaRPr sz="2800">
              <a:solidFill>
                <a:schemeClr val="dk1"/>
              </a:solidFill>
              <a:latin typeface="Calibri"/>
              <a:ea typeface="Calibri"/>
              <a:cs typeface="Calibri"/>
              <a:sym typeface="Calibri"/>
            </a:endParaRPr>
          </a:p>
        </p:txBody>
      </p:sp>
      <p:pic>
        <p:nvPicPr>
          <p:cNvPr id="325" name="Google Shape;325;p37"/>
          <p:cNvPicPr preferRelativeResize="0"/>
          <p:nvPr/>
        </p:nvPicPr>
        <p:blipFill>
          <a:blip r:embed="rId4">
            <a:alphaModFix/>
          </a:blip>
          <a:stretch>
            <a:fillRect/>
          </a:stretch>
        </p:blipFill>
        <p:spPr>
          <a:xfrm>
            <a:off x="4752800" y="107675"/>
            <a:ext cx="7031325" cy="64228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8"/>
          <p:cNvSpPr txBox="1"/>
          <p:nvPr>
            <p:ph type="title"/>
          </p:nvPr>
        </p:nvSpPr>
        <p:spPr>
          <a:xfrm>
            <a:off x="228600" y="177790"/>
            <a:ext cx="105156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Data Visualization </a:t>
            </a:r>
            <a:endParaRPr/>
          </a:p>
        </p:txBody>
      </p:sp>
      <p:pic>
        <p:nvPicPr>
          <p:cNvPr id="332" name="Google Shape;332;p38"/>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333" name="Google Shape;333;p38"/>
          <p:cNvSpPr txBox="1"/>
          <p:nvPr/>
        </p:nvSpPr>
        <p:spPr>
          <a:xfrm>
            <a:off x="666750" y="1352550"/>
            <a:ext cx="10972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34" name="Google Shape;334;p38"/>
          <p:cNvSpPr txBox="1"/>
          <p:nvPr/>
        </p:nvSpPr>
        <p:spPr>
          <a:xfrm>
            <a:off x="287350" y="1245175"/>
            <a:ext cx="11034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35" name="Google Shape;335;p38"/>
          <p:cNvSpPr txBox="1"/>
          <p:nvPr/>
        </p:nvSpPr>
        <p:spPr>
          <a:xfrm>
            <a:off x="537125" y="1169650"/>
            <a:ext cx="3506100" cy="3586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700">
                <a:latin typeface="Times New Roman"/>
                <a:ea typeface="Times New Roman"/>
                <a:cs typeface="Times New Roman"/>
                <a:sym typeface="Times New Roman"/>
              </a:rPr>
              <a:t>Time Series Plots</a:t>
            </a:r>
            <a:r>
              <a:rPr lang="en-US"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lnSpc>
                <a:spcPct val="15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Generated time series plots for each top drug to visualize trends and fluctuations over time.</a:t>
            </a:r>
            <a:endParaRPr sz="1700">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lnSpc>
                <a:spcPct val="15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Utilized line plots to depict the monthly variations in pharmaceutical bounce rates.</a:t>
            </a:r>
            <a:endParaRPr sz="1700">
              <a:latin typeface="Times New Roman"/>
              <a:ea typeface="Times New Roman"/>
              <a:cs typeface="Times New Roman"/>
              <a:sym typeface="Times New Roman"/>
            </a:endParaRPr>
          </a:p>
        </p:txBody>
      </p:sp>
      <p:pic>
        <p:nvPicPr>
          <p:cNvPr id="336" name="Google Shape;336;p38"/>
          <p:cNvPicPr preferRelativeResize="0"/>
          <p:nvPr/>
        </p:nvPicPr>
        <p:blipFill>
          <a:blip r:embed="rId4">
            <a:alphaModFix/>
          </a:blip>
          <a:stretch>
            <a:fillRect/>
          </a:stretch>
        </p:blipFill>
        <p:spPr>
          <a:xfrm>
            <a:off x="5440150" y="1057450"/>
            <a:ext cx="6199401" cy="496173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9"/>
          <p:cNvSpPr txBox="1"/>
          <p:nvPr>
            <p:ph type="title"/>
          </p:nvPr>
        </p:nvSpPr>
        <p:spPr>
          <a:xfrm>
            <a:off x="228600" y="177790"/>
            <a:ext cx="105156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Data Visualization </a:t>
            </a:r>
            <a:endParaRPr/>
          </a:p>
        </p:txBody>
      </p:sp>
      <p:pic>
        <p:nvPicPr>
          <p:cNvPr id="343" name="Google Shape;343;p39"/>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344" name="Google Shape;344;p39"/>
          <p:cNvSpPr txBox="1"/>
          <p:nvPr/>
        </p:nvSpPr>
        <p:spPr>
          <a:xfrm>
            <a:off x="666750" y="1352550"/>
            <a:ext cx="10972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45" name="Google Shape;345;p39"/>
          <p:cNvSpPr txBox="1"/>
          <p:nvPr/>
        </p:nvSpPr>
        <p:spPr>
          <a:xfrm>
            <a:off x="287350" y="1245175"/>
            <a:ext cx="11034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46" name="Google Shape;346;p39"/>
          <p:cNvSpPr txBox="1"/>
          <p:nvPr/>
        </p:nvSpPr>
        <p:spPr>
          <a:xfrm>
            <a:off x="537125" y="1169650"/>
            <a:ext cx="3506100" cy="3586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700">
                <a:latin typeface="Times New Roman"/>
                <a:ea typeface="Times New Roman"/>
                <a:cs typeface="Times New Roman"/>
                <a:sym typeface="Times New Roman"/>
              </a:rPr>
              <a:t>Time Series Plots</a:t>
            </a:r>
            <a:r>
              <a:rPr lang="en-US"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lnSpc>
                <a:spcPct val="15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Generated time series plots for each top drug to visualize trends and fluctuations over time.</a:t>
            </a:r>
            <a:endParaRPr sz="1700">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lnSpc>
                <a:spcPct val="15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Utilized line plots to depict the monthly variations in pharmaceutical bounce rates.</a:t>
            </a:r>
            <a:endParaRPr sz="1700">
              <a:latin typeface="Times New Roman"/>
              <a:ea typeface="Times New Roman"/>
              <a:cs typeface="Times New Roman"/>
              <a:sym typeface="Times New Roman"/>
            </a:endParaRPr>
          </a:p>
        </p:txBody>
      </p:sp>
      <p:pic>
        <p:nvPicPr>
          <p:cNvPr id="347" name="Google Shape;347;p39"/>
          <p:cNvPicPr preferRelativeResize="0"/>
          <p:nvPr/>
        </p:nvPicPr>
        <p:blipFill>
          <a:blip r:embed="rId4">
            <a:alphaModFix/>
          </a:blip>
          <a:stretch>
            <a:fillRect/>
          </a:stretch>
        </p:blipFill>
        <p:spPr>
          <a:xfrm>
            <a:off x="4939450" y="924550"/>
            <a:ext cx="6480475" cy="51155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0"/>
          <p:cNvSpPr txBox="1"/>
          <p:nvPr>
            <p:ph type="title"/>
          </p:nvPr>
        </p:nvSpPr>
        <p:spPr>
          <a:xfrm>
            <a:off x="228600" y="177790"/>
            <a:ext cx="105156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Data Visualization </a:t>
            </a:r>
            <a:endParaRPr/>
          </a:p>
        </p:txBody>
      </p:sp>
      <p:pic>
        <p:nvPicPr>
          <p:cNvPr id="354" name="Google Shape;354;p40"/>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355" name="Google Shape;355;p40"/>
          <p:cNvSpPr txBox="1"/>
          <p:nvPr/>
        </p:nvSpPr>
        <p:spPr>
          <a:xfrm>
            <a:off x="666750" y="1352550"/>
            <a:ext cx="10972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56" name="Google Shape;356;p40"/>
          <p:cNvSpPr txBox="1"/>
          <p:nvPr/>
        </p:nvSpPr>
        <p:spPr>
          <a:xfrm>
            <a:off x="287350" y="1245175"/>
            <a:ext cx="11034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57" name="Google Shape;357;p40"/>
          <p:cNvSpPr txBox="1"/>
          <p:nvPr/>
        </p:nvSpPr>
        <p:spPr>
          <a:xfrm>
            <a:off x="537125" y="1169650"/>
            <a:ext cx="3506100" cy="3586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700">
                <a:latin typeface="Times New Roman"/>
                <a:ea typeface="Times New Roman"/>
                <a:cs typeface="Times New Roman"/>
                <a:sym typeface="Times New Roman"/>
              </a:rPr>
              <a:t>Time Series Plots</a:t>
            </a:r>
            <a:r>
              <a:rPr lang="en-US"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lnSpc>
                <a:spcPct val="15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Generated time series plots for each top drug to visualize trends and fluctuations over time.</a:t>
            </a:r>
            <a:endParaRPr sz="1700">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lnSpc>
                <a:spcPct val="15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Utilized line plots to depict the monthly variations in pharmaceutical bounce rates.</a:t>
            </a:r>
            <a:endParaRPr sz="1700">
              <a:latin typeface="Times New Roman"/>
              <a:ea typeface="Times New Roman"/>
              <a:cs typeface="Times New Roman"/>
              <a:sym typeface="Times New Roman"/>
            </a:endParaRPr>
          </a:p>
        </p:txBody>
      </p:sp>
      <p:pic>
        <p:nvPicPr>
          <p:cNvPr id="358" name="Google Shape;358;p40"/>
          <p:cNvPicPr preferRelativeResize="0"/>
          <p:nvPr/>
        </p:nvPicPr>
        <p:blipFill>
          <a:blip r:embed="rId4">
            <a:alphaModFix/>
          </a:blip>
          <a:stretch>
            <a:fillRect/>
          </a:stretch>
        </p:blipFill>
        <p:spPr>
          <a:xfrm>
            <a:off x="4729275" y="901525"/>
            <a:ext cx="6592075" cy="52407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1"/>
          <p:cNvSpPr txBox="1"/>
          <p:nvPr>
            <p:ph type="title"/>
          </p:nvPr>
        </p:nvSpPr>
        <p:spPr>
          <a:xfrm>
            <a:off x="228600" y="177790"/>
            <a:ext cx="105156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Data Visualization </a:t>
            </a:r>
            <a:endParaRPr/>
          </a:p>
        </p:txBody>
      </p:sp>
      <p:pic>
        <p:nvPicPr>
          <p:cNvPr id="365" name="Google Shape;365;p41"/>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366" name="Google Shape;366;p41"/>
          <p:cNvSpPr txBox="1"/>
          <p:nvPr/>
        </p:nvSpPr>
        <p:spPr>
          <a:xfrm>
            <a:off x="666750" y="1352550"/>
            <a:ext cx="10972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67" name="Google Shape;367;p41"/>
          <p:cNvSpPr txBox="1"/>
          <p:nvPr/>
        </p:nvSpPr>
        <p:spPr>
          <a:xfrm>
            <a:off x="287350" y="1245175"/>
            <a:ext cx="11034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68" name="Google Shape;368;p41"/>
          <p:cNvSpPr txBox="1"/>
          <p:nvPr/>
        </p:nvSpPr>
        <p:spPr>
          <a:xfrm>
            <a:off x="537125" y="1169650"/>
            <a:ext cx="3506100" cy="3586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700">
                <a:latin typeface="Times New Roman"/>
                <a:ea typeface="Times New Roman"/>
                <a:cs typeface="Times New Roman"/>
                <a:sym typeface="Times New Roman"/>
              </a:rPr>
              <a:t>Time Series Plots</a:t>
            </a:r>
            <a:r>
              <a:rPr lang="en-US"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lnSpc>
                <a:spcPct val="15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Generated time series plots for each top drug to visualize trends and fluctuations over time.</a:t>
            </a:r>
            <a:endParaRPr sz="1700">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lnSpc>
                <a:spcPct val="15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Utilized line plots to depict the monthly variations in pharmaceutical bounce rates.</a:t>
            </a:r>
            <a:endParaRPr sz="1700">
              <a:latin typeface="Times New Roman"/>
              <a:ea typeface="Times New Roman"/>
              <a:cs typeface="Times New Roman"/>
              <a:sym typeface="Times New Roman"/>
            </a:endParaRPr>
          </a:p>
        </p:txBody>
      </p:sp>
      <p:pic>
        <p:nvPicPr>
          <p:cNvPr id="369" name="Google Shape;369;p41"/>
          <p:cNvPicPr preferRelativeResize="0"/>
          <p:nvPr/>
        </p:nvPicPr>
        <p:blipFill>
          <a:blip r:embed="rId4">
            <a:alphaModFix/>
          </a:blip>
          <a:stretch>
            <a:fillRect/>
          </a:stretch>
        </p:blipFill>
        <p:spPr>
          <a:xfrm>
            <a:off x="4979175" y="993775"/>
            <a:ext cx="6342175" cy="504209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2"/>
          <p:cNvSpPr txBox="1"/>
          <p:nvPr>
            <p:ph type="title"/>
          </p:nvPr>
        </p:nvSpPr>
        <p:spPr>
          <a:xfrm>
            <a:off x="228600" y="177790"/>
            <a:ext cx="105156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Data Visualization </a:t>
            </a:r>
            <a:endParaRPr/>
          </a:p>
        </p:txBody>
      </p:sp>
      <p:pic>
        <p:nvPicPr>
          <p:cNvPr id="376" name="Google Shape;376;p42"/>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377" name="Google Shape;377;p42"/>
          <p:cNvSpPr txBox="1"/>
          <p:nvPr/>
        </p:nvSpPr>
        <p:spPr>
          <a:xfrm>
            <a:off x="666750" y="1352550"/>
            <a:ext cx="10972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78" name="Google Shape;378;p42"/>
          <p:cNvSpPr txBox="1"/>
          <p:nvPr/>
        </p:nvSpPr>
        <p:spPr>
          <a:xfrm>
            <a:off x="287350" y="1245175"/>
            <a:ext cx="11034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79" name="Google Shape;379;p42"/>
          <p:cNvSpPr txBox="1"/>
          <p:nvPr/>
        </p:nvSpPr>
        <p:spPr>
          <a:xfrm>
            <a:off x="98850" y="875125"/>
            <a:ext cx="11540700" cy="55221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Clr>
                <a:schemeClr val="dk1"/>
              </a:buClr>
              <a:buSzPts val="1900"/>
              <a:buFont typeface="Times New Roman"/>
              <a:buChar char="●"/>
            </a:pPr>
            <a:r>
              <a:rPr b="1" lang="en-US" sz="1900">
                <a:solidFill>
                  <a:schemeClr val="dk1"/>
                </a:solidFill>
                <a:latin typeface="Times New Roman"/>
                <a:ea typeface="Times New Roman"/>
                <a:cs typeface="Times New Roman"/>
                <a:sym typeface="Times New Roman"/>
              </a:rPr>
              <a:t>Statistical Visualizations</a:t>
            </a:r>
            <a:r>
              <a:rPr lang="en-US" sz="1900">
                <a:solidFill>
                  <a:schemeClr val="dk1"/>
                </a:solidFill>
                <a:latin typeface="Times New Roman"/>
                <a:ea typeface="Times New Roman"/>
                <a:cs typeface="Times New Roman"/>
                <a:sym typeface="Times New Roman"/>
              </a:rPr>
              <a:t>:</a:t>
            </a:r>
            <a:endParaRPr sz="1900">
              <a:solidFill>
                <a:schemeClr val="dk1"/>
              </a:solidFill>
              <a:latin typeface="Times New Roman"/>
              <a:ea typeface="Times New Roman"/>
              <a:cs typeface="Times New Roman"/>
              <a:sym typeface="Times New Roman"/>
            </a:endParaRPr>
          </a:p>
          <a:p>
            <a:pPr indent="-349250" lvl="1" marL="914400" rtl="0" algn="l">
              <a:lnSpc>
                <a:spcPct val="115000"/>
              </a:lnSpc>
              <a:spcBef>
                <a:spcPts val="0"/>
              </a:spcBef>
              <a:spcAft>
                <a:spcPts val="0"/>
              </a:spcAft>
              <a:buClr>
                <a:schemeClr val="dk1"/>
              </a:buClr>
              <a:buSzPts val="1900"/>
              <a:buFont typeface="Times New Roman"/>
              <a:buAutoNum type="alphaLcPeriod"/>
            </a:pPr>
            <a:r>
              <a:rPr lang="en-US" sz="1900">
                <a:solidFill>
                  <a:schemeClr val="dk1"/>
                </a:solidFill>
                <a:latin typeface="Times New Roman"/>
                <a:ea typeface="Times New Roman"/>
                <a:cs typeface="Times New Roman"/>
                <a:sym typeface="Times New Roman"/>
              </a:rPr>
              <a:t>Created box plots to visually assess the spread and central tendency of key variables.</a:t>
            </a:r>
            <a:endParaRPr sz="1900">
              <a:solidFill>
                <a:schemeClr val="dk1"/>
              </a:solidFill>
              <a:latin typeface="Times New Roman"/>
              <a:ea typeface="Times New Roman"/>
              <a:cs typeface="Times New Roman"/>
              <a:sym typeface="Times New Roman"/>
            </a:endParaRPr>
          </a:p>
          <a:p>
            <a:pPr indent="-349250" lvl="1" marL="914400" rtl="0" algn="l">
              <a:lnSpc>
                <a:spcPct val="115000"/>
              </a:lnSpc>
              <a:spcBef>
                <a:spcPts val="0"/>
              </a:spcBef>
              <a:spcAft>
                <a:spcPts val="0"/>
              </a:spcAft>
              <a:buClr>
                <a:schemeClr val="dk1"/>
              </a:buClr>
              <a:buSzPts val="1900"/>
              <a:buFont typeface="Times New Roman"/>
              <a:buAutoNum type="alphaLcPeriod"/>
            </a:pPr>
            <a:r>
              <a:rPr lang="en-US" sz="1900">
                <a:solidFill>
                  <a:schemeClr val="dk1"/>
                </a:solidFill>
                <a:latin typeface="Times New Roman"/>
                <a:ea typeface="Times New Roman"/>
                <a:cs typeface="Times New Roman"/>
                <a:sym typeface="Times New Roman"/>
              </a:rPr>
              <a:t>Employed scatter plots for correlation analysis, providing a graphical representation of variable relationships.</a:t>
            </a:r>
            <a:endParaRPr sz="19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900">
              <a:solidFill>
                <a:schemeClr val="dk1"/>
              </a:solidFill>
              <a:latin typeface="Times New Roman"/>
              <a:ea typeface="Times New Roman"/>
              <a:cs typeface="Times New Roman"/>
              <a:sym typeface="Times New Roman"/>
            </a:endParaRPr>
          </a:p>
          <a:p>
            <a:pPr indent="-349250" lvl="0" marL="457200" rtl="0" algn="l">
              <a:lnSpc>
                <a:spcPct val="115000"/>
              </a:lnSpc>
              <a:spcBef>
                <a:spcPts val="0"/>
              </a:spcBef>
              <a:spcAft>
                <a:spcPts val="0"/>
              </a:spcAft>
              <a:buClr>
                <a:schemeClr val="dk1"/>
              </a:buClr>
              <a:buSzPts val="1900"/>
              <a:buFont typeface="Times New Roman"/>
              <a:buChar char="●"/>
            </a:pPr>
            <a:r>
              <a:rPr b="1" lang="en-US" sz="1900">
                <a:solidFill>
                  <a:schemeClr val="dk1"/>
                </a:solidFill>
                <a:latin typeface="Times New Roman"/>
                <a:ea typeface="Times New Roman"/>
                <a:cs typeface="Times New Roman"/>
                <a:sym typeface="Times New Roman"/>
              </a:rPr>
              <a:t>Decomposition Plots</a:t>
            </a:r>
            <a:r>
              <a:rPr lang="en-US" sz="1900">
                <a:solidFill>
                  <a:schemeClr val="dk1"/>
                </a:solidFill>
                <a:latin typeface="Times New Roman"/>
                <a:ea typeface="Times New Roman"/>
                <a:cs typeface="Times New Roman"/>
                <a:sym typeface="Times New Roman"/>
              </a:rPr>
              <a:t>:</a:t>
            </a:r>
            <a:endParaRPr sz="1900">
              <a:solidFill>
                <a:schemeClr val="dk1"/>
              </a:solidFill>
              <a:latin typeface="Times New Roman"/>
              <a:ea typeface="Times New Roman"/>
              <a:cs typeface="Times New Roman"/>
              <a:sym typeface="Times New Roman"/>
            </a:endParaRPr>
          </a:p>
          <a:p>
            <a:pPr indent="-349250" lvl="1" marL="914400" rtl="0" algn="l">
              <a:lnSpc>
                <a:spcPct val="115000"/>
              </a:lnSpc>
              <a:spcBef>
                <a:spcPts val="0"/>
              </a:spcBef>
              <a:spcAft>
                <a:spcPts val="0"/>
              </a:spcAft>
              <a:buClr>
                <a:schemeClr val="dk1"/>
              </a:buClr>
              <a:buSzPts val="1900"/>
              <a:buFont typeface="Times New Roman"/>
              <a:buAutoNum type="alphaLcPeriod"/>
            </a:pPr>
            <a:r>
              <a:rPr lang="en-US" sz="1900">
                <a:solidFill>
                  <a:schemeClr val="dk1"/>
                </a:solidFill>
                <a:latin typeface="Times New Roman"/>
                <a:ea typeface="Times New Roman"/>
                <a:cs typeface="Times New Roman"/>
                <a:sym typeface="Times New Roman"/>
              </a:rPr>
              <a:t>Employed seasonal decomposition plots to visualize the trend, seasonality, and residuals of time series data.</a:t>
            </a:r>
            <a:endParaRPr sz="1900">
              <a:solidFill>
                <a:schemeClr val="dk1"/>
              </a:solidFill>
              <a:latin typeface="Times New Roman"/>
              <a:ea typeface="Times New Roman"/>
              <a:cs typeface="Times New Roman"/>
              <a:sym typeface="Times New Roman"/>
            </a:endParaRPr>
          </a:p>
          <a:p>
            <a:pPr indent="-349250" lvl="1" marL="914400" rtl="0" algn="l">
              <a:lnSpc>
                <a:spcPct val="115000"/>
              </a:lnSpc>
              <a:spcBef>
                <a:spcPts val="0"/>
              </a:spcBef>
              <a:spcAft>
                <a:spcPts val="0"/>
              </a:spcAft>
              <a:buClr>
                <a:schemeClr val="dk1"/>
              </a:buClr>
              <a:buSzPts val="1900"/>
              <a:buFont typeface="Times New Roman"/>
              <a:buAutoNum type="alphaLcPeriod"/>
            </a:pPr>
            <a:r>
              <a:rPr lang="en-US" sz="1900">
                <a:solidFill>
                  <a:schemeClr val="dk1"/>
                </a:solidFill>
                <a:latin typeface="Times New Roman"/>
                <a:ea typeface="Times New Roman"/>
                <a:cs typeface="Times New Roman"/>
                <a:sym typeface="Times New Roman"/>
              </a:rPr>
              <a:t>Used additive decomposition for a clearer understanding of temporal components.</a:t>
            </a:r>
            <a:endParaRPr sz="1900">
              <a:solidFill>
                <a:schemeClr val="dk1"/>
              </a:solidFill>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t/>
            </a:r>
            <a:endParaRPr sz="1900">
              <a:solidFill>
                <a:schemeClr val="dk1"/>
              </a:solidFill>
              <a:latin typeface="Times New Roman"/>
              <a:ea typeface="Times New Roman"/>
              <a:cs typeface="Times New Roman"/>
              <a:sym typeface="Times New Roman"/>
            </a:endParaRPr>
          </a:p>
          <a:p>
            <a:pPr indent="-349250" lvl="0" marL="457200" rtl="0" algn="l">
              <a:lnSpc>
                <a:spcPct val="115000"/>
              </a:lnSpc>
              <a:spcBef>
                <a:spcPts val="0"/>
              </a:spcBef>
              <a:spcAft>
                <a:spcPts val="0"/>
              </a:spcAft>
              <a:buClr>
                <a:schemeClr val="dk1"/>
              </a:buClr>
              <a:buSzPts val="1900"/>
              <a:buFont typeface="Times New Roman"/>
              <a:buChar char="●"/>
            </a:pPr>
            <a:r>
              <a:rPr b="1" lang="en-US" sz="1900">
                <a:solidFill>
                  <a:schemeClr val="dk1"/>
                </a:solidFill>
                <a:latin typeface="Times New Roman"/>
                <a:ea typeface="Times New Roman"/>
                <a:cs typeface="Times New Roman"/>
                <a:sym typeface="Times New Roman"/>
              </a:rPr>
              <a:t>Correlation Heatmaps</a:t>
            </a:r>
            <a:r>
              <a:rPr lang="en-US" sz="1900">
                <a:solidFill>
                  <a:schemeClr val="dk1"/>
                </a:solidFill>
                <a:latin typeface="Times New Roman"/>
                <a:ea typeface="Times New Roman"/>
                <a:cs typeface="Times New Roman"/>
                <a:sym typeface="Times New Roman"/>
              </a:rPr>
              <a:t>:</a:t>
            </a:r>
            <a:endParaRPr sz="1900">
              <a:solidFill>
                <a:schemeClr val="dk1"/>
              </a:solidFill>
              <a:latin typeface="Times New Roman"/>
              <a:ea typeface="Times New Roman"/>
              <a:cs typeface="Times New Roman"/>
              <a:sym typeface="Times New Roman"/>
            </a:endParaRPr>
          </a:p>
          <a:p>
            <a:pPr indent="-349250" lvl="1" marL="914400" rtl="0" algn="l">
              <a:lnSpc>
                <a:spcPct val="115000"/>
              </a:lnSpc>
              <a:spcBef>
                <a:spcPts val="0"/>
              </a:spcBef>
              <a:spcAft>
                <a:spcPts val="0"/>
              </a:spcAft>
              <a:buClr>
                <a:schemeClr val="dk1"/>
              </a:buClr>
              <a:buSzPts val="1900"/>
              <a:buFont typeface="Times New Roman"/>
              <a:buAutoNum type="alphaLcPeriod"/>
            </a:pPr>
            <a:r>
              <a:rPr lang="en-US" sz="1900">
                <a:solidFill>
                  <a:schemeClr val="dk1"/>
                </a:solidFill>
                <a:latin typeface="Times New Roman"/>
                <a:ea typeface="Times New Roman"/>
                <a:cs typeface="Times New Roman"/>
                <a:sym typeface="Times New Roman"/>
              </a:rPr>
              <a:t>Constructed heatmaps to illustrate correlations between variables, highlighting potential patterns and relationships.</a:t>
            </a:r>
            <a:endParaRPr sz="1900">
              <a:solidFill>
                <a:schemeClr val="dk1"/>
              </a:solidFill>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t/>
            </a:r>
            <a:endParaRPr sz="1900">
              <a:solidFill>
                <a:schemeClr val="dk1"/>
              </a:solidFill>
              <a:latin typeface="Times New Roman"/>
              <a:ea typeface="Times New Roman"/>
              <a:cs typeface="Times New Roman"/>
              <a:sym typeface="Times New Roman"/>
            </a:endParaRPr>
          </a:p>
          <a:p>
            <a:pPr indent="-349250" lvl="0" marL="457200" rtl="0" algn="l">
              <a:lnSpc>
                <a:spcPct val="115000"/>
              </a:lnSpc>
              <a:spcBef>
                <a:spcPts val="0"/>
              </a:spcBef>
              <a:spcAft>
                <a:spcPts val="0"/>
              </a:spcAft>
              <a:buClr>
                <a:schemeClr val="dk1"/>
              </a:buClr>
              <a:buSzPts val="1900"/>
              <a:buFont typeface="Times New Roman"/>
              <a:buChar char="●"/>
            </a:pPr>
            <a:r>
              <a:rPr b="1" lang="en-US" sz="1900">
                <a:solidFill>
                  <a:schemeClr val="dk1"/>
                </a:solidFill>
                <a:latin typeface="Times New Roman"/>
                <a:ea typeface="Times New Roman"/>
                <a:cs typeface="Times New Roman"/>
                <a:sym typeface="Times New Roman"/>
              </a:rPr>
              <a:t>Summary Charts</a:t>
            </a:r>
            <a:r>
              <a:rPr lang="en-US" sz="1900">
                <a:solidFill>
                  <a:schemeClr val="dk1"/>
                </a:solidFill>
                <a:latin typeface="Times New Roman"/>
                <a:ea typeface="Times New Roman"/>
                <a:cs typeface="Times New Roman"/>
                <a:sym typeface="Times New Roman"/>
              </a:rPr>
              <a:t>:</a:t>
            </a:r>
            <a:endParaRPr sz="1900">
              <a:solidFill>
                <a:schemeClr val="dk1"/>
              </a:solidFill>
              <a:latin typeface="Times New Roman"/>
              <a:ea typeface="Times New Roman"/>
              <a:cs typeface="Times New Roman"/>
              <a:sym typeface="Times New Roman"/>
            </a:endParaRPr>
          </a:p>
          <a:p>
            <a:pPr indent="-349250" lvl="1" marL="914400" rtl="0" algn="l">
              <a:lnSpc>
                <a:spcPct val="115000"/>
              </a:lnSpc>
              <a:spcBef>
                <a:spcPts val="0"/>
              </a:spcBef>
              <a:spcAft>
                <a:spcPts val="0"/>
              </a:spcAft>
              <a:buClr>
                <a:schemeClr val="dk1"/>
              </a:buClr>
              <a:buSzPts val="1900"/>
              <a:buFont typeface="Times New Roman"/>
              <a:buAutoNum type="alphaLcPeriod"/>
            </a:pPr>
            <a:r>
              <a:rPr lang="en-US" sz="1900">
                <a:solidFill>
                  <a:schemeClr val="dk1"/>
                </a:solidFill>
                <a:latin typeface="Times New Roman"/>
                <a:ea typeface="Times New Roman"/>
                <a:cs typeface="Times New Roman"/>
                <a:sym typeface="Times New Roman"/>
              </a:rPr>
              <a:t>Developed summary charts presenting statistical measures like mean, median, and standard deviation.</a:t>
            </a:r>
            <a:endParaRPr sz="1900">
              <a:solidFill>
                <a:schemeClr val="dk1"/>
              </a:solidFill>
              <a:latin typeface="Times New Roman"/>
              <a:ea typeface="Times New Roman"/>
              <a:cs typeface="Times New Roman"/>
              <a:sym typeface="Times New Roman"/>
            </a:endParaRPr>
          </a:p>
          <a:p>
            <a:pPr indent="-349250" lvl="1" marL="914400" rtl="0" algn="l">
              <a:lnSpc>
                <a:spcPct val="115000"/>
              </a:lnSpc>
              <a:spcBef>
                <a:spcPts val="0"/>
              </a:spcBef>
              <a:spcAft>
                <a:spcPts val="0"/>
              </a:spcAft>
              <a:buClr>
                <a:schemeClr val="dk1"/>
              </a:buClr>
              <a:buSzPts val="1900"/>
              <a:buFont typeface="Times New Roman"/>
              <a:buAutoNum type="alphaLcPeriod"/>
            </a:pPr>
            <a:r>
              <a:rPr lang="en-US" sz="1900">
                <a:solidFill>
                  <a:schemeClr val="dk1"/>
                </a:solidFill>
                <a:latin typeface="Times New Roman"/>
                <a:ea typeface="Times New Roman"/>
                <a:cs typeface="Times New Roman"/>
                <a:sym typeface="Times New Roman"/>
              </a:rPr>
              <a:t>Incorporated visually appealing charts for effective communication of key data characteristics.</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260685" y="177860"/>
            <a:ext cx="10515600" cy="535491"/>
          </a:xfrm>
          <a:prstGeom prst="rect">
            <a:avLst/>
          </a:prstGeom>
          <a:noFill/>
          <a:ln>
            <a:noFill/>
          </a:ln>
        </p:spPr>
        <p:txBody>
          <a:bodyPr anchorCtr="0" anchor="ctr" bIns="45675" lIns="91425" spcFirstLastPara="1" rIns="91425"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Team Members</a:t>
            </a:r>
            <a:endParaRPr b="1">
              <a:latin typeface="Times New Roman"/>
              <a:ea typeface="Times New Roman"/>
              <a:cs typeface="Times New Roman"/>
              <a:sym typeface="Times New Roman"/>
            </a:endParaRPr>
          </a:p>
        </p:txBody>
      </p:sp>
      <p:sp>
        <p:nvSpPr>
          <p:cNvPr id="110" name="Google Shape;110;p16"/>
          <p:cNvSpPr txBox="1"/>
          <p:nvPr/>
        </p:nvSpPr>
        <p:spPr>
          <a:xfrm>
            <a:off x="404775" y="1060250"/>
            <a:ext cx="6370500" cy="1354500"/>
          </a:xfrm>
          <a:prstGeom prst="rect">
            <a:avLst/>
          </a:prstGeom>
          <a:noFill/>
          <a:ln>
            <a:noFill/>
          </a:ln>
        </p:spPr>
        <p:txBody>
          <a:bodyPr anchorCtr="0" anchor="t" bIns="60925" lIns="121875" spcFirstLastPara="1" rIns="121875" wrap="square" tIns="60925">
            <a:spAutoFit/>
          </a:bodyPr>
          <a:lstStyle/>
          <a:p>
            <a:pPr indent="0" lvl="0" marL="0" marR="0" rtl="0" algn="l">
              <a:lnSpc>
                <a:spcPct val="100000"/>
              </a:lnSpc>
              <a:spcBef>
                <a:spcPts val="0"/>
              </a:spcBef>
              <a:spcAft>
                <a:spcPts val="0"/>
              </a:spcAft>
              <a:buClr>
                <a:srgbClr val="000000"/>
              </a:buClr>
              <a:buSzPts val="1200"/>
              <a:buFont typeface="Arial"/>
              <a:buNone/>
            </a:pPr>
            <a:r>
              <a:rPr b="1" i="0" lang="en-US" sz="2000" u="none" cap="none" strike="noStrike">
                <a:solidFill>
                  <a:schemeClr val="dk1"/>
                </a:solidFill>
                <a:latin typeface="Times New Roman"/>
                <a:ea typeface="Times New Roman"/>
                <a:cs typeface="Times New Roman"/>
                <a:sym typeface="Times New Roman"/>
              </a:rPr>
              <a:t>Name</a:t>
            </a:r>
            <a:r>
              <a:rPr b="1" i="0" lang="en-US" sz="2000" u="none" cap="none" strike="noStrike">
                <a:solidFill>
                  <a:schemeClr val="dk1"/>
                </a:solidFill>
                <a:latin typeface="Times New Roman"/>
                <a:ea typeface="Times New Roman"/>
                <a:cs typeface="Times New Roman"/>
                <a:sym typeface="Times New Roman"/>
              </a:rPr>
              <a:t>: </a:t>
            </a:r>
            <a:r>
              <a:rPr b="1" lang="en-US" sz="2000">
                <a:solidFill>
                  <a:schemeClr val="dk1"/>
                </a:solidFill>
                <a:latin typeface="Times New Roman"/>
                <a:ea typeface="Times New Roman"/>
                <a:cs typeface="Times New Roman"/>
                <a:sym typeface="Times New Roman"/>
              </a:rPr>
              <a:t>Bhavya Bhagerathi </a:t>
            </a:r>
            <a:endParaRPr b="1"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n-US" sz="2000">
                <a:solidFill>
                  <a:schemeClr val="dk1"/>
                </a:solidFill>
                <a:latin typeface="Times New Roman"/>
                <a:ea typeface="Times New Roman"/>
                <a:cs typeface="Times New Roman"/>
                <a:sym typeface="Times New Roman"/>
              </a:rPr>
              <a:t>( </a:t>
            </a:r>
            <a:r>
              <a:rPr b="1" lang="en-US" sz="2000" u="sng">
                <a:solidFill>
                  <a:schemeClr val="hlink"/>
                </a:solidFill>
                <a:latin typeface="Times New Roman"/>
                <a:ea typeface="Times New Roman"/>
                <a:cs typeface="Times New Roman"/>
                <a:sym typeface="Times New Roman"/>
                <a:hlinkClick r:id="rId3"/>
              </a:rPr>
              <a:t>https://www.linkedin.com/in/bhavya-b-575b32281/</a:t>
            </a:r>
            <a:r>
              <a:rPr b="1" lang="en-US" sz="2000">
                <a:solidFill>
                  <a:schemeClr val="dk1"/>
                </a:solidFill>
                <a:latin typeface="Times New Roman"/>
                <a:ea typeface="Times New Roman"/>
                <a:cs typeface="Times New Roman"/>
                <a:sym typeface="Times New Roman"/>
              </a:rPr>
              <a:t> )</a:t>
            </a:r>
            <a:endParaRPr b="1"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900"/>
              <a:buFont typeface="Arial"/>
              <a:buNone/>
            </a:pPr>
            <a:r>
              <a:t/>
            </a:r>
            <a:endParaRPr i="0" sz="2000" u="none" cap="none" strike="noStrike">
              <a:solidFill>
                <a:srgbClr val="000000"/>
              </a:solidFill>
              <a:latin typeface="Times New Roman"/>
              <a:ea typeface="Times New Roman"/>
              <a:cs typeface="Times New Roman"/>
              <a:sym typeface="Times New Roman"/>
            </a:endParaRPr>
          </a:p>
        </p:txBody>
      </p:sp>
      <p:pic>
        <p:nvPicPr>
          <p:cNvPr id="111" name="Google Shape;111;p16"/>
          <p:cNvPicPr preferRelativeResize="0"/>
          <p:nvPr/>
        </p:nvPicPr>
        <p:blipFill rotWithShape="1">
          <a:blip r:embed="rId4">
            <a:alphaModFix/>
          </a:blip>
          <a:srcRect b="0" l="0" r="0" t="0"/>
          <a:stretch/>
        </p:blipFill>
        <p:spPr>
          <a:xfrm>
            <a:off x="9915533" y="6151968"/>
            <a:ext cx="2276467" cy="706033"/>
          </a:xfrm>
          <a:prstGeom prst="rect">
            <a:avLst/>
          </a:prstGeom>
          <a:noFill/>
          <a:ln>
            <a:noFill/>
          </a:ln>
        </p:spPr>
      </p:pic>
      <p:sp>
        <p:nvSpPr>
          <p:cNvPr id="112" name="Google Shape;112;p16"/>
          <p:cNvSpPr txBox="1"/>
          <p:nvPr/>
        </p:nvSpPr>
        <p:spPr>
          <a:xfrm>
            <a:off x="6775269" y="2656114"/>
            <a:ext cx="3204754" cy="910046"/>
          </a:xfrm>
          <a:prstGeom prst="rect">
            <a:avLst/>
          </a:prstGeom>
          <a:noFill/>
          <a:ln>
            <a:noFill/>
          </a:ln>
        </p:spPr>
        <p:txBody>
          <a:bodyPr anchorCtr="0" anchor="t" bIns="60925" lIns="121875" spcFirstLastPara="1" rIns="121875" wrap="square" tIns="60925">
            <a:sp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sng" cap="none" strike="noStrike">
              <a:solidFill>
                <a:schemeClr val="hlink"/>
              </a:solidFill>
              <a:latin typeface="Arial"/>
              <a:ea typeface="Arial"/>
              <a:cs typeface="Arial"/>
              <a:sym typeface="Arial"/>
              <a:hlinkClick r:id="rId5"/>
            </a:endParaRPr>
          </a:p>
          <a:p>
            <a:pPr indent="0" lvl="0" marL="0" marR="0" rtl="0" algn="l">
              <a:lnSpc>
                <a:spcPct val="100000"/>
              </a:lnSpc>
              <a:spcBef>
                <a:spcPts val="0"/>
              </a:spcBef>
              <a:spcAft>
                <a:spcPts val="0"/>
              </a:spcAft>
              <a:buClr>
                <a:srgbClr val="000000"/>
              </a:buClr>
              <a:buSzPts val="1900"/>
              <a:buFont typeface="Arial"/>
              <a:buNone/>
            </a:pPr>
            <a:br>
              <a:rPr b="0" i="0" lang="en-US" sz="1900" u="none" cap="none" strike="noStrike">
                <a:solidFill>
                  <a:srgbClr val="000000"/>
                </a:solidFill>
                <a:latin typeface="Arial"/>
                <a:ea typeface="Arial"/>
                <a:cs typeface="Arial"/>
                <a:sym typeface="Arial"/>
              </a:rPr>
            </a:br>
            <a:endParaRPr b="0" i="0" sz="1900" u="none" cap="none" strike="noStrike">
              <a:solidFill>
                <a:srgbClr val="000000"/>
              </a:solidFill>
              <a:latin typeface="Arial"/>
              <a:ea typeface="Arial"/>
              <a:cs typeface="Arial"/>
              <a:sym typeface="Arial"/>
            </a:endParaRPr>
          </a:p>
        </p:txBody>
      </p:sp>
      <p:sp>
        <p:nvSpPr>
          <p:cNvPr id="113" name="Google Shape;113;p16"/>
          <p:cNvSpPr txBox="1"/>
          <p:nvPr/>
        </p:nvSpPr>
        <p:spPr>
          <a:xfrm>
            <a:off x="7807235" y="2616925"/>
            <a:ext cx="3178500" cy="892800"/>
          </a:xfrm>
          <a:prstGeom prst="rect">
            <a:avLst/>
          </a:prstGeom>
          <a:noFill/>
          <a:ln>
            <a:noFill/>
          </a:ln>
        </p:spPr>
        <p:txBody>
          <a:bodyPr anchorCtr="0" anchor="t" bIns="60925" lIns="121875" spcFirstLastPara="1" rIns="121875" wrap="square" tIns="60925">
            <a:spAutoFit/>
          </a:bodyPr>
          <a:lstStyle/>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br>
              <a:rPr b="0" i="0" lang="en-US" sz="1900" u="none" cap="none" strike="noStrike">
                <a:solidFill>
                  <a:srgbClr val="000000"/>
                </a:solidFill>
                <a:latin typeface="Arial"/>
                <a:ea typeface="Arial"/>
                <a:cs typeface="Arial"/>
                <a:sym typeface="Arial"/>
              </a:rPr>
            </a:br>
            <a:endParaRPr b="0" i="0" sz="1900" u="none" cap="none" strike="noStrike">
              <a:solidFill>
                <a:srgbClr val="000000"/>
              </a:solidFill>
              <a:latin typeface="Arial"/>
              <a:ea typeface="Arial"/>
              <a:cs typeface="Arial"/>
              <a:sym typeface="Arial"/>
            </a:endParaRPr>
          </a:p>
        </p:txBody>
      </p:sp>
      <p:sp>
        <p:nvSpPr>
          <p:cNvPr id="114" name="Google Shape;114;p16"/>
          <p:cNvSpPr txBox="1"/>
          <p:nvPr/>
        </p:nvSpPr>
        <p:spPr>
          <a:xfrm>
            <a:off x="361407" y="5390605"/>
            <a:ext cx="2455800" cy="1077300"/>
          </a:xfrm>
          <a:prstGeom prst="rect">
            <a:avLst/>
          </a:prstGeom>
          <a:noFill/>
          <a:ln>
            <a:noFill/>
          </a:ln>
        </p:spPr>
        <p:txBody>
          <a:bodyPr anchorCtr="0" anchor="t" bIns="60925" lIns="121875" spcFirstLastPara="1" rIns="121875" wrap="square" tIns="60925">
            <a:spAutoFit/>
          </a:bodyPr>
          <a:lstStyle/>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rgbClr val="0070C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sng" cap="none" strike="noStrike">
              <a:solidFill>
                <a:schemeClr val="hlink"/>
              </a:solidFill>
              <a:latin typeface="Arial"/>
              <a:ea typeface="Arial"/>
              <a:cs typeface="Arial"/>
              <a:sym typeface="Arial"/>
              <a:hlinkClick r:id="rId6"/>
            </a:endParaRPr>
          </a:p>
          <a:p>
            <a:pPr indent="0" lvl="0" marL="0" marR="0" rtl="0" algn="l">
              <a:lnSpc>
                <a:spcPct val="100000"/>
              </a:lnSpc>
              <a:spcBef>
                <a:spcPts val="0"/>
              </a:spcBef>
              <a:spcAft>
                <a:spcPts val="0"/>
              </a:spcAft>
              <a:buClr>
                <a:srgbClr val="000000"/>
              </a:buClr>
              <a:buSzPts val="1900"/>
              <a:buFont typeface="Arial"/>
              <a:buNone/>
            </a:pPr>
            <a:br>
              <a:rPr b="0" i="0" lang="en-US" sz="1900" u="none" cap="none" strike="noStrike">
                <a:solidFill>
                  <a:srgbClr val="000000"/>
                </a:solidFill>
                <a:latin typeface="Arial"/>
                <a:ea typeface="Arial"/>
                <a:cs typeface="Arial"/>
                <a:sym typeface="Arial"/>
              </a:rPr>
            </a:br>
            <a:endParaRPr b="0" i="0" sz="1900" u="none" cap="none" strike="noStrike">
              <a:solidFill>
                <a:srgbClr val="000000"/>
              </a:solidFill>
              <a:latin typeface="Arial"/>
              <a:ea typeface="Arial"/>
              <a:cs typeface="Arial"/>
              <a:sym typeface="Arial"/>
            </a:endParaRPr>
          </a:p>
        </p:txBody>
      </p:sp>
      <p:sp>
        <p:nvSpPr>
          <p:cNvPr id="115" name="Google Shape;115;p16"/>
          <p:cNvSpPr txBox="1"/>
          <p:nvPr/>
        </p:nvSpPr>
        <p:spPr>
          <a:xfrm>
            <a:off x="4066905" y="5226841"/>
            <a:ext cx="2455800" cy="892800"/>
          </a:xfrm>
          <a:prstGeom prst="rect">
            <a:avLst/>
          </a:prstGeom>
          <a:noFill/>
          <a:ln>
            <a:noFill/>
          </a:ln>
        </p:spPr>
        <p:txBody>
          <a:bodyPr anchorCtr="0" anchor="t" bIns="60925" lIns="121875" spcFirstLastPara="1" rIns="121875" wrap="square" tIns="60925">
            <a:sp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sng" cap="none" strike="noStrike">
              <a:solidFill>
                <a:schemeClr val="hlink"/>
              </a:solidFill>
              <a:latin typeface="Arial"/>
              <a:ea typeface="Arial"/>
              <a:cs typeface="Arial"/>
              <a:sym typeface="Arial"/>
              <a:hlinkClick r:id="rId7"/>
            </a:endParaRPr>
          </a:p>
          <a:p>
            <a:pPr indent="0" lvl="0" marL="0" marR="0" rtl="0" algn="l">
              <a:lnSpc>
                <a:spcPct val="100000"/>
              </a:lnSpc>
              <a:spcBef>
                <a:spcPts val="0"/>
              </a:spcBef>
              <a:spcAft>
                <a:spcPts val="0"/>
              </a:spcAft>
              <a:buClr>
                <a:srgbClr val="000000"/>
              </a:buClr>
              <a:buSzPts val="1900"/>
              <a:buFont typeface="Arial"/>
              <a:buNone/>
            </a:pPr>
            <a:br>
              <a:rPr b="0" i="0" lang="en-US" sz="1900" u="none" cap="none" strike="noStrike">
                <a:solidFill>
                  <a:srgbClr val="000000"/>
                </a:solidFill>
                <a:latin typeface="Arial"/>
                <a:ea typeface="Arial"/>
                <a:cs typeface="Arial"/>
                <a:sym typeface="Arial"/>
              </a:rPr>
            </a:br>
            <a:endParaRPr b="0" i="0" sz="1900" u="none" cap="none" strike="noStrike">
              <a:solidFill>
                <a:srgbClr val="000000"/>
              </a:solidFill>
              <a:latin typeface="Arial"/>
              <a:ea typeface="Arial"/>
              <a:cs typeface="Arial"/>
              <a:sym typeface="Arial"/>
            </a:endParaRPr>
          </a:p>
        </p:txBody>
      </p:sp>
      <p:sp>
        <p:nvSpPr>
          <p:cNvPr id="116" name="Google Shape;116;p16"/>
          <p:cNvSpPr txBox="1"/>
          <p:nvPr/>
        </p:nvSpPr>
        <p:spPr>
          <a:xfrm>
            <a:off x="8138162" y="5248612"/>
            <a:ext cx="2455816" cy="1077161"/>
          </a:xfrm>
          <a:prstGeom prst="rect">
            <a:avLst/>
          </a:prstGeom>
          <a:noFill/>
          <a:ln>
            <a:noFill/>
          </a:ln>
        </p:spPr>
        <p:txBody>
          <a:bodyPr anchorCtr="0" anchor="t" bIns="60925" lIns="121875" spcFirstLastPara="1" rIns="121875" wrap="square" tIns="60925">
            <a:spAutoFit/>
          </a:bodyPr>
          <a:lstStyle/>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sng" cap="none" strike="noStrike">
              <a:solidFill>
                <a:schemeClr val="hlink"/>
              </a:solidFill>
              <a:latin typeface="Arial"/>
              <a:ea typeface="Arial"/>
              <a:cs typeface="Arial"/>
              <a:sym typeface="Arial"/>
              <a:hlinkClick r:id="rId8"/>
            </a:endParaRPr>
          </a:p>
          <a:p>
            <a:pPr indent="0" lvl="0" marL="0" marR="0" rtl="0" algn="l">
              <a:lnSpc>
                <a:spcPct val="100000"/>
              </a:lnSpc>
              <a:spcBef>
                <a:spcPts val="0"/>
              </a:spcBef>
              <a:spcAft>
                <a:spcPts val="0"/>
              </a:spcAft>
              <a:buClr>
                <a:srgbClr val="000000"/>
              </a:buClr>
              <a:buSzPts val="1900"/>
              <a:buFont typeface="Arial"/>
              <a:buNone/>
            </a:pPr>
            <a:br>
              <a:rPr b="0" i="0" lang="en-US" sz="1900" u="none" cap="none" strike="noStrike">
                <a:solidFill>
                  <a:srgbClr val="000000"/>
                </a:solidFill>
                <a:latin typeface="Arial"/>
                <a:ea typeface="Arial"/>
                <a:cs typeface="Arial"/>
                <a:sym typeface="Arial"/>
              </a:rPr>
            </a:br>
            <a:endParaRPr b="0" i="0" sz="1900" u="none" cap="none" strike="noStrike">
              <a:solidFill>
                <a:srgbClr val="000000"/>
              </a:solidFill>
              <a:latin typeface="Arial"/>
              <a:ea typeface="Arial"/>
              <a:cs typeface="Arial"/>
              <a:sym typeface="Arial"/>
            </a:endParaRPr>
          </a:p>
        </p:txBody>
      </p:sp>
      <p:sp>
        <p:nvSpPr>
          <p:cNvPr id="117" name="Google Shape;117;p16"/>
          <p:cNvSpPr txBox="1"/>
          <p:nvPr/>
        </p:nvSpPr>
        <p:spPr>
          <a:xfrm>
            <a:off x="8151225" y="5300864"/>
            <a:ext cx="2455816" cy="1077161"/>
          </a:xfrm>
          <a:prstGeom prst="rect">
            <a:avLst/>
          </a:prstGeom>
          <a:noFill/>
          <a:ln>
            <a:noFill/>
          </a:ln>
        </p:spPr>
        <p:txBody>
          <a:bodyPr anchorCtr="0" anchor="t" bIns="60925" lIns="121875" spcFirstLastPara="1" rIns="121875" wrap="square" tIns="60925">
            <a:spAutoFit/>
          </a:bodyPr>
          <a:lstStyle/>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sng" cap="none" strike="noStrike">
              <a:solidFill>
                <a:schemeClr val="hlink"/>
              </a:solidFill>
              <a:latin typeface="Arial"/>
              <a:ea typeface="Arial"/>
              <a:cs typeface="Arial"/>
              <a:sym typeface="Arial"/>
              <a:hlinkClick r:id="rId9"/>
            </a:endParaRPr>
          </a:p>
          <a:p>
            <a:pPr indent="0" lvl="0" marL="0" marR="0" rtl="0" algn="l">
              <a:lnSpc>
                <a:spcPct val="100000"/>
              </a:lnSpc>
              <a:spcBef>
                <a:spcPts val="0"/>
              </a:spcBef>
              <a:spcAft>
                <a:spcPts val="0"/>
              </a:spcAft>
              <a:buClr>
                <a:srgbClr val="000000"/>
              </a:buClr>
              <a:buSzPts val="1900"/>
              <a:buFont typeface="Arial"/>
              <a:buNone/>
            </a:pPr>
            <a:br>
              <a:rPr b="0" i="0" lang="en-US" sz="1900" u="none" cap="none" strike="noStrike">
                <a:solidFill>
                  <a:srgbClr val="000000"/>
                </a:solidFill>
                <a:latin typeface="Arial"/>
                <a:ea typeface="Arial"/>
                <a:cs typeface="Arial"/>
                <a:sym typeface="Arial"/>
              </a:rPr>
            </a:br>
            <a:endParaRPr b="0" i="0" sz="1900" u="none" cap="none" strike="noStrike">
              <a:solidFill>
                <a:srgbClr val="000000"/>
              </a:solidFill>
              <a:latin typeface="Arial"/>
              <a:ea typeface="Arial"/>
              <a:cs typeface="Arial"/>
              <a:sym typeface="Arial"/>
            </a:endParaRPr>
          </a:p>
        </p:txBody>
      </p:sp>
      <p:sp>
        <p:nvSpPr>
          <p:cNvPr id="118" name="Google Shape;118;p16"/>
          <p:cNvSpPr txBox="1"/>
          <p:nvPr/>
        </p:nvSpPr>
        <p:spPr>
          <a:xfrm>
            <a:off x="8216538" y="5198931"/>
            <a:ext cx="2455800" cy="892800"/>
          </a:xfrm>
          <a:prstGeom prst="rect">
            <a:avLst/>
          </a:prstGeom>
          <a:noFill/>
          <a:ln>
            <a:noFill/>
          </a:ln>
        </p:spPr>
        <p:txBody>
          <a:bodyPr anchorCtr="0" anchor="t" bIns="60925" lIns="121875" spcFirstLastPara="1" rIns="121875" wrap="square" tIns="60925">
            <a:spAutoFit/>
          </a:bodyPr>
          <a:lstStyle/>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br>
              <a:rPr b="0" i="0" lang="en-US" sz="1900" u="none" cap="none" strike="noStrike">
                <a:solidFill>
                  <a:srgbClr val="000000"/>
                </a:solidFill>
                <a:latin typeface="Arial"/>
                <a:ea typeface="Arial"/>
                <a:cs typeface="Arial"/>
                <a:sym typeface="Arial"/>
              </a:rPr>
            </a:br>
            <a:endParaRPr b="0" i="0" sz="19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3"/>
          <p:cNvSpPr txBox="1"/>
          <p:nvPr>
            <p:ph type="title"/>
          </p:nvPr>
        </p:nvSpPr>
        <p:spPr>
          <a:xfrm>
            <a:off x="228600" y="177790"/>
            <a:ext cx="10515600" cy="535487"/>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Model Building </a:t>
            </a:r>
            <a:endParaRPr/>
          </a:p>
        </p:txBody>
      </p:sp>
      <p:pic>
        <p:nvPicPr>
          <p:cNvPr id="386" name="Google Shape;386;p43"/>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387" name="Google Shape;387;p43"/>
          <p:cNvSpPr txBox="1"/>
          <p:nvPr/>
        </p:nvSpPr>
        <p:spPr>
          <a:xfrm>
            <a:off x="1047750" y="1428750"/>
            <a:ext cx="10972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88" name="Google Shape;388;p43"/>
          <p:cNvSpPr txBox="1"/>
          <p:nvPr/>
        </p:nvSpPr>
        <p:spPr>
          <a:xfrm>
            <a:off x="363975" y="4386825"/>
            <a:ext cx="11034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89" name="Google Shape;389;p43"/>
          <p:cNvSpPr txBox="1"/>
          <p:nvPr/>
        </p:nvSpPr>
        <p:spPr>
          <a:xfrm>
            <a:off x="804575" y="5727775"/>
            <a:ext cx="11034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90" name="Google Shape;390;p43"/>
          <p:cNvSpPr txBox="1"/>
          <p:nvPr/>
        </p:nvSpPr>
        <p:spPr>
          <a:xfrm>
            <a:off x="292125" y="959275"/>
            <a:ext cx="11177700" cy="569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900">
                <a:solidFill>
                  <a:schemeClr val="dk1"/>
                </a:solidFill>
                <a:latin typeface="Times New Roman"/>
                <a:ea typeface="Times New Roman"/>
                <a:cs typeface="Times New Roman"/>
                <a:sym typeface="Times New Roman"/>
              </a:rPr>
              <a:t>                                                               </a:t>
            </a:r>
            <a:r>
              <a:rPr b="1" lang="en-US" sz="2000">
                <a:solidFill>
                  <a:schemeClr val="dk1"/>
                </a:solidFill>
                <a:latin typeface="Times New Roman"/>
                <a:ea typeface="Times New Roman"/>
                <a:cs typeface="Times New Roman"/>
                <a:sym typeface="Times New Roman"/>
              </a:rPr>
              <a:t>Steps involved in model building</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900">
              <a:solidFill>
                <a:schemeClr val="dk1"/>
              </a:solidFill>
              <a:latin typeface="Times New Roman"/>
              <a:ea typeface="Times New Roman"/>
              <a:cs typeface="Times New Roman"/>
              <a:sym typeface="Times New Roman"/>
            </a:endParaRPr>
          </a:p>
          <a:p>
            <a:pPr indent="-349250" lvl="0" marL="457200" rtl="0" algn="l">
              <a:lnSpc>
                <a:spcPct val="150000"/>
              </a:lnSpc>
              <a:spcBef>
                <a:spcPts val="0"/>
              </a:spcBef>
              <a:spcAft>
                <a:spcPts val="0"/>
              </a:spcAft>
              <a:buClr>
                <a:schemeClr val="dk1"/>
              </a:buClr>
              <a:buSzPts val="1900"/>
              <a:buFont typeface="Times New Roman"/>
              <a:buAutoNum type="arabicPeriod"/>
            </a:pPr>
            <a:r>
              <a:rPr b="1" lang="en-US" sz="1900">
                <a:solidFill>
                  <a:schemeClr val="dk1"/>
                </a:solidFill>
                <a:latin typeface="Times New Roman"/>
                <a:ea typeface="Times New Roman"/>
                <a:cs typeface="Times New Roman"/>
                <a:sym typeface="Times New Roman"/>
              </a:rPr>
              <a:t>Data Preparation</a:t>
            </a:r>
            <a:r>
              <a:rPr lang="en-US" sz="1900">
                <a:solidFill>
                  <a:schemeClr val="dk1"/>
                </a:solidFill>
                <a:latin typeface="Times New Roman"/>
                <a:ea typeface="Times New Roman"/>
                <a:cs typeface="Times New Roman"/>
                <a:sym typeface="Times New Roman"/>
              </a:rPr>
              <a:t>:</a:t>
            </a:r>
            <a:endParaRPr sz="1900">
              <a:solidFill>
                <a:schemeClr val="dk1"/>
              </a:solidFill>
              <a:latin typeface="Times New Roman"/>
              <a:ea typeface="Times New Roman"/>
              <a:cs typeface="Times New Roman"/>
              <a:sym typeface="Times New Roman"/>
            </a:endParaRPr>
          </a:p>
          <a:p>
            <a:pPr indent="-349250" lvl="1" marL="914400" rtl="0" algn="l">
              <a:lnSpc>
                <a:spcPct val="150000"/>
              </a:lnSpc>
              <a:spcBef>
                <a:spcPts val="0"/>
              </a:spcBef>
              <a:spcAft>
                <a:spcPts val="0"/>
              </a:spcAft>
              <a:buClr>
                <a:schemeClr val="dk1"/>
              </a:buClr>
              <a:buSzPts val="1900"/>
              <a:buFont typeface="Times New Roman"/>
              <a:buAutoNum type="alphaLcPeriod"/>
            </a:pPr>
            <a:r>
              <a:rPr lang="en-US" sz="1900">
                <a:solidFill>
                  <a:schemeClr val="dk1"/>
                </a:solidFill>
                <a:latin typeface="Times New Roman"/>
                <a:ea typeface="Times New Roman"/>
                <a:cs typeface="Times New Roman"/>
                <a:sym typeface="Times New Roman"/>
              </a:rPr>
              <a:t>Clean and preprocess the time series data, handling duplicates, missing values, and selecting relevant features.</a:t>
            </a:r>
            <a:endParaRPr sz="1900">
              <a:solidFill>
                <a:schemeClr val="dk1"/>
              </a:solidFill>
              <a:latin typeface="Times New Roman"/>
              <a:ea typeface="Times New Roman"/>
              <a:cs typeface="Times New Roman"/>
              <a:sym typeface="Times New Roman"/>
            </a:endParaRPr>
          </a:p>
          <a:p>
            <a:pPr indent="-349250" lvl="1" marL="914400" rtl="0" algn="l">
              <a:lnSpc>
                <a:spcPct val="150000"/>
              </a:lnSpc>
              <a:spcBef>
                <a:spcPts val="0"/>
              </a:spcBef>
              <a:spcAft>
                <a:spcPts val="0"/>
              </a:spcAft>
              <a:buClr>
                <a:schemeClr val="dk1"/>
              </a:buClr>
              <a:buSzPts val="1900"/>
              <a:buFont typeface="Times New Roman"/>
              <a:buAutoNum type="alphaLcPeriod"/>
            </a:pPr>
            <a:r>
              <a:rPr lang="en-US" sz="1900">
                <a:solidFill>
                  <a:schemeClr val="dk1"/>
                </a:solidFill>
                <a:latin typeface="Times New Roman"/>
                <a:ea typeface="Times New Roman"/>
                <a:cs typeface="Times New Roman"/>
                <a:sym typeface="Times New Roman"/>
              </a:rPr>
              <a:t>Convert the 'Dateofbill' column to datetime format and sort the data chronologically.</a:t>
            </a:r>
            <a:endParaRPr sz="1900">
              <a:solidFill>
                <a:schemeClr val="dk1"/>
              </a:solidFill>
              <a:latin typeface="Times New Roman"/>
              <a:ea typeface="Times New Roman"/>
              <a:cs typeface="Times New Roman"/>
              <a:sym typeface="Times New Roman"/>
            </a:endParaRPr>
          </a:p>
          <a:p>
            <a:pPr indent="-349250" lvl="0" marL="457200" rtl="0" algn="l">
              <a:lnSpc>
                <a:spcPct val="150000"/>
              </a:lnSpc>
              <a:spcBef>
                <a:spcPts val="0"/>
              </a:spcBef>
              <a:spcAft>
                <a:spcPts val="0"/>
              </a:spcAft>
              <a:buClr>
                <a:schemeClr val="dk1"/>
              </a:buClr>
              <a:buSzPts val="1900"/>
              <a:buFont typeface="Times New Roman"/>
              <a:buAutoNum type="arabicPeriod"/>
            </a:pPr>
            <a:r>
              <a:rPr b="1" lang="en-US" sz="1900">
                <a:solidFill>
                  <a:schemeClr val="dk1"/>
                </a:solidFill>
                <a:latin typeface="Times New Roman"/>
                <a:ea typeface="Times New Roman"/>
                <a:cs typeface="Times New Roman"/>
                <a:sym typeface="Times New Roman"/>
              </a:rPr>
              <a:t>Top Drug Selection</a:t>
            </a:r>
            <a:r>
              <a:rPr lang="en-US" sz="1900">
                <a:solidFill>
                  <a:schemeClr val="dk1"/>
                </a:solidFill>
                <a:latin typeface="Times New Roman"/>
                <a:ea typeface="Times New Roman"/>
                <a:cs typeface="Times New Roman"/>
                <a:sym typeface="Times New Roman"/>
              </a:rPr>
              <a:t>:</a:t>
            </a:r>
            <a:endParaRPr sz="1900">
              <a:solidFill>
                <a:schemeClr val="dk1"/>
              </a:solidFill>
              <a:latin typeface="Times New Roman"/>
              <a:ea typeface="Times New Roman"/>
              <a:cs typeface="Times New Roman"/>
              <a:sym typeface="Times New Roman"/>
            </a:endParaRPr>
          </a:p>
          <a:p>
            <a:pPr indent="-349250" lvl="1" marL="914400" rtl="0" algn="l">
              <a:lnSpc>
                <a:spcPct val="150000"/>
              </a:lnSpc>
              <a:spcBef>
                <a:spcPts val="0"/>
              </a:spcBef>
              <a:spcAft>
                <a:spcPts val="0"/>
              </a:spcAft>
              <a:buClr>
                <a:schemeClr val="dk1"/>
              </a:buClr>
              <a:buSzPts val="1900"/>
              <a:buFont typeface="Times New Roman"/>
              <a:buAutoNum type="alphaLcPeriod"/>
            </a:pPr>
            <a:r>
              <a:rPr lang="en-US" sz="1900">
                <a:solidFill>
                  <a:schemeClr val="dk1"/>
                </a:solidFill>
                <a:latin typeface="Times New Roman"/>
                <a:ea typeface="Times New Roman"/>
                <a:cs typeface="Times New Roman"/>
                <a:sym typeface="Times New Roman"/>
              </a:rPr>
              <a:t>Identify the top pharmaceutical drugs based on distribution analysis for focused forecasting.</a:t>
            </a:r>
            <a:endParaRPr sz="1900">
              <a:solidFill>
                <a:schemeClr val="dk1"/>
              </a:solidFill>
              <a:latin typeface="Times New Roman"/>
              <a:ea typeface="Times New Roman"/>
              <a:cs typeface="Times New Roman"/>
              <a:sym typeface="Times New Roman"/>
            </a:endParaRPr>
          </a:p>
          <a:p>
            <a:pPr indent="-349250" lvl="0" marL="457200" rtl="0" algn="l">
              <a:lnSpc>
                <a:spcPct val="150000"/>
              </a:lnSpc>
              <a:spcBef>
                <a:spcPts val="0"/>
              </a:spcBef>
              <a:spcAft>
                <a:spcPts val="0"/>
              </a:spcAft>
              <a:buClr>
                <a:schemeClr val="dk1"/>
              </a:buClr>
              <a:buSzPts val="1900"/>
              <a:buFont typeface="Times New Roman"/>
              <a:buAutoNum type="arabicPeriod"/>
            </a:pPr>
            <a:r>
              <a:rPr b="1" lang="en-US" sz="1900">
                <a:solidFill>
                  <a:schemeClr val="dk1"/>
                </a:solidFill>
                <a:latin typeface="Times New Roman"/>
                <a:ea typeface="Times New Roman"/>
                <a:cs typeface="Times New Roman"/>
                <a:sym typeface="Times New Roman"/>
              </a:rPr>
              <a:t>Time Series Analysis</a:t>
            </a:r>
            <a:r>
              <a:rPr lang="en-US" sz="1900">
                <a:solidFill>
                  <a:schemeClr val="dk1"/>
                </a:solidFill>
                <a:latin typeface="Times New Roman"/>
                <a:ea typeface="Times New Roman"/>
                <a:cs typeface="Times New Roman"/>
                <a:sym typeface="Times New Roman"/>
              </a:rPr>
              <a:t>:</a:t>
            </a:r>
            <a:endParaRPr sz="1900">
              <a:solidFill>
                <a:schemeClr val="dk1"/>
              </a:solidFill>
              <a:latin typeface="Times New Roman"/>
              <a:ea typeface="Times New Roman"/>
              <a:cs typeface="Times New Roman"/>
              <a:sym typeface="Times New Roman"/>
            </a:endParaRPr>
          </a:p>
          <a:p>
            <a:pPr indent="-349250" lvl="1" marL="914400" rtl="0" algn="l">
              <a:lnSpc>
                <a:spcPct val="150000"/>
              </a:lnSpc>
              <a:spcBef>
                <a:spcPts val="0"/>
              </a:spcBef>
              <a:spcAft>
                <a:spcPts val="0"/>
              </a:spcAft>
              <a:buClr>
                <a:schemeClr val="dk1"/>
              </a:buClr>
              <a:buSzPts val="1900"/>
              <a:buFont typeface="Times New Roman"/>
              <a:buAutoNum type="alphaLcPeriod"/>
            </a:pPr>
            <a:r>
              <a:rPr lang="en-US" sz="1900">
                <a:solidFill>
                  <a:schemeClr val="dk1"/>
                </a:solidFill>
                <a:latin typeface="Times New Roman"/>
                <a:ea typeface="Times New Roman"/>
                <a:cs typeface="Times New Roman"/>
                <a:sym typeface="Times New Roman"/>
              </a:rPr>
              <a:t>Resample the data at monthly intervals to create a time series for each top drug.</a:t>
            </a:r>
            <a:endParaRPr sz="1900">
              <a:solidFill>
                <a:schemeClr val="dk1"/>
              </a:solidFill>
              <a:latin typeface="Times New Roman"/>
              <a:ea typeface="Times New Roman"/>
              <a:cs typeface="Times New Roman"/>
              <a:sym typeface="Times New Roman"/>
            </a:endParaRPr>
          </a:p>
          <a:p>
            <a:pPr indent="-349250" lvl="1" marL="914400" rtl="0" algn="l">
              <a:lnSpc>
                <a:spcPct val="150000"/>
              </a:lnSpc>
              <a:spcBef>
                <a:spcPts val="0"/>
              </a:spcBef>
              <a:spcAft>
                <a:spcPts val="0"/>
              </a:spcAft>
              <a:buClr>
                <a:schemeClr val="dk1"/>
              </a:buClr>
              <a:buSzPts val="1900"/>
              <a:buFont typeface="Times New Roman"/>
              <a:buAutoNum type="alphaLcPeriod"/>
            </a:pPr>
            <a:r>
              <a:rPr lang="en-US" sz="1900">
                <a:solidFill>
                  <a:schemeClr val="dk1"/>
                </a:solidFill>
                <a:latin typeface="Times New Roman"/>
                <a:ea typeface="Times New Roman"/>
                <a:cs typeface="Times New Roman"/>
                <a:sym typeface="Times New Roman"/>
              </a:rPr>
              <a:t>Explore and visualize time series patterns using tools like D-Tale, seasonality decomposition, and autocorrelation plots.</a:t>
            </a:r>
            <a:endParaRPr sz="1900">
              <a:solidFill>
                <a:schemeClr val="dk1"/>
              </a:solidFill>
              <a:highlight>
                <a:srgbClr val="F7F7F8"/>
              </a:highlight>
              <a:latin typeface="Times New Roman"/>
              <a:ea typeface="Times New Roman"/>
              <a:cs typeface="Times New Roman"/>
              <a:sym typeface="Times New Roman"/>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4"/>
          <p:cNvSpPr txBox="1"/>
          <p:nvPr>
            <p:ph type="title"/>
          </p:nvPr>
        </p:nvSpPr>
        <p:spPr>
          <a:xfrm>
            <a:off x="228600" y="177790"/>
            <a:ext cx="105156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Model Building </a:t>
            </a:r>
            <a:endParaRPr/>
          </a:p>
        </p:txBody>
      </p:sp>
      <p:pic>
        <p:nvPicPr>
          <p:cNvPr id="397" name="Google Shape;397;p44"/>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398" name="Google Shape;398;p44"/>
          <p:cNvSpPr txBox="1"/>
          <p:nvPr/>
        </p:nvSpPr>
        <p:spPr>
          <a:xfrm>
            <a:off x="1047750" y="1428750"/>
            <a:ext cx="10972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99" name="Google Shape;399;p44"/>
          <p:cNvSpPr txBox="1"/>
          <p:nvPr/>
        </p:nvSpPr>
        <p:spPr>
          <a:xfrm>
            <a:off x="363975" y="4386825"/>
            <a:ext cx="11034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0" name="Google Shape;400;p44"/>
          <p:cNvSpPr txBox="1"/>
          <p:nvPr/>
        </p:nvSpPr>
        <p:spPr>
          <a:xfrm>
            <a:off x="804575" y="5727775"/>
            <a:ext cx="11034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1" name="Google Shape;401;p44"/>
          <p:cNvSpPr txBox="1"/>
          <p:nvPr/>
        </p:nvSpPr>
        <p:spPr>
          <a:xfrm>
            <a:off x="292125" y="959275"/>
            <a:ext cx="11177700" cy="555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900">
                <a:solidFill>
                  <a:schemeClr val="dk1"/>
                </a:solidFill>
                <a:latin typeface="Times New Roman"/>
                <a:ea typeface="Times New Roman"/>
                <a:cs typeface="Times New Roman"/>
                <a:sym typeface="Times New Roman"/>
              </a:rPr>
              <a:t>                                                               </a:t>
            </a:r>
            <a:r>
              <a:rPr b="1" lang="en-US" sz="2000">
                <a:solidFill>
                  <a:schemeClr val="dk1"/>
                </a:solidFill>
                <a:latin typeface="Times New Roman"/>
                <a:ea typeface="Times New Roman"/>
                <a:cs typeface="Times New Roman"/>
                <a:sym typeface="Times New Roman"/>
              </a:rPr>
              <a:t>Steps involved in model building</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9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US" sz="1900">
                <a:solidFill>
                  <a:schemeClr val="dk1"/>
                </a:solidFill>
                <a:latin typeface="Times New Roman"/>
                <a:ea typeface="Times New Roman"/>
                <a:cs typeface="Times New Roman"/>
                <a:sym typeface="Times New Roman"/>
              </a:rPr>
              <a:t>4.    </a:t>
            </a:r>
            <a:r>
              <a:rPr b="1" lang="en-US" sz="1900">
                <a:solidFill>
                  <a:schemeClr val="dk1"/>
                </a:solidFill>
                <a:latin typeface="Times New Roman"/>
                <a:ea typeface="Times New Roman"/>
                <a:cs typeface="Times New Roman"/>
                <a:sym typeface="Times New Roman"/>
              </a:rPr>
              <a:t>Auto ARIMA Model Selection</a:t>
            </a:r>
            <a:r>
              <a:rPr lang="en-US" sz="1900">
                <a:solidFill>
                  <a:schemeClr val="dk1"/>
                </a:solidFill>
                <a:latin typeface="Times New Roman"/>
                <a:ea typeface="Times New Roman"/>
                <a:cs typeface="Times New Roman"/>
                <a:sym typeface="Times New Roman"/>
              </a:rPr>
              <a:t>:</a:t>
            </a:r>
            <a:endParaRPr sz="1900">
              <a:solidFill>
                <a:schemeClr val="dk1"/>
              </a:solidFill>
              <a:latin typeface="Times New Roman"/>
              <a:ea typeface="Times New Roman"/>
              <a:cs typeface="Times New Roman"/>
              <a:sym typeface="Times New Roman"/>
            </a:endParaRPr>
          </a:p>
          <a:p>
            <a:pPr indent="-349250" lvl="1" marL="914400" rtl="0" algn="l">
              <a:lnSpc>
                <a:spcPct val="150000"/>
              </a:lnSpc>
              <a:spcBef>
                <a:spcPts val="0"/>
              </a:spcBef>
              <a:spcAft>
                <a:spcPts val="0"/>
              </a:spcAft>
              <a:buClr>
                <a:schemeClr val="dk1"/>
              </a:buClr>
              <a:buSzPts val="1900"/>
              <a:buFont typeface="Times New Roman"/>
              <a:buAutoNum type="alphaLcPeriod"/>
            </a:pPr>
            <a:r>
              <a:rPr lang="en-US" sz="1900">
                <a:solidFill>
                  <a:schemeClr val="dk1"/>
                </a:solidFill>
                <a:latin typeface="Times New Roman"/>
                <a:ea typeface="Times New Roman"/>
                <a:cs typeface="Times New Roman"/>
                <a:sym typeface="Times New Roman"/>
              </a:rPr>
              <a:t>Utilize the pmdarima library to automatically select the best ARIMA model for each drug based on the Akaike Information Criterion (AIC).</a:t>
            </a:r>
            <a:endParaRPr sz="1900">
              <a:solidFill>
                <a:schemeClr val="dk1"/>
              </a:solidFill>
              <a:latin typeface="Times New Roman"/>
              <a:ea typeface="Times New Roman"/>
              <a:cs typeface="Times New Roman"/>
              <a:sym typeface="Times New Roman"/>
            </a:endParaRPr>
          </a:p>
          <a:p>
            <a:pPr indent="-349250" lvl="1" marL="914400" rtl="0" algn="l">
              <a:lnSpc>
                <a:spcPct val="150000"/>
              </a:lnSpc>
              <a:spcBef>
                <a:spcPts val="0"/>
              </a:spcBef>
              <a:spcAft>
                <a:spcPts val="0"/>
              </a:spcAft>
              <a:buClr>
                <a:schemeClr val="dk1"/>
              </a:buClr>
              <a:buSzPts val="1900"/>
              <a:buFont typeface="Times New Roman"/>
              <a:buAutoNum type="alphaLcPeriod"/>
            </a:pPr>
            <a:r>
              <a:rPr lang="en-US" sz="1900">
                <a:solidFill>
                  <a:schemeClr val="dk1"/>
                </a:solidFill>
                <a:latin typeface="Times New Roman"/>
                <a:ea typeface="Times New Roman"/>
                <a:cs typeface="Times New Roman"/>
                <a:sym typeface="Times New Roman"/>
              </a:rPr>
              <a:t>Apply the selected ARIMA models to the time series data for forecasting.</a:t>
            </a:r>
            <a:endParaRPr sz="19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US" sz="1900">
                <a:solidFill>
                  <a:schemeClr val="dk1"/>
                </a:solidFill>
                <a:latin typeface="Times New Roman"/>
                <a:ea typeface="Times New Roman"/>
                <a:cs typeface="Times New Roman"/>
                <a:sym typeface="Times New Roman"/>
              </a:rPr>
              <a:t>5.    </a:t>
            </a:r>
            <a:r>
              <a:rPr b="1" lang="en-US" sz="1900">
                <a:solidFill>
                  <a:schemeClr val="dk1"/>
                </a:solidFill>
                <a:latin typeface="Times New Roman"/>
                <a:ea typeface="Times New Roman"/>
                <a:cs typeface="Times New Roman"/>
                <a:sym typeface="Times New Roman"/>
              </a:rPr>
              <a:t>Model Training</a:t>
            </a:r>
            <a:r>
              <a:rPr lang="en-US" sz="1900">
                <a:solidFill>
                  <a:schemeClr val="dk1"/>
                </a:solidFill>
                <a:latin typeface="Times New Roman"/>
                <a:ea typeface="Times New Roman"/>
                <a:cs typeface="Times New Roman"/>
                <a:sym typeface="Times New Roman"/>
              </a:rPr>
              <a:t>:</a:t>
            </a:r>
            <a:endParaRPr sz="1900">
              <a:solidFill>
                <a:schemeClr val="dk1"/>
              </a:solidFill>
              <a:latin typeface="Times New Roman"/>
              <a:ea typeface="Times New Roman"/>
              <a:cs typeface="Times New Roman"/>
              <a:sym typeface="Times New Roman"/>
            </a:endParaRPr>
          </a:p>
          <a:p>
            <a:pPr indent="-349250" lvl="1" marL="914400" rtl="0" algn="l">
              <a:lnSpc>
                <a:spcPct val="150000"/>
              </a:lnSpc>
              <a:spcBef>
                <a:spcPts val="0"/>
              </a:spcBef>
              <a:spcAft>
                <a:spcPts val="0"/>
              </a:spcAft>
              <a:buClr>
                <a:schemeClr val="dk1"/>
              </a:buClr>
              <a:buSzPts val="1900"/>
              <a:buFont typeface="Times New Roman"/>
              <a:buAutoNum type="alphaLcPeriod"/>
            </a:pPr>
            <a:r>
              <a:rPr lang="en-US" sz="1900">
                <a:solidFill>
                  <a:schemeClr val="dk1"/>
                </a:solidFill>
                <a:latin typeface="Times New Roman"/>
                <a:ea typeface="Times New Roman"/>
                <a:cs typeface="Times New Roman"/>
                <a:sym typeface="Times New Roman"/>
              </a:rPr>
              <a:t>Train the ARIMA models on historical data to learn patterns, trends, and seasonality.</a:t>
            </a:r>
            <a:endParaRPr sz="19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US" sz="1900">
                <a:solidFill>
                  <a:schemeClr val="dk1"/>
                </a:solidFill>
                <a:latin typeface="Times New Roman"/>
                <a:ea typeface="Times New Roman"/>
                <a:cs typeface="Times New Roman"/>
                <a:sym typeface="Times New Roman"/>
              </a:rPr>
              <a:t>6.   </a:t>
            </a:r>
            <a:r>
              <a:rPr b="1" lang="en-US" sz="1900">
                <a:solidFill>
                  <a:schemeClr val="dk1"/>
                </a:solidFill>
                <a:latin typeface="Times New Roman"/>
                <a:ea typeface="Times New Roman"/>
                <a:cs typeface="Times New Roman"/>
                <a:sym typeface="Times New Roman"/>
              </a:rPr>
              <a:t> Model Evaluation</a:t>
            </a:r>
            <a:r>
              <a:rPr lang="en-US" sz="1900">
                <a:solidFill>
                  <a:schemeClr val="dk1"/>
                </a:solidFill>
                <a:latin typeface="Times New Roman"/>
                <a:ea typeface="Times New Roman"/>
                <a:cs typeface="Times New Roman"/>
                <a:sym typeface="Times New Roman"/>
              </a:rPr>
              <a:t>:</a:t>
            </a:r>
            <a:endParaRPr sz="1900">
              <a:solidFill>
                <a:schemeClr val="dk1"/>
              </a:solidFill>
              <a:latin typeface="Times New Roman"/>
              <a:ea typeface="Times New Roman"/>
              <a:cs typeface="Times New Roman"/>
              <a:sym typeface="Times New Roman"/>
            </a:endParaRPr>
          </a:p>
          <a:p>
            <a:pPr indent="-349250" lvl="1" marL="914400" rtl="0" algn="l">
              <a:lnSpc>
                <a:spcPct val="150000"/>
              </a:lnSpc>
              <a:spcBef>
                <a:spcPts val="0"/>
              </a:spcBef>
              <a:spcAft>
                <a:spcPts val="0"/>
              </a:spcAft>
              <a:buClr>
                <a:schemeClr val="dk1"/>
              </a:buClr>
              <a:buSzPts val="1900"/>
              <a:buFont typeface="Times New Roman"/>
              <a:buAutoNum type="alphaLcPeriod"/>
            </a:pPr>
            <a:r>
              <a:rPr lang="en-US" sz="1900">
                <a:solidFill>
                  <a:schemeClr val="dk1"/>
                </a:solidFill>
                <a:latin typeface="Times New Roman"/>
                <a:ea typeface="Times New Roman"/>
                <a:cs typeface="Times New Roman"/>
                <a:sym typeface="Times New Roman"/>
              </a:rPr>
              <a:t>Evaluate the performance of the trained models using appropriate metrics such as Mean Absolute Percentage Error (MAPE).</a:t>
            </a:r>
            <a:endParaRPr sz="1900">
              <a:solidFill>
                <a:schemeClr val="dk1"/>
              </a:solidFill>
              <a:latin typeface="Times New Roman"/>
              <a:ea typeface="Times New Roman"/>
              <a:cs typeface="Times New Roman"/>
              <a:sym typeface="Times New Roman"/>
            </a:endParaRPr>
          </a:p>
          <a:p>
            <a:pPr indent="-349250" lvl="1" marL="914400" rtl="0" algn="l">
              <a:lnSpc>
                <a:spcPct val="150000"/>
              </a:lnSpc>
              <a:spcBef>
                <a:spcPts val="0"/>
              </a:spcBef>
              <a:spcAft>
                <a:spcPts val="0"/>
              </a:spcAft>
              <a:buClr>
                <a:schemeClr val="dk1"/>
              </a:buClr>
              <a:buSzPts val="1900"/>
              <a:buFont typeface="Times New Roman"/>
              <a:buAutoNum type="alphaLcPeriod"/>
            </a:pPr>
            <a:r>
              <a:rPr lang="en-US" sz="1900">
                <a:solidFill>
                  <a:schemeClr val="dk1"/>
                </a:solidFill>
                <a:latin typeface="Times New Roman"/>
                <a:ea typeface="Times New Roman"/>
                <a:cs typeface="Times New Roman"/>
                <a:sym typeface="Times New Roman"/>
              </a:rPr>
              <a:t>Adjust model hyperparameters or structures if necessary for improved accuracy.</a:t>
            </a:r>
            <a:endParaRPr sz="1900">
              <a:solidFill>
                <a:schemeClr val="dk1"/>
              </a:solidFill>
              <a:highlight>
                <a:srgbClr val="F7F7F8"/>
              </a:highlight>
              <a:latin typeface="Times New Roman"/>
              <a:ea typeface="Times New Roman"/>
              <a:cs typeface="Times New Roman"/>
              <a:sym typeface="Times New Roman"/>
            </a:endParaRPr>
          </a:p>
          <a:p>
            <a:pPr indent="0" lvl="0" marL="0" rtl="0" algn="l">
              <a:spcBef>
                <a:spcPts val="0"/>
              </a:spcBef>
              <a:spcAft>
                <a:spcPts val="0"/>
              </a:spcAft>
              <a:buNone/>
            </a:pPr>
            <a:r>
              <a:t/>
            </a:r>
            <a:endParaRPr b="1" sz="1900">
              <a:solidFill>
                <a:schemeClr val="dk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5"/>
          <p:cNvSpPr txBox="1"/>
          <p:nvPr>
            <p:ph type="title"/>
          </p:nvPr>
        </p:nvSpPr>
        <p:spPr>
          <a:xfrm>
            <a:off x="228600" y="177790"/>
            <a:ext cx="105156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Model Building </a:t>
            </a:r>
            <a:endParaRPr/>
          </a:p>
        </p:txBody>
      </p:sp>
      <p:pic>
        <p:nvPicPr>
          <p:cNvPr id="408" name="Google Shape;408;p45"/>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409" name="Google Shape;409;p45"/>
          <p:cNvSpPr txBox="1"/>
          <p:nvPr/>
        </p:nvSpPr>
        <p:spPr>
          <a:xfrm>
            <a:off x="1047750" y="1428750"/>
            <a:ext cx="10972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10" name="Google Shape;410;p45"/>
          <p:cNvSpPr txBox="1"/>
          <p:nvPr/>
        </p:nvSpPr>
        <p:spPr>
          <a:xfrm>
            <a:off x="363975" y="4386825"/>
            <a:ext cx="11034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11" name="Google Shape;411;p45"/>
          <p:cNvSpPr txBox="1"/>
          <p:nvPr/>
        </p:nvSpPr>
        <p:spPr>
          <a:xfrm>
            <a:off x="804575" y="5727775"/>
            <a:ext cx="11034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12" name="Google Shape;412;p45"/>
          <p:cNvSpPr txBox="1"/>
          <p:nvPr/>
        </p:nvSpPr>
        <p:spPr>
          <a:xfrm>
            <a:off x="228600" y="858000"/>
            <a:ext cx="11393100" cy="564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900">
                <a:solidFill>
                  <a:schemeClr val="dk1"/>
                </a:solidFill>
                <a:latin typeface="Times New Roman"/>
                <a:ea typeface="Times New Roman"/>
                <a:cs typeface="Times New Roman"/>
                <a:sym typeface="Times New Roman"/>
              </a:rPr>
              <a:t>                                                               </a:t>
            </a:r>
            <a:r>
              <a:rPr b="1" lang="en-US" sz="2000">
                <a:solidFill>
                  <a:schemeClr val="dk1"/>
                </a:solidFill>
                <a:latin typeface="Times New Roman"/>
                <a:ea typeface="Times New Roman"/>
                <a:cs typeface="Times New Roman"/>
                <a:sym typeface="Times New Roman"/>
              </a:rPr>
              <a:t>Steps involved in model building</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700">
                <a:latin typeface="Times New Roman"/>
                <a:ea typeface="Times New Roman"/>
                <a:cs typeface="Times New Roman"/>
                <a:sym typeface="Times New Roman"/>
              </a:rPr>
              <a:t>7.      </a:t>
            </a:r>
            <a:r>
              <a:rPr b="1" lang="en-US" sz="1700">
                <a:latin typeface="Times New Roman"/>
                <a:ea typeface="Times New Roman"/>
                <a:cs typeface="Times New Roman"/>
                <a:sym typeface="Times New Roman"/>
              </a:rPr>
              <a:t>Final Forecasting</a:t>
            </a:r>
            <a:r>
              <a:rPr lang="en-US"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p>
            <a:pPr indent="-336550" lvl="1" marL="914400" rtl="0" algn="l">
              <a:lnSpc>
                <a:spcPct val="115000"/>
              </a:lnSpc>
              <a:spcBef>
                <a:spcPts val="0"/>
              </a:spcBef>
              <a:spcAft>
                <a:spcPts val="0"/>
              </a:spcAft>
              <a:buSzPts val="1700"/>
              <a:buFont typeface="Times New Roman"/>
              <a:buAutoNum type="alphaLcPeriod"/>
            </a:pPr>
            <a:r>
              <a:rPr lang="en-US" sz="1700">
                <a:latin typeface="Times New Roman"/>
                <a:ea typeface="Times New Roman"/>
                <a:cs typeface="Times New Roman"/>
                <a:sym typeface="Times New Roman"/>
              </a:rPr>
              <a:t>Use the trained ARIMA models to make future predictions for the next 12 months for each top drug.</a:t>
            </a:r>
            <a:endParaRPr sz="17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7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700">
                <a:latin typeface="Times New Roman"/>
                <a:ea typeface="Times New Roman"/>
                <a:cs typeface="Times New Roman"/>
                <a:sym typeface="Times New Roman"/>
              </a:rPr>
              <a:t>8.      </a:t>
            </a:r>
            <a:r>
              <a:rPr b="1" lang="en-US" sz="1700">
                <a:latin typeface="Times New Roman"/>
                <a:ea typeface="Times New Roman"/>
                <a:cs typeface="Times New Roman"/>
                <a:sym typeface="Times New Roman"/>
              </a:rPr>
              <a:t>Saving and Loading Models</a:t>
            </a:r>
            <a:r>
              <a:rPr lang="en-US"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700">
                <a:latin typeface="Times New Roman"/>
                <a:ea typeface="Times New Roman"/>
                <a:cs typeface="Times New Roman"/>
                <a:sym typeface="Times New Roman"/>
              </a:rPr>
              <a:t>          a.     Save the trained ARIMA models for each drug to ensure reusability and easy deployment.</a:t>
            </a:r>
            <a:endParaRPr sz="1700">
              <a:latin typeface="Times New Roman"/>
              <a:ea typeface="Times New Roman"/>
              <a:cs typeface="Times New Roman"/>
              <a:sym typeface="Times New Roman"/>
            </a:endParaRPr>
          </a:p>
          <a:p>
            <a:pPr indent="-336550" lvl="1" marL="914400" rtl="0" algn="l">
              <a:lnSpc>
                <a:spcPct val="115000"/>
              </a:lnSpc>
              <a:spcBef>
                <a:spcPts val="0"/>
              </a:spcBef>
              <a:spcAft>
                <a:spcPts val="0"/>
              </a:spcAft>
              <a:buSzPts val="1700"/>
              <a:buFont typeface="Times New Roman"/>
              <a:buAutoNum type="alphaLcPeriod"/>
            </a:pPr>
            <a:r>
              <a:rPr lang="en-US" sz="1700">
                <a:latin typeface="Times New Roman"/>
                <a:ea typeface="Times New Roman"/>
                <a:cs typeface="Times New Roman"/>
                <a:sym typeface="Times New Roman"/>
              </a:rPr>
              <a:t> Load the saved models for making future predictions without retraining.</a:t>
            </a:r>
            <a:endParaRPr sz="17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7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700">
                <a:latin typeface="Times New Roman"/>
                <a:ea typeface="Times New Roman"/>
                <a:cs typeface="Times New Roman"/>
                <a:sym typeface="Times New Roman"/>
              </a:rPr>
              <a:t>9.     </a:t>
            </a:r>
            <a:r>
              <a:rPr b="1" lang="en-US" sz="1700">
                <a:latin typeface="Times New Roman"/>
                <a:ea typeface="Times New Roman"/>
                <a:cs typeface="Times New Roman"/>
                <a:sym typeface="Times New Roman"/>
              </a:rPr>
              <a:t> Continuous Monitoring and Refinement</a:t>
            </a:r>
            <a:r>
              <a:rPr lang="en-US"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p>
            <a:pPr indent="-336550" lvl="0" marL="914400" rtl="0" algn="l">
              <a:lnSpc>
                <a:spcPct val="115000"/>
              </a:lnSpc>
              <a:spcBef>
                <a:spcPts val="0"/>
              </a:spcBef>
              <a:spcAft>
                <a:spcPts val="0"/>
              </a:spcAft>
              <a:buSzPts val="1700"/>
              <a:buFont typeface="Times New Roman"/>
              <a:buAutoNum type="alphaLcPeriod"/>
            </a:pPr>
            <a:r>
              <a:rPr lang="en-US" sz="1700">
                <a:latin typeface="Times New Roman"/>
                <a:ea typeface="Times New Roman"/>
                <a:cs typeface="Times New Roman"/>
                <a:sym typeface="Times New Roman"/>
              </a:rPr>
              <a:t>Regularly monitor the model performance and update as needed to adapt to changing user behaviors or market dynamics.</a:t>
            </a:r>
            <a:endParaRPr sz="1700">
              <a:latin typeface="Times New Roman"/>
              <a:ea typeface="Times New Roman"/>
              <a:cs typeface="Times New Roman"/>
              <a:sym typeface="Times New Roman"/>
            </a:endParaRPr>
          </a:p>
          <a:p>
            <a:pPr indent="-336550" lvl="0" marL="914400" rtl="0" algn="l">
              <a:lnSpc>
                <a:spcPct val="115000"/>
              </a:lnSpc>
              <a:spcBef>
                <a:spcPts val="0"/>
              </a:spcBef>
              <a:spcAft>
                <a:spcPts val="0"/>
              </a:spcAft>
              <a:buSzPts val="1700"/>
              <a:buFont typeface="Times New Roman"/>
              <a:buAutoNum type="alphaLcPeriod"/>
            </a:pPr>
            <a:r>
              <a:rPr lang="en-US" sz="1700">
                <a:latin typeface="Times New Roman"/>
                <a:ea typeface="Times New Roman"/>
                <a:cs typeface="Times New Roman"/>
                <a:sym typeface="Times New Roman"/>
              </a:rPr>
              <a:t>Refine the models based on feedback, new data, or improved forecasting techniques.</a:t>
            </a:r>
            <a:endParaRPr sz="17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7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700">
                <a:latin typeface="Times New Roman"/>
                <a:ea typeface="Times New Roman"/>
                <a:cs typeface="Times New Roman"/>
                <a:sym typeface="Times New Roman"/>
              </a:rPr>
              <a:t>10.    </a:t>
            </a:r>
            <a:r>
              <a:rPr b="1" lang="en-US" sz="1700">
                <a:latin typeface="Times New Roman"/>
                <a:ea typeface="Times New Roman"/>
                <a:cs typeface="Times New Roman"/>
                <a:sym typeface="Times New Roman"/>
              </a:rPr>
              <a:t>Documentation</a:t>
            </a:r>
            <a:r>
              <a:rPr lang="en-US"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p>
            <a:pPr indent="-336550" lvl="0" marL="914400" rtl="0" algn="l">
              <a:lnSpc>
                <a:spcPct val="115000"/>
              </a:lnSpc>
              <a:spcBef>
                <a:spcPts val="0"/>
              </a:spcBef>
              <a:spcAft>
                <a:spcPts val="0"/>
              </a:spcAft>
              <a:buSzPts val="1700"/>
              <a:buFont typeface="Times New Roman"/>
              <a:buAutoNum type="alphaLcPeriod"/>
            </a:pPr>
            <a:r>
              <a:rPr lang="en-US" sz="1700">
                <a:latin typeface="Times New Roman"/>
                <a:ea typeface="Times New Roman"/>
                <a:cs typeface="Times New Roman"/>
                <a:sym typeface="Times New Roman"/>
              </a:rPr>
              <a:t>Document the entire model building process, including data preprocessing steps, model selection criteria, and evaluation metrics.</a:t>
            </a:r>
            <a:endParaRPr sz="1700">
              <a:latin typeface="Times New Roman"/>
              <a:ea typeface="Times New Roman"/>
              <a:cs typeface="Times New Roman"/>
              <a:sym typeface="Times New Roman"/>
            </a:endParaRPr>
          </a:p>
          <a:p>
            <a:pPr indent="-336550" lvl="0" marL="914400" rtl="0" algn="l">
              <a:lnSpc>
                <a:spcPct val="115000"/>
              </a:lnSpc>
              <a:spcBef>
                <a:spcPts val="0"/>
              </a:spcBef>
              <a:spcAft>
                <a:spcPts val="0"/>
              </a:spcAft>
              <a:buSzPts val="1700"/>
              <a:buFont typeface="Times New Roman"/>
              <a:buAutoNum type="alphaLcPeriod"/>
            </a:pPr>
            <a:r>
              <a:rPr lang="en-US" sz="1700">
                <a:latin typeface="Times New Roman"/>
                <a:ea typeface="Times New Roman"/>
                <a:cs typeface="Times New Roman"/>
                <a:sym typeface="Times New Roman"/>
              </a:rPr>
              <a:t>Provide transparency for future analysis and collaboration.</a:t>
            </a:r>
            <a:endParaRPr sz="1700">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6"/>
          <p:cNvSpPr txBox="1"/>
          <p:nvPr>
            <p:ph type="title"/>
          </p:nvPr>
        </p:nvSpPr>
        <p:spPr>
          <a:xfrm>
            <a:off x="228600" y="177790"/>
            <a:ext cx="10515600" cy="535487"/>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Model Accuracy Comparison</a:t>
            </a:r>
            <a:endParaRPr sz="3200"/>
          </a:p>
        </p:txBody>
      </p:sp>
      <p:pic>
        <p:nvPicPr>
          <p:cNvPr id="418" name="Google Shape;418;p46"/>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419" name="Google Shape;419;p46"/>
          <p:cNvSpPr txBox="1"/>
          <p:nvPr/>
        </p:nvSpPr>
        <p:spPr>
          <a:xfrm>
            <a:off x="-126225" y="903975"/>
            <a:ext cx="11457900" cy="5941500"/>
          </a:xfrm>
          <a:prstGeom prst="rect">
            <a:avLst/>
          </a:prstGeom>
          <a:noFill/>
          <a:ln>
            <a:noFill/>
          </a:ln>
        </p:spPr>
        <p:txBody>
          <a:bodyPr anchorCtr="0" anchor="t" bIns="91425" lIns="91425" spcFirstLastPara="1" rIns="91425" wrap="square" tIns="91425">
            <a:spAutoFit/>
          </a:bodyPr>
          <a:lstStyle/>
          <a:p>
            <a:pPr indent="-336550" lvl="0" marL="457200" rtl="0" algn="l">
              <a:lnSpc>
                <a:spcPct val="150000"/>
              </a:lnSpc>
              <a:spcBef>
                <a:spcPts val="0"/>
              </a:spcBef>
              <a:spcAft>
                <a:spcPts val="0"/>
              </a:spcAft>
              <a:buSzPts val="1700"/>
              <a:buFont typeface="Times New Roman"/>
              <a:buChar char="●"/>
            </a:pPr>
            <a:r>
              <a:rPr b="1" lang="en-US" sz="1700">
                <a:latin typeface="Times New Roman"/>
                <a:ea typeface="Times New Roman"/>
                <a:cs typeface="Times New Roman"/>
                <a:sym typeface="Times New Roman"/>
              </a:rPr>
              <a:t>MAPE Interpretation</a:t>
            </a:r>
            <a:r>
              <a:rPr lang="en-US"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p>
            <a:pPr indent="-336550" lvl="1" marL="914400" rtl="0" algn="l">
              <a:lnSpc>
                <a:spcPct val="15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MAPE is expressed as a percentage, representing the average percentage difference between the predicted and actual values.</a:t>
            </a:r>
            <a:endParaRPr sz="1700">
              <a:latin typeface="Times New Roman"/>
              <a:ea typeface="Times New Roman"/>
              <a:cs typeface="Times New Roman"/>
              <a:sym typeface="Times New Roman"/>
            </a:endParaRPr>
          </a:p>
          <a:p>
            <a:pPr indent="-336550" lvl="1" marL="914400" rtl="0" algn="l">
              <a:lnSpc>
                <a:spcPct val="15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Lower MAPE values indicate higher accuracy, with 0% representing a perfect match between predictions and actual values.</a:t>
            </a:r>
            <a:endParaRPr sz="1700">
              <a:latin typeface="Times New Roman"/>
              <a:ea typeface="Times New Roman"/>
              <a:cs typeface="Times New Roman"/>
              <a:sym typeface="Times New Roman"/>
            </a:endParaRPr>
          </a:p>
          <a:p>
            <a:pPr indent="-336550" lvl="0" marL="457200" rtl="0" algn="l">
              <a:lnSpc>
                <a:spcPct val="150000"/>
              </a:lnSpc>
              <a:spcBef>
                <a:spcPts val="0"/>
              </a:spcBef>
              <a:spcAft>
                <a:spcPts val="0"/>
              </a:spcAft>
              <a:buSzPts val="1700"/>
              <a:buFont typeface="Times New Roman"/>
              <a:buChar char="●"/>
            </a:pPr>
            <a:r>
              <a:rPr b="1" lang="en-US" sz="1700">
                <a:latin typeface="Times New Roman"/>
                <a:ea typeface="Times New Roman"/>
                <a:cs typeface="Times New Roman"/>
                <a:sym typeface="Times New Roman"/>
              </a:rPr>
              <a:t>Benchmarking</a:t>
            </a:r>
            <a:r>
              <a:rPr lang="en-US"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p>
            <a:pPr indent="-336550" lvl="1" marL="914400" rtl="0" algn="l">
              <a:lnSpc>
                <a:spcPct val="15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It's essential to establish a benchmark or baseline MAPE based on historical data or naive forecasting methods.</a:t>
            </a:r>
            <a:endParaRPr sz="1700">
              <a:latin typeface="Times New Roman"/>
              <a:ea typeface="Times New Roman"/>
              <a:cs typeface="Times New Roman"/>
              <a:sym typeface="Times New Roman"/>
            </a:endParaRPr>
          </a:p>
          <a:p>
            <a:pPr indent="-336550" lvl="1" marL="914400" rtl="0" algn="l">
              <a:lnSpc>
                <a:spcPct val="15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The model's MAPE should be compared to this benchmark to assess its relative performance.</a:t>
            </a:r>
            <a:endParaRPr sz="1700">
              <a:latin typeface="Times New Roman"/>
              <a:ea typeface="Times New Roman"/>
              <a:cs typeface="Times New Roman"/>
              <a:sym typeface="Times New Roman"/>
            </a:endParaRPr>
          </a:p>
          <a:p>
            <a:pPr indent="-336550" lvl="0" marL="457200" rtl="0" algn="l">
              <a:lnSpc>
                <a:spcPct val="150000"/>
              </a:lnSpc>
              <a:spcBef>
                <a:spcPts val="0"/>
              </a:spcBef>
              <a:spcAft>
                <a:spcPts val="0"/>
              </a:spcAft>
              <a:buSzPts val="1700"/>
              <a:buFont typeface="Times New Roman"/>
              <a:buChar char="●"/>
            </a:pPr>
            <a:r>
              <a:rPr b="1" lang="en-US" sz="1700">
                <a:latin typeface="Times New Roman"/>
                <a:ea typeface="Times New Roman"/>
                <a:cs typeface="Times New Roman"/>
                <a:sym typeface="Times New Roman"/>
              </a:rPr>
              <a:t>Acceptable Range</a:t>
            </a:r>
            <a:r>
              <a:rPr lang="en-US"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p>
            <a:pPr indent="-336550" lvl="1" marL="914400" rtl="0" algn="l">
              <a:lnSpc>
                <a:spcPct val="15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Acceptable MAPE values vary across industries and applications. In some cases, a MAPE below 10% might be considered excellent, while in others, a range of 10-20% may be acceptable.</a:t>
            </a:r>
            <a:endParaRPr sz="1700">
              <a:latin typeface="Times New Roman"/>
              <a:ea typeface="Times New Roman"/>
              <a:cs typeface="Times New Roman"/>
              <a:sym typeface="Times New Roman"/>
            </a:endParaRPr>
          </a:p>
          <a:p>
            <a:pPr indent="-336550" lvl="0" marL="457200" rtl="0" algn="l">
              <a:lnSpc>
                <a:spcPct val="150000"/>
              </a:lnSpc>
              <a:spcBef>
                <a:spcPts val="0"/>
              </a:spcBef>
              <a:spcAft>
                <a:spcPts val="0"/>
              </a:spcAft>
              <a:buSzPts val="1700"/>
              <a:buFont typeface="Times New Roman"/>
              <a:buChar char="●"/>
            </a:pPr>
            <a:r>
              <a:rPr b="1" lang="en-US" sz="1700">
                <a:latin typeface="Times New Roman"/>
                <a:ea typeface="Times New Roman"/>
                <a:cs typeface="Times New Roman"/>
                <a:sym typeface="Times New Roman"/>
              </a:rPr>
              <a:t>Consideration for Outliers</a:t>
            </a:r>
            <a:r>
              <a:rPr lang="en-US"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p>
            <a:pPr indent="-336550" lvl="1" marL="914400" rtl="0" algn="l">
              <a:lnSpc>
                <a:spcPct val="15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MAPE can be sensitive to outliers, especially in datasets with extreme values.</a:t>
            </a:r>
            <a:endParaRPr sz="1700">
              <a:latin typeface="Times New Roman"/>
              <a:ea typeface="Times New Roman"/>
              <a:cs typeface="Times New Roman"/>
              <a:sym typeface="Times New Roman"/>
            </a:endParaRPr>
          </a:p>
          <a:p>
            <a:pPr indent="-336550" lvl="1" marL="914400" rtl="0" algn="l">
              <a:lnSpc>
                <a:spcPct val="15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It's crucial to understand the impact of outliers on model accuracy and consider robust metrics if necessary.</a:t>
            </a:r>
            <a:endParaRPr sz="1700">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7"/>
          <p:cNvSpPr txBox="1"/>
          <p:nvPr>
            <p:ph type="title"/>
          </p:nvPr>
        </p:nvSpPr>
        <p:spPr>
          <a:xfrm>
            <a:off x="228600" y="177790"/>
            <a:ext cx="105156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Model Accuracy</a:t>
            </a:r>
            <a:endParaRPr sz="3200"/>
          </a:p>
        </p:txBody>
      </p:sp>
      <p:pic>
        <p:nvPicPr>
          <p:cNvPr id="425" name="Google Shape;425;p47"/>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426" name="Google Shape;426;p47"/>
          <p:cNvSpPr txBox="1"/>
          <p:nvPr/>
        </p:nvSpPr>
        <p:spPr>
          <a:xfrm>
            <a:off x="0" y="967850"/>
            <a:ext cx="11457900" cy="5156400"/>
          </a:xfrm>
          <a:prstGeom prst="rect">
            <a:avLst/>
          </a:prstGeom>
          <a:noFill/>
          <a:ln>
            <a:noFill/>
          </a:ln>
        </p:spPr>
        <p:txBody>
          <a:bodyPr anchorCtr="0" anchor="t" bIns="91425" lIns="91425" spcFirstLastPara="1" rIns="91425" wrap="square" tIns="91425">
            <a:spAutoFit/>
          </a:bodyPr>
          <a:lstStyle/>
          <a:p>
            <a:pPr indent="-336550" lvl="0" marL="457200" rtl="0" algn="l">
              <a:lnSpc>
                <a:spcPct val="150000"/>
              </a:lnSpc>
              <a:spcBef>
                <a:spcPts val="0"/>
              </a:spcBef>
              <a:spcAft>
                <a:spcPts val="0"/>
              </a:spcAft>
              <a:buSzPts val="1700"/>
              <a:buFont typeface="Times New Roman"/>
              <a:buChar char="●"/>
            </a:pPr>
            <a:r>
              <a:rPr b="1" lang="en-US" sz="1700">
                <a:latin typeface="Times New Roman"/>
                <a:ea typeface="Times New Roman"/>
                <a:cs typeface="Times New Roman"/>
                <a:sym typeface="Times New Roman"/>
              </a:rPr>
              <a:t>Continuous Monitoring</a:t>
            </a:r>
            <a:r>
              <a:rPr lang="en-US"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p>
            <a:pPr indent="-336550" lvl="1" marL="914400" rtl="0" algn="l">
              <a:lnSpc>
                <a:spcPct val="15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Model accuracy is not a static measure; it should be monitored regularly, especially as new data becomes available.</a:t>
            </a:r>
            <a:endParaRPr sz="1700">
              <a:latin typeface="Times New Roman"/>
              <a:ea typeface="Times New Roman"/>
              <a:cs typeface="Times New Roman"/>
              <a:sym typeface="Times New Roman"/>
            </a:endParaRPr>
          </a:p>
          <a:p>
            <a:pPr indent="-336550" lvl="1" marL="914400" rtl="0" algn="l">
              <a:lnSpc>
                <a:spcPct val="15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Periodic reevaluation and potential model retraining can improve accuracy over time.</a:t>
            </a:r>
            <a:endParaRPr sz="1700">
              <a:latin typeface="Times New Roman"/>
              <a:ea typeface="Times New Roman"/>
              <a:cs typeface="Times New Roman"/>
              <a:sym typeface="Times New Roman"/>
            </a:endParaRPr>
          </a:p>
          <a:p>
            <a:pPr indent="-336550" lvl="0" marL="457200" rtl="0" algn="l">
              <a:lnSpc>
                <a:spcPct val="150000"/>
              </a:lnSpc>
              <a:spcBef>
                <a:spcPts val="0"/>
              </a:spcBef>
              <a:spcAft>
                <a:spcPts val="0"/>
              </a:spcAft>
              <a:buSzPts val="1700"/>
              <a:buFont typeface="Times New Roman"/>
              <a:buChar char="●"/>
            </a:pPr>
            <a:r>
              <a:rPr b="1" lang="en-US" sz="1700">
                <a:latin typeface="Times New Roman"/>
                <a:ea typeface="Times New Roman"/>
                <a:cs typeface="Times New Roman"/>
                <a:sym typeface="Times New Roman"/>
              </a:rPr>
              <a:t>Domain-Specific Considerations</a:t>
            </a:r>
            <a:r>
              <a:rPr lang="en-US"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p>
            <a:pPr indent="-336550" lvl="1" marL="914400" rtl="0" algn="l">
              <a:lnSpc>
                <a:spcPct val="15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Consider domain-specific factors that might influence the interpretation of model accuracy.</a:t>
            </a:r>
            <a:endParaRPr sz="1700">
              <a:latin typeface="Times New Roman"/>
              <a:ea typeface="Times New Roman"/>
              <a:cs typeface="Times New Roman"/>
              <a:sym typeface="Times New Roman"/>
            </a:endParaRPr>
          </a:p>
          <a:p>
            <a:pPr indent="-336550" lvl="1" marL="914400" rtl="0" algn="l">
              <a:lnSpc>
                <a:spcPct val="15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For example, in pharmaceutical forecasting, the impact of external events or regulatory changes could affect accuracy.</a:t>
            </a:r>
            <a:endParaRPr sz="1700">
              <a:latin typeface="Times New Roman"/>
              <a:ea typeface="Times New Roman"/>
              <a:cs typeface="Times New Roman"/>
              <a:sym typeface="Times New Roman"/>
            </a:endParaRPr>
          </a:p>
          <a:p>
            <a:pPr indent="-336550" lvl="0" marL="457200" rtl="0" algn="l">
              <a:lnSpc>
                <a:spcPct val="150000"/>
              </a:lnSpc>
              <a:spcBef>
                <a:spcPts val="0"/>
              </a:spcBef>
              <a:spcAft>
                <a:spcPts val="0"/>
              </a:spcAft>
              <a:buSzPts val="1700"/>
              <a:buFont typeface="Times New Roman"/>
              <a:buChar char="●"/>
            </a:pPr>
            <a:r>
              <a:rPr b="1" lang="en-US" sz="1700">
                <a:latin typeface="Times New Roman"/>
                <a:ea typeface="Times New Roman"/>
                <a:cs typeface="Times New Roman"/>
                <a:sym typeface="Times New Roman"/>
              </a:rPr>
              <a:t>Visualization</a:t>
            </a:r>
            <a:r>
              <a:rPr lang="en-US"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p>
            <a:pPr indent="-336550" lvl="1" marL="914400" rtl="0" algn="l">
              <a:lnSpc>
                <a:spcPct val="15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Visualize the predicted values against actual values over time to gain insights into model performance.</a:t>
            </a:r>
            <a:endParaRPr sz="1700">
              <a:latin typeface="Times New Roman"/>
              <a:ea typeface="Times New Roman"/>
              <a:cs typeface="Times New Roman"/>
              <a:sym typeface="Times New Roman"/>
            </a:endParaRPr>
          </a:p>
          <a:p>
            <a:pPr indent="-336550" lvl="1" marL="914400" rtl="0" algn="l">
              <a:lnSpc>
                <a:spcPct val="15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Time series plots, residual plots, and forecast vs. actual plots can provide a comprehensive view.</a:t>
            </a:r>
            <a:endParaRPr sz="1700">
              <a:latin typeface="Times New Roman"/>
              <a:ea typeface="Times New Roman"/>
              <a:cs typeface="Times New Roman"/>
              <a:sym typeface="Times New Roman"/>
            </a:endParaRPr>
          </a:p>
          <a:p>
            <a:pPr indent="-336550" lvl="0" marL="457200" rtl="0" algn="l">
              <a:lnSpc>
                <a:spcPct val="150000"/>
              </a:lnSpc>
              <a:spcBef>
                <a:spcPts val="0"/>
              </a:spcBef>
              <a:spcAft>
                <a:spcPts val="0"/>
              </a:spcAft>
              <a:buSzPts val="1700"/>
              <a:buFont typeface="Times New Roman"/>
              <a:buChar char="●"/>
            </a:pPr>
            <a:r>
              <a:rPr b="1" lang="en-US" sz="1700">
                <a:latin typeface="Times New Roman"/>
                <a:ea typeface="Times New Roman"/>
                <a:cs typeface="Times New Roman"/>
                <a:sym typeface="Times New Roman"/>
              </a:rPr>
              <a:t>Model Comparison</a:t>
            </a:r>
            <a:r>
              <a:rPr lang="en-US"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p>
            <a:pPr indent="-336550" lvl="1" marL="914400" rtl="0" algn="l">
              <a:lnSpc>
                <a:spcPct val="15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If multiple models are considered, compare their MAPE values to identify the most accurate model.</a:t>
            </a:r>
            <a:endParaRPr sz="1700">
              <a:latin typeface="Times New Roman"/>
              <a:ea typeface="Times New Roman"/>
              <a:cs typeface="Times New Roman"/>
              <a:sym typeface="Times New Roman"/>
            </a:endParaRPr>
          </a:p>
          <a:p>
            <a:pPr indent="-336550" lvl="1" marL="914400" rtl="0" algn="l">
              <a:lnSpc>
                <a:spcPct val="15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Use statistical tests or additional metrics for a comprehensive evaluation.</a:t>
            </a:r>
            <a:endParaRPr sz="1700">
              <a:solidFill>
                <a:srgbClr val="374151"/>
              </a:solidFill>
              <a:highlight>
                <a:srgbClr val="F7F7F8"/>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b="1" sz="1700">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8"/>
          <p:cNvSpPr txBox="1"/>
          <p:nvPr>
            <p:ph type="title"/>
          </p:nvPr>
        </p:nvSpPr>
        <p:spPr>
          <a:xfrm>
            <a:off x="185871" y="-113826"/>
            <a:ext cx="11850553" cy="1068966"/>
          </a:xfrm>
          <a:prstGeom prst="rect">
            <a:avLst/>
          </a:prstGeom>
          <a:noFill/>
          <a:ln>
            <a:noFill/>
          </a:ln>
        </p:spPr>
        <p:txBody>
          <a:bodyPr anchorCtr="0" anchor="ctr" bIns="45675" lIns="91425" spcFirstLastPara="1" rIns="91425" wrap="square" tIns="45675">
            <a:spAutoFit/>
          </a:bodyPr>
          <a:lstStyle/>
          <a:p>
            <a:pPr indent="0" lvl="0" marL="0" rtl="0" algn="l">
              <a:lnSpc>
                <a:spcPct val="115000"/>
              </a:lnSpc>
              <a:spcBef>
                <a:spcPts val="1600"/>
              </a:spcBef>
              <a:spcAft>
                <a:spcPts val="1600"/>
              </a:spcAft>
              <a:buSzPts val="2300"/>
              <a:buNone/>
            </a:pPr>
            <a:r>
              <a:rPr b="1" lang="en-US" sz="3200">
                <a:latin typeface="Times New Roman"/>
                <a:ea typeface="Times New Roman"/>
                <a:cs typeface="Times New Roman"/>
                <a:sym typeface="Times New Roman"/>
              </a:rPr>
              <a:t>Model Deployment - </a:t>
            </a:r>
            <a:r>
              <a:rPr b="1" lang="en-US" sz="3200">
                <a:solidFill>
                  <a:schemeClr val="dk1"/>
                </a:solidFill>
                <a:latin typeface="Times New Roman"/>
                <a:ea typeface="Times New Roman"/>
                <a:cs typeface="Times New Roman"/>
                <a:sym typeface="Times New Roman"/>
              </a:rPr>
              <a:t>Strategy</a:t>
            </a:r>
            <a:endParaRPr sz="4700">
              <a:solidFill>
                <a:schemeClr val="dk1"/>
              </a:solidFill>
            </a:endParaRPr>
          </a:p>
        </p:txBody>
      </p:sp>
      <p:sp>
        <p:nvSpPr>
          <p:cNvPr descr="data:image/jpeg;base64,/9j/4AAQSkZJRgABAQAAAQABAAD/2wCEAAkGBw8QEhASEBIQEBEVEhYWFxgVEBUSGRcSFRUWGhUYFhMdHCggGBolGxUYITEhJSkrLjEuFx8zOjMuNygtLisBCgoKDg0OGxAQGyslICUtLS0tMistLS0rLS0tLy0rLS0xLS0tLS8tLS0tLS0tKy41LS8tLi0tLS0tLS0tLS0uLf/AABEIAOEA4QMBIgACEQEDEQH/xAAcAAEAAQUBAQAAAAAAAAAAAAAABwEDBQYIBAL/xABSEAABAwIBBgUNCwkHBQAAAAABAAIDBBEFBgchMUFREhdhcZETIjRUdIGSlKGxs8HTCDI1QlJTYpO00dIWGCMkVXKDo+MUM0Oy4fDxFWRzgsL/xAAbAQEAAgMBAQAAAAAAAAAAAAAAAgUDBAYBB//EADkRAAIBAQQGCAQFBAMAAAAAAAABAgMEBRExEiFhgZGxEyJBUXGhwdEyNHLwFSMzUuEGstLxFJKi/9oADAMBAAIRAxEAPwCcUREAREQBERAEReKuxGGEXleG8mkk8zRpQjKSitKTwW09qtSStaC5zg1o1kkADnJWpYhlgTcQMsPlO0nvN1DvnvLXKytlmN5Xl56AOYfco6SKi0X3RhqprSfBcc3uWG03KvyrgZcRgzO8EdJ0la1X4/UzXBfwG/JaNHfO3vrFovMcSitF5WivqcsF3LV/L3vDYZ3BsppIbNlvJHymzmjkvrH+9C3ShrYp28OJwcNu8HcRrBUWq9S1MkLg+NxY7k2jcRqI5CpI2LFe9ShhGp1o+a8G8/B7miV0WuYPlPHLZktopN+trjyHZ31sa9OooWinXjpU3iuXis0wiIhmC+SQNJ0L5kka0FziABrK13EcRMpsLhm7fyn7lr17RGktefYiE6igtZdxHFC7rYzZo27XfcFn2uuAd601bXQOvHGfojyaFq2KtKpObk+xffmY6U3JvE9KIisjOEREAREQBERAEREAReepqGRjhSODBvJt0b1r1dlfG3RAwyfSN2jvC1z5F42ka9otdGh+pJLZ28Fr3m0rCYhlHTRXAd1R+5unpOr1rTcQxaef37yW/JGgeTWvCouRR2i/W9VGOG2Xtlxb8DN1+VFTJoaRCNzdJ77tfRZYTSSSbknWTpJ5yiKJSVq1Ss9KpJt7fbJbgqKqLwxFERF6AqKqKQKLOYNlFLBZr7yRbibcEcjvv8iwaqpmSjXqUZadN4P7z7/B6t5KFBXxTt4UTg4bdhB3EbFeqZ2xtLnGw853DlUZ4d1UPDonFhHxhsHKNoWfqqp8pBeb2GzQBzBa1ptKpLBa5cvE6qx3jKtTblDB9/Y/v7eaV+vrnTHToaNQ9Z3leVfIKqqWUnJ6Uniybk28WfV1smBvvEOQkeW/rWsrPZOO617dzgekf6LZsLwreKfv6Geg+uZlERXRuBERAEREAREQBYjKWqfDTvfGeC+7bGwNrnTr5LrLrXMt3WgaN7x0AH/ReN4I1bdNws1SSeD0X7GlTzPeeE9xe7eSSekr4RFiOFeeIRFpmWmVlTQ1DI4mQua6IPPDbJe5kkGx40WaF6liZaNGdaahBYtm5oos4yK35qk8CT2icZFb81SeBJ7RS0Gbn4TbP2ea9yU0UWcZFb81SeBJ7ROMit+apPAk9ovNBj8Jtn7PNe5Kaoot4yK35qk8CT2icZFb81SeBJ7Re6LH4TbP2ea9yUkUW8ZFb81SeBJ7ROMit+ZpPq5PaJosfhNs/Z5r3JSV+lpi87htP3cqibjIrPmaTwJPaL2MzsV4FhDRAf8Ajl9qoVnUS/LWL3ajYoXNXcsaqwS2rXw8yZYow0WaLBfahfjaxD5mi8CX2qrxt4h8zRfVy+1VW7LWbxa817lyrNNLBJcUTQihfjbxD5mi8CX2qcbeIfM0XgS+1Xn/ABK37fNe5LoKnd5ompZbJx/XvG9t+gj71z/xuYh8zRfVy+1V+kzyYlE7hNhor2I0xzbf4qy0LNVjUUmstqMlOjOMk2dNIoVze52cQxHEKakmipGRydU4RjjlDhwIXvFiZCNbRsU1K2NwIiIAiIgCIiALUsvn6Kdvyi/zNHrW2rSsu3XkhbuaT0n/AEUZZFbe7wsc9uH9y9DWURFjONCizOr2XD3M30kqlNRZnW7Lh7mb6SVThmWV0fOQ38maUiKTeI7Gd9J9c78CmdkRkik3iOxnfSfXO/AnEdjO+k+ud+BARkikDEMz2NxC4gjnG3qUzCfBcWk94FaTXUE0DzHPFJDINbZGOY4f+pF0B5UREARFseTWRWJYhppaZ74726o60ceux/SOIDrbQLnkQGuIpfocwlc4XmqqWI7mCSXpuGq5VZgqwD9FWUzzueySMdI4XmQEOIt0yizY4vQgvkpzLENb4D1UAbSWjrwOUtAWloAiIgN5zJfDVD/H+zTLqpcg5v3EV9OQSCOqEEaCCIZLEFdKZP5SiS0c5DZNTXauFyHcfOsyoylDTX3kadS3UqdoVCeptJp9jxbWGx6tWOeWee1IiLCbgREQBERAFoeWr71AG5oHT/yt8UcZVPvVTcnBHQwetRnkU9+TwsyXfJcm/QxaIixnJhRZnW7Lh7mb6SVSmoszrdlw9zN9JKpwzLK6PnIb+TNKXca4cXcamdkEUTe6Dr54KWjdBLLC4zuBMcjoyRwDoJaRdQX+U2I9u1njMv4kB2asFlTkxSYnCYaqMOFjwXiwfG4/GjfbQeTUbaQQufch86dfRzxipnlqqQuAkbK4yOa0kXeyQ3ddo08G9jqtqI6dBvqQHHuWeTM2GVUlLMQ61nMeBYSROvwXgbNRBGwgi5tdYBdA+6OwxrqWkqbdfHOYr/QkY52nmMY8I71HmZ3JVuI1w6q3hU1O3qsgIuHG9o4zyE6SNoY4bUBuGarNOyRkdbiTOE11nRQHQC3W18o2g6wzdrveynGKJrQGtAa0AAACwAGoAbAri0LOdnDjwljWRtbNVyNuxhPWsbpAkktptcGwFr2OkWQG+ouP8Zy3xOscXT1dQb/FbIY2DmjbZvftdWMNysxKmcHQ1lUwg3t1ZxaedhJa7mIQHY6iHPRkLQGnlxBro6OoZpNhZk7jqaWj/FJ1OGvTwtGlvnyBz0MltDinAifbrZ2izHWGqRg967lGg31DbG2cvLmXFqi4uykjJEMfJtkfvefING8kDS0REBseQXZ1PzSehkUvqIMguzqfmk9DIpfVtYf09/ojjb/+aX0LnI2nJ7KbgWiqCS3UH/J5Dv59fq3WNwIBBBBFwQbgg7QVECzeAZQPpjwXXfETpG1t9ZbvS0WLS61PPu7/AL/0ZrtvlwwpWh4rsfavHvW3NeGUjovPS1LJWh7HBzTqI9e48i9CqWsNTOrTTWKyCIiHoUY4469ROfpkeU28yk5RRVS8N7nfSPrKhMob+kujhHa3wWHqW0RFA5kKLM63ZcPczfSSqU1FmdbsuHuZvpJVOGZZXR85DfyZpS7jXDi7jUzsiHvdJ9iUXdDvRlc+rsfKfJWixNkbKyMyNY4uaBI9lnEW1tIvoWucTuBdrP8AGZvxIDmrBcMmq54aeBvDlleGtGnbrJ3NAuSdgBK7Qhj4LWt18FoHQLLDZO5JYfh4P9jp44SRYu0veRrsZHEutfZeyzhKAiz3RFSG4bEzRd9Wwd5schJ6bDvr49zthwjoJ5yBwpqgi+0xxNaGg8znSdKjnPRlgzEatsdO4PpqYOa1wNw+RxHVHg7W9a0A/RJ2qWMw0odhEQGts0wPPw+F5nBASGTbWuN8rsafX1lTVOJPVJCW32RjRG3vNAC7EqY+Ex7Rrc1w75BC4mkYWkgggg2IIsQRrBCAtoiIAiIgCIiA2PILs6n5pPQyKX1EGQXZ1PzSehkUvq2sP6e/0Rx1/wDzS+hc5FFVVDDa9ja9r227rr5ViijMhhGLy0z+E03affNO0bOZSFheJxVDeFGdWsHWDy/eosWayShkfUN6m4i3vyPkjXffc2Hf5Fq2yzQnBzyaWfv6epc3TeFWlUjRS0oyeGHdj2rm1l26sySURFRHalqZ/Ba524E+RROzUFKGLutBMfoO6SLKMQoTes5m/n16a2S82vYIiKBQBRZnW7Lh7mb6SVSmoszrdlw9zN9JKpwzLK6PnIb+TNKXca4cXcamdkYTKXKiiw1jH1svUWPcWtPU5JLuAvazGm2hYDjewDtw+LVHs1rHuk+xKLuh3oyufUB0viee3B4h+iNRUnYGQ8Ad8yFthzAqK8uM69diTXQxgUlM4Wcxjy5zwdYfLYXbyAAadN1HiIApz9zhjbbVlE42dcVDBv0BkvRaPpO5QYsrk5jUtDUw1MJs+J97bHN1OYeRzSQedAdnLmXPVke+hrH1MbT/AGWpeXggaGTO0yRk7Lm7hyEge9K6AyWyip8Sp2VNM67XaHNPvo5ABwmPGxwv3wQRoIKyNfRRVEbopo2SxuFnNe0OBHKCgOJUXRGNZiaCVxdS1E1Lc+9c0TsbyNuWutzuKsYXmEpGEGpq5pwNkcbYL8hJLzbmsgIXyaycq8QmENJGZH6ydTWN+U9+po8+oXOhePE8PlppJIZmOjljdwXNcLEH1jaCNBBuuwsBwKloYhFSQshj28EaXHe9x0uPKSVpGevJihqKR9XM9lPUQt6yQj+83QuA0uudVtIOnVcEDmdERAbbmypTNiVLGCGl3VdJ06oJT6l0TRZPwMsXXkfvd1o8H77rn7M78L0fNP8AZ5V0uufvi8bTRqdBSm4xaxeGp4ttZ59mSaRFWGz1KnTTgnJaljrww15ZZvPDE8GMUofA9jQ0ADhAAW97p0DvLQ1JRF9ajusg6nI9m5x8+hW39H2jShVovsal/wBtT5J7znv6ooYSp1Uuxxe7Wub4FhSFkdhvUoQ9ws+SxPI34oWn4Bh/9onaz4mt/wC7t6dClCy6G8a2CVNeL9F68DD/AE/ZMZO0S7NS9XwwW9oqiIqg6kxGVL+DSzHkb/nb96jtb5lo/wDViPlPaOg39S0NY5ZnJ35LG0pd0Vzl/AREUSnCjDO1EW1cN/jUrTbcDNNbzKWsNpuG6596PLuUX57j+vQdyM9LMsPT/nRprbjwL65rL1+mltw5NkeLsX8s8J/aNB45D+JcdItw6YnHP9jtFVU1I2mqaaoc2dxIinZKQOAdJDSbBQciIAiIgCIiAz+SWVdZhcvVaV4F7B7HAujkaNQe24va5sQQRc2OkqeMmM82GVQa2pLqKXaH3fGT9GUDQP3g3vrmhEB2jR49RTC8NVTSjeyeN/mKVmPUUIvLVU0Q3vnjZ5yuLkQHTWUueTCqUOEDnVso0BsYLWXto4UxFrcrQ5QTlllhWYpL1Spf1jf7uJtwyMH5LdpO1x0nmAA1tEAREQG65nfhej5p/s8q6XXNGZ34Xo+af7PKumFyV+/NL6VzkbFL4Si03KuDgzB3y2+bR93StyXgxLChUuhB1Ndp/cI0/wCXyrL/AE3alZ7fHSyknF8MV5xS3ldfVllabI4wXWTTXHDk2feR2G9Sh4bhZ8lr8jBfg9Ok98LY18taALDQAvpdXVqOpNzfaTs9CNClGlHJL7e/MIiKBmNYy4f+jjbveT0AD1rS1tmXjtMA3B56Sy3mK1MhYZPrHHXu9K1y2YLyT9QqxsLiANZVFkaGLgi51nyLHVnoRxNKhS6WeHZ2/e3I9cLA0Bo2KHM9R/XYO42elmUxByh3PMf12HuRvpZlpWZfnJvbyZ1FkklNJd3oR8iIrctgiIgCIiAIiIAiIgCIiAIiIAiIgN1zO/C9HzT/AGeVdMLmfM78L0fNP9nlXTC5K/fml9K5yNil8IX1A6zgf96V8qiqIzcJKazTT4azI1iZdFbjdcAq4vocZKS0lkzTCIi9BpOWrrzRjdH5yfuC1whZ7Kx16h43Bo6WArC8G61W+szjbw61pm9vLV6CmiubnUPOveCrLBYWC+wVq1HpPEnRiqccC8Codzy9mw9yt9LMpdBUQ54uzIe5W+lmUrMsKi38ixsUvzo7+TNCRFOMfufwQD/1E6QD2Hv/AIysi+IORTn+b6P2ifE/6yfm+j9onxP+sgIMRTn+b6P2ifE/6yfm+j9onxP+sgIMRTn+b6P2ifE/6y03OVm3GDRwSCqNR1V7m26h1K3Bbe9+G66Aj5ERAEREAREQBERAbrmd+F6Pmn+zyrphcz5nfhej5p/s8q6YXJX780vpXORsUvhCoqoqYynsoj1tt3rXqXgonWdbf6l712l01ekskdnV4Zf+cDVqLCQREVkQI/x83qJjygdAH3LHtC9WKvvLId73HyleS6r88WcdWa6WT2vzZ93Vbr4ul1HAjpF26iLO/wBmQ9yt9LMpZuolzu9mRdzN9LMstBddG/d7xtEd/JmiroSLPzh4AH9lq9AA/wALYP3lz2i3TpDoXj8w/tWr/lfiTj8w/tWr/lfiXPSIDoXj8w/tWr/lfiTj8w/tWr/lfiXPSIDoXj8w/tWr/lfiWjZ1s4tNi8VPHDDNEYpHOJk4FiHNtosSozRAEREAREQBERAEREBuuZ34Xo+af7PKumFzPmd+F6Pmn+zyrphclfvzS+lc5GxS+EKiqipjKVidYg8qyqxCyULrgFdFcFbXOk9kvR+hhrLJl1ERdIYCP8YwiaEucRwmE34Y1eDs/wB6Vi7qU1r+KZMxyXdFaJ+7W097Z3uhYJUsPhKG1XTJYyovHY89z7d/FmnXS6uVlHLC7gyNLTs3HmOoqxdYcCleMW09TLl1HucXJusq6mOSni6owQNaT1WNvXCSQkWc4HU4Lf7r6uvYvReKM1C0SozU44Yrv+0Qp+QmKdrj6+H8afkHina4+vh/Gpruq3U+mlsN9XvX7o8H7kNQ5vMWffg04Nv+4gH/ANr74s8Z7VHjFP7RTxhDetJ3nyD/AJKyAVdWvGrCbiktWx+5cWavOpTjKWGL7vLtfZgc78WWNdqjxmn9oq8WONdqjxmn9ouiQvoLA71r90eD9zZUmc6cWGNdqjxmn9oq8V+Ndqjxmn9oujQgUHe9oXZHg/ckc58V2Ndqjxmn9oq8V2N9qjxmn9oujQvsKLvm0d0eD9yeBzfxW432oPGaf2icVmOdqDxmn9oukwqhQd92nujwf+RLQRzZxWY52oPGaf2ipxV452oPGaf2i6WCBRd+Wnujwf8AkS6NHNXFXjnag8Zp/aJxV452oPGaf2i6XRR/HbV3R4P/ACPeiiQfm4yCxSjxGmqKmn6nCzqvCd1aF9uFDI1vWteSeucBqU4oi0LXa52menPDHDDVvfa33k4x0QiItUkUXtoXaCNx868avUbrOtvCsLrq9HaoPv1cdS88CFRYxMgiIu2NUIiICzUQMkaWvaHNOwhatimSpF3U5uPkE+Z23mPlW3ooyinma1oslKusJrf2rf8A7RFbwWktcC1w1gjSOcL5upHxLDIqgWkbc7CDYjv+o6FqOKZPSw3cz9LHvAtYco9Y8iwyptHO2q7atHrR60dme9eqMPdVuvgFVuseBXKWJsOHtHU2gWNhc869IWrNcRpBIPJoXsixGVu3hc4v5VWVbFNtuLx8dXuXlnvSnGKjKLWGrVry4M2AL6CxMOMD47S3v38iydJM2UEx9dbXZpFr6r9C0alnqxzi+ZaUbVRq6oSWPdk+D1+RdCqFQL6C1GbiPoL6C+QvoLGzIj6C+gvkL6CxsyFQqhUCqFjZNH0qqiqokgiIgCKiAIAqsdYg7irzKZx5OdXmUjRr0+RWNC7LXUacY6O2Wryz8iDnFHo4Q3oqdSbuVF2OnW7o8X7Gtgi4iIsh4EREAREQGExTJ+Ge7gOpybwLgnlbt5xYrTsRwuanNpG6NjhpB5js5jYqTFbkY1wLXAEHWCLgjlCg4Jlba7spV+surLvWT8V657SK7qt1t2K5LNN3QHgn5J0g8x9R0LWHUcokERYRITYNOsnkO5YZRazOctFkrWd4TWeTWtP+dmGOwrQ0r5ntjYLuPQBtvyBSFh1CynYGM5ydpO0lWMFwttMy2gvPvnbzuHIFlFmhDR1nRXdYegjpT+J+Wzx7/XDXakhY73zQe9615ZMNYfekt8q96LHVs1Kr8cU+fHMszEvoHjV13MbededzCNYtzhZ5FXVbmpS+CTXmvR+Z6mYMKoWUfSsOy3MrD6H5J6R61V1botMPhwl4P3wMimjxhVCuPpnjZ0L4CqqtOdJ4TTXisOZlTxyKorrKd52WXoZSDab+RbVC7bTWyjgu+Wr+eCYc4o8QCvMpnnZbn+5e5jANQsvtW9C4YLXVk3sWpcc35GN1X2I8rKRo1m/kV9rQNQsvtFcULLRofpxS58Xr8zE5N5hERbB4EREAREQBERAEREAREQBeKp/vqf8Aif5QiLx5EZ5b4/3I9qIi9JBERAEREAREQBfHxu8qIvXkvqQLiIiPMBEReAIiIAiIgCIiA//Z" id="432" name="Google Shape;432;p48"/>
          <p:cNvSpPr/>
          <p:nvPr/>
        </p:nvSpPr>
        <p:spPr>
          <a:xfrm>
            <a:off x="155577" y="-136524"/>
            <a:ext cx="296863" cy="2968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descr="data:image/jpeg;base64,/9j/4AAQSkZJRgABAQAAAQABAAD/2wCEAAkGBw8QEhASEBIQEBEVEhYWFxgVEBUSGRcSFRUWGhUYFhMdHCggGBolGxUYITEhJSkrLjEuFx8zOjMuNygtLisBCgoKDg0OGxAQGyslICUtLS0tMistLS0rLS0tLy0rLS0xLS0tLS8tLS0tLS0tKy41LS8tLi0tLS0tLS0tLS0uLf/AABEIAOEA4QMBIgACEQEDEQH/xAAcAAEAAQUBAQAAAAAAAAAAAAAABwEDBQYIBAL/xABSEAABAwIBBgUNCwkHBQAAAAABAAIDBBEFBgchMUFREhdhcZETIjRUdIGSlKGxs8HTCDI1QlJTYpO00dIWGCMkVXKDo+MUM0Oy4fDxFWRzgsL/xAAbAQEAAgMBAQAAAAAAAAAAAAAAAgUDBAYBB//EADkRAAIBAQQGCAQFBAMAAAAAAAABAgMEBRExEiFhgZGxEyJBUXGhwdEyNHLwFSMzUuEGstLxFJKi/9oADAMBAAIRAxEAPwCcUREAREQBERAEReKuxGGEXleG8mkk8zRpQjKSitKTwW09qtSStaC5zg1o1kkADnJWpYhlgTcQMsPlO0nvN1DvnvLXKytlmN5Xl56AOYfco6SKi0X3RhqprSfBcc3uWG03KvyrgZcRgzO8EdJ0la1X4/UzXBfwG/JaNHfO3vrFovMcSitF5WivqcsF3LV/L3vDYZ3BsppIbNlvJHymzmjkvrH+9C3ShrYp28OJwcNu8HcRrBUWq9S1MkLg+NxY7k2jcRqI5CpI2LFe9ShhGp1o+a8G8/B7miV0WuYPlPHLZktopN+trjyHZ31sa9OooWinXjpU3iuXis0wiIhmC+SQNJ0L5kka0FziABrK13EcRMpsLhm7fyn7lr17RGktefYiE6igtZdxHFC7rYzZo27XfcFn2uuAd601bXQOvHGfojyaFq2KtKpObk+xffmY6U3JvE9KIisjOEREAREQBERAEREAReepqGRjhSODBvJt0b1r1dlfG3RAwyfSN2jvC1z5F42ka9otdGh+pJLZ28Fr3m0rCYhlHTRXAd1R+5unpOr1rTcQxaef37yW/JGgeTWvCouRR2i/W9VGOG2Xtlxb8DN1+VFTJoaRCNzdJ77tfRZYTSSSbknWTpJ5yiKJSVq1Ss9KpJt7fbJbgqKqLwxFERF6AqKqKQKLOYNlFLBZr7yRbibcEcjvv8iwaqpmSjXqUZadN4P7z7/B6t5KFBXxTt4UTg4bdhB3EbFeqZ2xtLnGw853DlUZ4d1UPDonFhHxhsHKNoWfqqp8pBeb2GzQBzBa1ptKpLBa5cvE6qx3jKtTblDB9/Y/v7eaV+vrnTHToaNQ9Z3leVfIKqqWUnJ6Uniybk28WfV1smBvvEOQkeW/rWsrPZOO617dzgekf6LZsLwreKfv6Geg+uZlERXRuBERAEREAREQBYjKWqfDTvfGeC+7bGwNrnTr5LrLrXMt3WgaN7x0AH/ReN4I1bdNws1SSeD0X7GlTzPeeE9xe7eSSekr4RFiOFeeIRFpmWmVlTQ1DI4mQua6IPPDbJe5kkGx40WaF6liZaNGdaahBYtm5oos4yK35qk8CT2icZFb81SeBJ7RS0Gbn4TbP2ea9yU0UWcZFb81SeBJ7ROMit+apPAk9ovNBj8Jtn7PNe5Kaoot4yK35qk8CT2icZFb81SeBJ7Re6LH4TbP2ea9yUkUW8ZFb81SeBJ7ROMit+ZpPq5PaJosfhNs/Z5r3JSV+lpi87htP3cqibjIrPmaTwJPaL2MzsV4FhDRAf8Ajl9qoVnUS/LWL3ajYoXNXcsaqwS2rXw8yZYow0WaLBfahfjaxD5mi8CX2qrxt4h8zRfVy+1VW7LWbxa817lyrNNLBJcUTQihfjbxD5mi8CX2qcbeIfM0XgS+1Xn/ABK37fNe5LoKnd5ompZbJx/XvG9t+gj71z/xuYh8zRfVy+1V+kzyYlE7hNhor2I0xzbf4qy0LNVjUUmstqMlOjOMk2dNIoVze52cQxHEKakmipGRydU4RjjlDhwIXvFiZCNbRsU1K2NwIiIAiIgCIiALUsvn6Kdvyi/zNHrW2rSsu3XkhbuaT0n/AEUZZFbe7wsc9uH9y9DWURFjONCizOr2XD3M30kqlNRZnW7Lh7mb6SVThmWV0fOQ38maUiKTeI7Gd9J9c78CmdkRkik3iOxnfSfXO/AnEdjO+k+ud+BARkikDEMz2NxC4gjnG3qUzCfBcWk94FaTXUE0DzHPFJDINbZGOY4f+pF0B5UREARFseTWRWJYhppaZ74726o60ceux/SOIDrbQLnkQGuIpfocwlc4XmqqWI7mCSXpuGq5VZgqwD9FWUzzueySMdI4XmQEOIt0yizY4vQgvkpzLENb4D1UAbSWjrwOUtAWloAiIgN5zJfDVD/H+zTLqpcg5v3EV9OQSCOqEEaCCIZLEFdKZP5SiS0c5DZNTXauFyHcfOsyoylDTX3kadS3UqdoVCeptJp9jxbWGx6tWOeWee1IiLCbgREQBERAFoeWr71AG5oHT/yt8UcZVPvVTcnBHQwetRnkU9+TwsyXfJcm/QxaIixnJhRZnW7Lh7mb6SVSmoszrdlw9zN9JKpwzLK6PnIb+TNKXca4cXcamdkEUTe6Dr54KWjdBLLC4zuBMcjoyRwDoJaRdQX+U2I9u1njMv4kB2asFlTkxSYnCYaqMOFjwXiwfG4/GjfbQeTUbaQQufch86dfRzxipnlqqQuAkbK4yOa0kXeyQ3ddo08G9jqtqI6dBvqQHHuWeTM2GVUlLMQ61nMeBYSROvwXgbNRBGwgi5tdYBdA+6OwxrqWkqbdfHOYr/QkY52nmMY8I71HmZ3JVuI1w6q3hU1O3qsgIuHG9o4zyE6SNoY4bUBuGarNOyRkdbiTOE11nRQHQC3W18o2g6wzdrveynGKJrQGtAa0AAACwAGoAbAri0LOdnDjwljWRtbNVyNuxhPWsbpAkktptcGwFr2OkWQG+ouP8Zy3xOscXT1dQb/FbIY2DmjbZvftdWMNysxKmcHQ1lUwg3t1ZxaedhJa7mIQHY6iHPRkLQGnlxBro6OoZpNhZk7jqaWj/FJ1OGvTwtGlvnyBz0MltDinAifbrZ2izHWGqRg967lGg31DbG2cvLmXFqi4uykjJEMfJtkfvefING8kDS0REBseQXZ1PzSehkUvqIMguzqfmk9DIpfVtYf09/ojjb/+aX0LnI2nJ7KbgWiqCS3UH/J5Dv59fq3WNwIBBBBFwQbgg7QVECzeAZQPpjwXXfETpG1t9ZbvS0WLS61PPu7/AL/0ZrtvlwwpWh4rsfavHvW3NeGUjovPS1LJWh7HBzTqI9e48i9CqWsNTOrTTWKyCIiHoUY4469ROfpkeU28yk5RRVS8N7nfSPrKhMob+kujhHa3wWHqW0RFA5kKLM63ZcPczfSSqU1FmdbsuHuZvpJVOGZZXR85DfyZpS7jXDi7jUzsiHvdJ9iUXdDvRlc+rsfKfJWixNkbKyMyNY4uaBI9lnEW1tIvoWucTuBdrP8AGZvxIDmrBcMmq54aeBvDlleGtGnbrJ3NAuSdgBK7Qhj4LWt18FoHQLLDZO5JYfh4P9jp44SRYu0veRrsZHEutfZeyzhKAiz3RFSG4bEzRd9Wwd5schJ6bDvr49zthwjoJ5yBwpqgi+0xxNaGg8znSdKjnPRlgzEatsdO4PpqYOa1wNw+RxHVHg7W9a0A/RJ2qWMw0odhEQGts0wPPw+F5nBASGTbWuN8rsafX1lTVOJPVJCW32RjRG3vNAC7EqY+Ex7Rrc1w75BC4mkYWkgggg2IIsQRrBCAtoiIAiIgCIiA2PILs6n5pPQyKX1EGQXZ1PzSehkUvq2sP6e/0Rx1/wDzS+hc5FFVVDDa9ja9r227rr5ViijMhhGLy0z+E03affNO0bOZSFheJxVDeFGdWsHWDy/eosWayShkfUN6m4i3vyPkjXffc2Hf5Fq2yzQnBzyaWfv6epc3TeFWlUjRS0oyeGHdj2rm1l26sySURFRHalqZ/Ba524E+RROzUFKGLutBMfoO6SLKMQoTes5m/n16a2S82vYIiKBQBRZnW7Lh7mb6SVSmoszrdlw9zN9JKpwzLK6PnIb+TNKXca4cXcamdkYTKXKiiw1jH1svUWPcWtPU5JLuAvazGm2hYDjewDtw+LVHs1rHuk+xKLuh3oyufUB0viee3B4h+iNRUnYGQ8Ad8yFthzAqK8uM69diTXQxgUlM4Wcxjy5zwdYfLYXbyAAadN1HiIApz9zhjbbVlE42dcVDBv0BkvRaPpO5QYsrk5jUtDUw1MJs+J97bHN1OYeRzSQedAdnLmXPVke+hrH1MbT/AGWpeXggaGTO0yRk7Lm7hyEge9K6AyWyip8Sp2VNM67XaHNPvo5ABwmPGxwv3wQRoIKyNfRRVEbopo2SxuFnNe0OBHKCgOJUXRGNZiaCVxdS1E1Lc+9c0TsbyNuWutzuKsYXmEpGEGpq5pwNkcbYL8hJLzbmsgIXyaycq8QmENJGZH6ydTWN+U9+po8+oXOhePE8PlppJIZmOjljdwXNcLEH1jaCNBBuuwsBwKloYhFSQshj28EaXHe9x0uPKSVpGevJihqKR9XM9lPUQt6yQj+83QuA0uudVtIOnVcEDmdERAbbmypTNiVLGCGl3VdJ06oJT6l0TRZPwMsXXkfvd1o8H77rn7M78L0fNP8AZ5V0uufvi8bTRqdBSm4xaxeGp4ttZ59mSaRFWGz1KnTTgnJaljrww15ZZvPDE8GMUofA9jQ0ADhAAW97p0DvLQ1JRF9ajusg6nI9m5x8+hW39H2jShVovsal/wBtT5J7znv6ooYSp1Uuxxe7Wub4FhSFkdhvUoQ9ws+SxPI34oWn4Bh/9onaz4mt/wC7t6dClCy6G8a2CVNeL9F68DD/AE/ZMZO0S7NS9XwwW9oqiIqg6kxGVL+DSzHkb/nb96jtb5lo/wDViPlPaOg39S0NY5ZnJ35LG0pd0Vzl/AREUSnCjDO1EW1cN/jUrTbcDNNbzKWsNpuG6596PLuUX57j+vQdyM9LMsPT/nRprbjwL65rL1+mltw5NkeLsX8s8J/aNB45D+JcdItw6YnHP9jtFVU1I2mqaaoc2dxIinZKQOAdJDSbBQciIAiIgCIiAz+SWVdZhcvVaV4F7B7HAujkaNQe24va5sQQRc2OkqeMmM82GVQa2pLqKXaH3fGT9GUDQP3g3vrmhEB2jR49RTC8NVTSjeyeN/mKVmPUUIvLVU0Q3vnjZ5yuLkQHTWUueTCqUOEDnVso0BsYLWXto4UxFrcrQ5QTlllhWYpL1Spf1jf7uJtwyMH5LdpO1x0nmAA1tEAREQG65nfhej5p/s8q6XXNGZ34Xo+af7PKumFyV+/NL6VzkbFL4Si03KuDgzB3y2+bR93StyXgxLChUuhB1Ndp/cI0/wCXyrL/AE3alZ7fHSyknF8MV5xS3ldfVllabI4wXWTTXHDk2feR2G9Sh4bhZ8lr8jBfg9Ok98LY18taALDQAvpdXVqOpNzfaTs9CNClGlHJL7e/MIiKBmNYy4f+jjbveT0AD1rS1tmXjtMA3B56Sy3mK1MhYZPrHHXu9K1y2YLyT9QqxsLiANZVFkaGLgi51nyLHVnoRxNKhS6WeHZ2/e3I9cLA0Bo2KHM9R/XYO42elmUxByh3PMf12HuRvpZlpWZfnJvbyZ1FkklNJd3oR8iIrctgiIgCIiAIiIAiIgCIiAIiIAiIgN1zO/C9HzT/AGeVdMLmfM78L0fNP9nlXTC5K/fml9K5yNil8IX1A6zgf96V8qiqIzcJKazTT4azI1iZdFbjdcAq4vocZKS0lkzTCIi9BpOWrrzRjdH5yfuC1whZ7Kx16h43Bo6WArC8G61W+szjbw61pm9vLV6CmiubnUPOveCrLBYWC+wVq1HpPEnRiqccC8Codzy9mw9yt9LMpdBUQ54uzIe5W+lmUrMsKi38ixsUvzo7+TNCRFOMfufwQD/1E6QD2Hv/AIysi+IORTn+b6P2ifE/6yfm+j9onxP+sgIMRTn+b6P2ifE/6yfm+j9onxP+sgIMRTn+b6P2ifE/6y03OVm3GDRwSCqNR1V7m26h1K3Bbe9+G66Aj5ERAEREAREQBERAbrmd+F6Pmn+zyrphcz5nfhej5p/s8q6YXJX780vpXORsUvhCoqoqYynsoj1tt3rXqXgonWdbf6l712l01ekskdnV4Zf+cDVqLCQREVkQI/x83qJjygdAH3LHtC9WKvvLId73HyleS6r88WcdWa6WT2vzZ93Vbr4ul1HAjpF26iLO/wBmQ9yt9LMpZuolzu9mRdzN9LMstBddG/d7xtEd/JmiroSLPzh4AH9lq9AA/wALYP3lz2i3TpDoXj8w/tWr/lfiTj8w/tWr/lfiXPSIDoXj8w/tWr/lfiTj8w/tWr/lfiXPSIDoXj8w/tWr/lfiWjZ1s4tNi8VPHDDNEYpHOJk4FiHNtosSozRAEREAREQBERAEREBuuZ34Xo+af7PKumFzPmd+F6Pmn+zyrphclfvzS+lc5GxS+EKiqipjKVidYg8qyqxCyULrgFdFcFbXOk9kvR+hhrLJl1ERdIYCP8YwiaEucRwmE34Y1eDs/wB6Vi7qU1r+KZMxyXdFaJ+7W097Z3uhYJUsPhKG1XTJYyovHY89z7d/FmnXS6uVlHLC7gyNLTs3HmOoqxdYcCleMW09TLl1HucXJusq6mOSni6owQNaT1WNvXCSQkWc4HU4Lf7r6uvYvReKM1C0SozU44Yrv+0Qp+QmKdrj6+H8afkHina4+vh/Gpruq3U+mlsN9XvX7o8H7kNQ5vMWffg04Nv+4gH/ANr74s8Z7VHjFP7RTxhDetJ3nyD/AJKyAVdWvGrCbiktWx+5cWavOpTjKWGL7vLtfZgc78WWNdqjxmn9oq8WONdqjxmn9ouiQvoLA71r90eD9zZUmc6cWGNdqjxmn9oq8V+Ndqjxmn9oujQgUHe9oXZHg/ckc58V2Ndqjxmn9oq8V2N9qjxmn9oujQvsKLvm0d0eD9yeBzfxW432oPGaf2icVmOdqDxmn9oukwqhQd92nujwf+RLQRzZxWY52oPGaf2ipxV452oPGaf2i6WCBRd+Wnujwf8AkS6NHNXFXjnag8Zp/aJxV452oPGaf2i6XRR/HbV3R4P/ACPeiiQfm4yCxSjxGmqKmn6nCzqvCd1aF9uFDI1vWteSeucBqU4oi0LXa52menPDHDDVvfa33k4x0QiItUkUXtoXaCNx868avUbrOtvCsLrq9HaoPv1cdS88CFRYxMgiIu2NUIiICzUQMkaWvaHNOwhatimSpF3U5uPkE+Z23mPlW3ooyinma1oslKusJrf2rf8A7RFbwWktcC1w1gjSOcL5upHxLDIqgWkbc7CDYjv+o6FqOKZPSw3cz9LHvAtYco9Y8iwyptHO2q7atHrR60dme9eqMPdVuvgFVuseBXKWJsOHtHU2gWNhc869IWrNcRpBIPJoXsixGVu3hc4v5VWVbFNtuLx8dXuXlnvSnGKjKLWGrVry4M2AL6CxMOMD47S3v38iydJM2UEx9dbXZpFr6r9C0alnqxzi+ZaUbVRq6oSWPdk+D1+RdCqFQL6C1GbiPoL6C+QvoLGzIj6C+gvkL6CxsyFQqhUCqFjZNH0qqiqokgiIgCKiAIAqsdYg7irzKZx5OdXmUjRr0+RWNC7LXUacY6O2Wryz8iDnFHo4Q3oqdSbuVF2OnW7o8X7Gtgi4iIsh4EREAREQGExTJ+Ge7gOpybwLgnlbt5xYrTsRwuanNpG6NjhpB5js5jYqTFbkY1wLXAEHWCLgjlCg4Jlba7spV+surLvWT8V657SK7qt1t2K5LNN3QHgn5J0g8x9R0LWHUcokERYRITYNOsnkO5YZRazOctFkrWd4TWeTWtP+dmGOwrQ0r5ntjYLuPQBtvyBSFh1CynYGM5ydpO0lWMFwttMy2gvPvnbzuHIFlFmhDR1nRXdYegjpT+J+Wzx7/XDXakhY73zQe9615ZMNYfekt8q96LHVs1Kr8cU+fHMszEvoHjV13MbededzCNYtzhZ5FXVbmpS+CTXmvR+Z6mYMKoWUfSsOy3MrD6H5J6R61V1botMPhwl4P3wMimjxhVCuPpnjZ0L4CqqtOdJ4TTXisOZlTxyKorrKd52WXoZSDab+RbVC7bTWyjgu+Wr+eCYc4o8QCvMpnnZbn+5e5jANQsvtW9C4YLXVk3sWpcc35GN1X2I8rKRo1m/kV9rQNQsvtFcULLRofpxS58Xr8zE5N5hERbB4EREAREQBERAEREAREQBeKp/vqf8Aif5QiLx5EZ5b4/3I9qIi9JBERAEREAREQBfHxu8qIvXkvqQLiIiPMBEReAIiIAiIgCIiA//Z" id="433" name="Google Shape;433;p48"/>
          <p:cNvSpPr/>
          <p:nvPr/>
        </p:nvSpPr>
        <p:spPr>
          <a:xfrm>
            <a:off x="155577" y="-136524"/>
            <a:ext cx="296863" cy="2968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descr="data:image/png;base64,iVBORw0KGgoAAAANSUhEUgAAAOEAAADhCAMAAAAJbSJIAAAA81BMVEX///8/Pz8h14n3xzyi424sv+vMzMwyMjK16YtWzO+n6nArxfM9Oz4/PDs7PD8f3o3/zTxRYEc9V2I7XUxkWT83NzfUy9DJzNSHh4cqKirf398XFxemw6P8xzCkz2cbv/Bu3Xxx0bMhISHS0tLv7+8eHh60tLTHx8dXV1e9vb0mJia46oabm5tzc3OlpaV8fHyL28FGRkaOjo5kZGTm5ubz8/MNDQ3o+N3N8LJiz/Cr5nxTU1NtbW2srKztznvdz6u765aT3fTP7/vV8r9feE1HXFU6antSWFE6XUw4c1Z/bT472pb3zFNt2Kak1L6A163pzovy4uObAAAIIElEQVR4nO3d+7uaNhgHcNl2yE5Xe08LONsVRJEiztvpRe1pd+3W067//18z1HMhEd5EDgng835/2rOzYD4mhBAia7UwGAwGg8FgMBgMRlFev/nwo6K8+vVUVd5+/E3W9+GVKp9S4QYpZfz9nTqfauHp6UcJoMIG1CAUE18rbUENwlNRR1U2xGgTvhU0odo+qkMoaMQ3u2q8+0FV7rx8caIsOyF8Jm466StlPNXCnRHupglQXftpEG6NAqFaoHrhiUiotIvWQqgYqEF4AgtVN2H1QsVnoRbhCShUDUQhClGIQhSiEIUoRCEKbyu8U0pevvipjKgQ3vnjYRn581EZ+QsiFhY+vFtK2mXkkSKhUZegEIUorD4oRCEKqw8KUSgtpMQm1Jhssvtn2j64spQSYichhMiX1iW0Z2tvPu/1FotFrzd3vGE0DhLnITzbGEV903Mcb9CPrBm1aZ2EdJBxgMUgWoaSSGqPTa60FxkySD1CMs87SC9eEnE1KZkuskqbKyLsrVqEdlYLXmcwswWVJIGTV9gLRJ1Ah5DOwOMkxglYTWJBhaeC70eHkKwFwlbLAqpJpnDZNdyKOoS2JxS2+rnVhFtwkxgkahHmnkWpmDnjjbCLJxlDY1VthK1BdkclEoUXzRC21llEEkkVBfppjYStUUZTUKmSvWa0YWu+L5Rrwuwvp4bCVrTX2ezcyRAbYDitlXCvEelIsuSgVsJpMLKi4Txrosl3NtLnv4PYGlvTqM9/Z17+jKEC4di17dB3J+P92eqQawrKddK174ZJ4dD3J2uwYLVCa3MHm8T2Db6JeiFbuYD9s9chV7Fd9pi1GmmuhEk6/ISFrSjlJmyjm5LET387NbtaWOl6jtljrhgidxoufJIKTZ3Io3pd8dNC4rJnGtvbCDtlHzJCO7gmTn1g2lbFSJMW+uzaRMRUlRtopiFhiJdN7AUutExQRRsSo71ZNdsJ2QGVvXJzU7Yg+WoobSeFL0v79soaTzqbf10v4WV12pt6+mxHnLJVZT/QTkN2yN3SYl2F22qGrby/JeEuFmfsSZoOsB5VrdAIuStikK4qXTF/m3eYmtO0MB9YrZBQ/pLPXPEpeylxWKEh14QVCqlNoh53SIcVshd8z+XqfnNpBICVXQ/pcpqxiBozE2jK3hzuL3NQsa8S4TAemk7mEnZryY4lIuGm/rVY85a+P/RcVhiz38whz3FqKlzZTIscn3DQYQ1E+h6wIcKFQY5cuAqPXDj1+YH/yISWvzf54m6Amy1crPz9a/cxtaFphBnz5+MRzkedzOnXsQgd68zOvgU6CqETB/7V6ste3Ro/p3GG44nt2vm3QJwQeDZRM6HXX8fWjJ51/PSiW9azQ+7eojHC8Zkbhmlc3jIEZTdhmI0RWrwu7yaWv8cXbSyqsTDnLpZ7eug0VZi/j5LbaNJrphBcZFmyHxhC/22dhNfPLahoUyK3qp9ReypciKrmuYXs/mDCrletOAwls6gfj9qwseI1bzhcQW7DBZnt/ryY1m1f2wFC9tGbyQw15GZFvA+NQbUWctM2ZvtaOz0M7W/EaYiQ306T7o7sls5JU4UT9hPnNyMUZZ8tTvOPWWuh4XJ3Jaaxu9LYZMQ94of207wAAgp/AVKWMOY/1Ov3+8PB3u0YMGe9+/fPQEDhd/m5/6kcIQlyPpsPcGd170kXSGHh43KEtCP5QCDKP+a9Jw++z0/lwlC4jX0XfrrTGKFBzvjHxJmZA9fDugvtcc6nM4HmbTUXUuKaOR+fyhza9VV7ITGyH4ins4R+w6ZDSNhmAHad72ezQ08EHIP72rQI2VXBA3zbRgwFv5pJgFULDWZ6mfPbmHwhCQNgQO3NXHhPlBYhM/kSrl2w2U5D7WFeJeLdymvVQnp2sztoFB72C+f2dqrdCbKG1F7c9oXrWXqExI12I6IXhOLftbK53GbpLyNmSO458cp2gRVzzULi0tF6GAWbPnUY8Hr7mu26xsyK+8N+HFmzJXVvHuqAxXUJtzUUnjMgcXtChq67OQ6zqAx3Cn1C8CGMLDErgl6vRchU8bChVEwUldUjpAfUKDM0zyf+vvQIUzUsBMwzyvQHTcKrChbpoteHYJGyMwddws1TlANnM9nKXQ4ook9YVVCIQhRWHxSiEIXVB4UoRGH1QSEKUVh9UIjCA4S0eJogpPZybBXNaFJsi7dOIZlJvB0SyGBSuB01repLvlgOyLjoWrKeJzOSO5vAzAq2op42FG8YEcepsZAKXiIrmYKNqGW3CfiiZOnAr5qtVCj91gg4BX9hqUV4uyvFVfJfNVy5UOJd0DIB3xZcrVDmZcfiLIBfHFQtNPK3NB0Q6FcjlQupK/kqWSAD/i1R9RKS8LatGHeKPiHXtZ/GD2LPKRozmuy9+KR2QmK7fqdodi8lqLvw9jn8/9qiTyjYtiWZYsAK9kQVTdFbYF33+JUBde+J0g/UuNZGiyNvtdiG66UoRGH1QWFhYSm5V0bUCP95XEI+PXxSRv5VIfzufil5/qCUAMDiwnLyvAtVrpSgEIUoRCEKUYhCFKIQhShEIQpRiMLW5yMQXoDCL0cgfA8Kv95vvLB7DgpN5d1UufACflWaqbwRVQu75wLh0/8UExULu9+eCYTKiWqF3W+mCQu9hPj1s0qjQuGD7sX5M9OE94U65iZfv6gbcNQJL96fb2sP7+3tDbb/0VOFeaYu27oPBO8O9cymR7R5+bIRmxtREyZnYrOJ+6+UPjKiDDDpqF5TjQNP6g3FG6PTxAHHc2R9GAwGg8Fw+R+lY6foTIRxXgAAAABJRU5ErkJggg==" id="434" name="Google Shape;434;p48"/>
          <p:cNvSpPr/>
          <p:nvPr/>
        </p:nvSpPr>
        <p:spPr>
          <a:xfrm>
            <a:off x="155577" y="-136524"/>
            <a:ext cx="296863" cy="2968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descr="data:image/jpeg;base64,/9j/4AAQSkZJRgABAQAAAQABAAD/2wCEAAoHCBUREhgQERIVERQVGRIYFBQSDxEYEhkWGBUZGRkZGhocIy4lHR4uHxgZJj4nKy8xNTU1GiU7QDs0Py41NTEBDAwMEA8QGhIRHDEhISE0MTQxPzQ7MTQ4ODo0MTQxMT80PzQ1NDExQDcxMTQ8Pz8xNDQxQDw0NDE0MTQxMT8/PP/AABEIAHMBtgMBIgACEQEDEQH/xAAcAAEAAgIDAQAAAAAAAAAAAAAAAQcCBgMEBQj/xABKEAACAQMABQUJDQYGAgMAAAABAgADBBEFBgcSIRMxQWGyIjVRVHFygZGxFRYlMjNzg5OUobPR0hQjJFKCwTRCU2J0khekQ2Oi/8QAGgEBAQADAQEAAAAAAAAAAAAAAAEEBQYCA//EACgRAQABAgQEBgMAAAAAAAAAAAABAhEDITFxE0FSkQQSIjJRsSMzgf/aAAwDAQACEQMRAD8At25uAg8JPMJ5tSuzc7HyDgJx3FfecnrwPIJgHmh8V4irEqmIm0Q+tHlhlEx3pOZhPd0xEQpERAREQEREBJXnkQvPLGqPnS6+Ufz6naM4pyXXyj+fU7RnFOrp0YyYkRKJiRECYkRAmJEQJiRECYkRAmJEQJiRECYkRAmJEQJiRECYkRAmJEQJiRECYkRAmJEQJiRECYkRAyVypypKnwqSD6xNs1b1/u7Jgr1GuqPTTrOWcD/ZUOSPIciajED6g0Jpale0FuaDbyOOngwI51YdBESmtlusws6tWlWY8i6b46qiso4DrVj/ANRIkLrL35IedYPMg852aHxjEVlrprde21/VoULgpTXkt1RSoNjepIx4spPOSefpnh+/3SPjR+z236JjtCPwnX+h/ASbBoPZZVu7andLd00FVA4Q0XJAJPAkNx5pucLCw5opvTGkcofeJyeF7/dJeN/+vbfoke/7SXjZ+z236Jth2NVvHaX2d/1TxtM7Lr62U1E5O5RQSRRZxUwOfuGAz6CZ9ODhdMdoW8vM9/2kvGz9ntv0R7/tJeNn7PbfomskY4HgRwII4g+Cd/Quhq97U5G1pmo3OcYCqPCzHgojgYXTHaC8/L1/f9pLxs/Z7b9Ee/7SXjZ+z236JttjsaqsoNxeJTbpWlRZwP62ZePomN/scrqpNvd06rfyVKTU8+RgW4+gRwMLpjtBeflqnv8AtJeNn7Pbfoj3/aS8bP2e2/RPH0vomvZ1DQuabUnHHB5mHhUjgw8k6McDC6Y7QXn5fQ+qF89xY0a1Zt92UFm3VGTnwKABPZXnmuahH4Mt/MHtM2FTxnO4sWxJiPl9onJ863Xyj+fU7RnDOW6+Ufz6naM4Z09OjHTEiJRMSIgTEiIExIiBMSIgTEiIExIiBMSIgTEiIExIiBMSIgTEiIExIiBMSIgTEiIExIiBMSIgTEiIExIiBkGI5uETGIF9BpO9ODek700s0NXFantfz8JV/ofwEl6bP+9dr80vtMonX0/CVf6H8BJeuz8/Bdr80ntM2uH7Y2hs6M6Y2hWmk9q19Sr1aS07YqlSqi71GrnCMVGSHHHAm/7PdcDpSkxqU1p1qRUOEJ3GBGQy54jyEnyzRtI7JrurXqVVr24V6lRwCam8A7lhnuefjN+1E1RXRVFkL8rVqEM7hd1eAwFUeAffPb0rDavoIU9JJyCgG7VW3Bzcpv7pPVngZbequgaWjLQUlwCBv16hxlnxlmJ8AxwHQBK+07pind6x2lKmwdLd1QsOKl8szDrwQB5czd9o1V00XclM53MEjnCkgMfVA0TWLa7U5RksKdPk1JAq1lZmfHSqggKPLn0Tk1d2usXCaQpIEY45agrDd62VicjrB9EqSIG5bRNbvdK4C0xi3o5FLh3Tk/Gcnn48wHg8s0+YxAvrUVvg238we0zYVeaxqO3wdb+aPbNgV5oMWn8k7vPEs+f7r5R/PftGcczuj+8fz37RnHOgjRUxIiUTEiIG0aN1DvrmklxSpoUqDeQtVAOM44jHDmnZ/wDGukf9On9ePylsagH4Ltfmx2mnjay7RUsLprR7Z6hQIS61EAO8ueYiS5ZWV/qPf0FLvau6jiTSKvj+kHePoE13M+jtWNZqGkqZqUN5Sh3XRxh1JGRzcCD4RNC2w6BSmEv6aBGd+TrboADMVLIx6+5Iz5IuWVdEw3x4R6xJBlGUTEtjnkBweYj1wM56mhNXrm9P8NRd1HAue5pg+eeBPUMme7s61S90Kpq1gf2ekRvDm335wmfB0n1S6bu6oWVDlKjJb0KYA5sKBzBVUc56hxMXSyoE2V3xGWagp8HKMfvxPM0zqFfWlJ69Smj00BZ2p1Qd1Rzkg4+7M3y52tWytinQrVF/nO4mfQePrnW03tCtL2wuaA36NV6NRVWoncsxHBQ65GfLiTNcld6q6IW+u0tXcor72WVQSMKTzHyTdNYtmlK0tKt0t1UdqSFgjU0APEDBIPXNd2Z99KP9fYMt/X7vXdfNntLA+d4kojNwVS2OfdUn2TFhg4IwRzgjBlExIgcTgcT4BzwJiZNSZRlkZR4WRgPWZx5gZRMScSA4PSPXAziApIyASBzkA49cxLAc/D0wMomIYHm4+mciU2YbyozDwhWI9YgYxMczNKbNxVWYeFVYj7oERIiBMSIgTEiIExIiBd+9J3pw5k5mr8rQxWqTXo/CNb6H8FJe+z/vXafNJ7TKG1574VvovwUliaq7SbK1sqFvVFXfpIqPu08rkE8xzNhR7Y2hvML2U7Q6ukdrlxSrVKS2lEim9RAxepk7rFckDyTXNObS767Q0wyWyMMMKCsGI8G+SSPRNU0nXFSvVqrndepUdc8+6zlhn0GdWent2tGXjW1ancL8ak6OB5pzj1T6at69HSVoHGHo3CEMB4GGGXqIPsny3Nk1R1zuNGORTIqUXOXouTuE/wAyn/K3X09MDv6wbOb61qMKdJrqlk7lSngnd6N5ecN65yau7Nr26cctTNrS4bz1MbxHSETpPlm/2W1uwdc1VrUW6V5PfHrUzi0ltds0X+Hp1a7dAZQi56yejyQK0111Qq6LrbpJqUXzyVbGM/7WHQw+/omtT2dZ9Za+kqvK3DdyOFOkuRTRf9o6T4WPE+TAHiwLv1Kb4PoeaPbPfV5repjfwFDzR7Z7qtNPXT653YFVdqpUXdfKP579ozinJdfKP579ozim6hmJiREPSYkRA+itQO9lr82O00qfaijHSlTCk9xR5lJ/yCWvqB3stfmx2mnPpHWaxtqhpXFzSp1FALI+d4AjI6PBINQ2P6HrUUrXFVGprV3FRXUqxC5JbB4gccTsbZbtVsUo57t6yFR07qI5Y+sqPTO5pTaXYUVPJO1y+O5WmjBSetmAxKh1k1graRrGvXIHQiKTuIn8o8PWemBdeo13SvbGnWNKkXUcnV/dJ8dMA9HSMN5GErDanooW2kGdFCpcIrqAAFDKAjgD0Kf6p6Wx7TPJXL2jnCVwGQHm5RB7SvZHgmybYtG8pZpcgd1Qcbx6dx+5PoziOZyeJsb0OtR693URXVQtFA6gjJIdzg9QQZ6zOfbFfJTWlZU6aIz/AL2oVRAwQEqg4DpYMf6JuOoOjRaaOoow3WZTUfPhfuuPoIlKa5aW/bL6tXzld7cTzE7lfYT6Y5nJdezyzFHRlsAMGogqt1mp3fsIHold7YNKvUvFtc/u6KK270F3Byx6wOHpMszUmsKmjbRh0W9BPSiBD96mVRtasmp6RNQjuKqIynoJXuWHsiCWkxIiUbXsz76Uf6+wZeOnNGi7tqlqzlFqqFZhjeC7wJxnpwDKN2Z99KP0nYMuPXau1PRt06EqwpNgg8RnAP3EySQ4NB6Q0ZTcWNpUtwy5UIhUuxHP3X+ZvTOPXbVWje2zkIqV0Vmp1FUBsgZ3Wxzqcc0oXRtQpWpMh3Sr0ypHQQ4n1BWHBh1N7IHytUJCk8xAPrxL8raR0Toocn+4psMZRKe/U8pwCcyj1tHrXBo0kLu9RkVRzklj93TnoAJlo6L2UUwu/eXDux4utIhUB6e7bJPliUhtmhdaLDSLGjRZXcAncqUCpKjnIDDj6Joe1HVClbKL61QU0ZgtamvxAzfFdR0ZPAjm6fDnatA6A0TaXKfs1ZHuRvBV/bQ9Tm49wreDwidnaaoOi62ejkyPLviFVvskpq+kirqrjkKxwygjO/T44MtnWDVyjd0f2c00RWekzlEVXKI4YqCBkZxj0yqNkHfM/wDHrdunLM2haRe10bWq0mKudxFYc677BMjr4xOpDHWFbWno66oUeQQpbXIVENPeBFJ8DA45mp7GKCPTud+mj4enjfRWx3B5siVR056TnJ6TnnyZbexP5O58+n2DA2jWfQFnUanc3fJ06FvyhZSqojs+5u75HOBunh05np6E0haXNM/sj0qiJhStNVwvgBE0TbZXYU7amCdxnqswzwJRVC5/7meLsaqEXtRAe5aiSw6CVdcdo+uBvGndQrSvcpduFpU0DNcIoCo+BlSf5enPhE9bQelbCrmhZ1KDbg4pTC8FHDOOkTyNq9wyaMqBDu770UbB/wApYEj04x6ZVezyoU0pbbpxvM6nrU02OPWB6oFjbUdWaVS0e9p01StRwzlFA30yAwYDnIznPUZS0+jtdBnRl3/x7jsNPnCIJTEiJRMSIgTEiIF1b0b04syd6YPlcx5lU68H4QrfRfhJPBnu67H+PrfRfhJPBmVT7YdHg/rp2j6TEiJ6fVMSIgTEiIExIiBc+pzfwNDzR7Z7itNf1QP8DR80e2e2rTX10+qWmrq9c7qUufjv579ozjmdz8d/PftGcU2TbQyiYxD0yiYxA+itQO9lr82O00qXan30q+ZR7Anb0JtLrWlvTtUtaTrSXdDNUcMRknJAHXNY1j001/ctdOi02cICqMSo3VxzmB5sTGIHYsLx6FVK9Pg1N1dfKp5vIRkemfRtQU9JWPA5p3NIEHHEbwBGR4QejwifNWZfey2jUTRlPlDwZqj0gRxFNmyvoJyR1GSSHZ2g6XFlo6oyHdd8UaIHQzgjI81Ax9E+fBw4SwtsOmOVuktVOVoKWcf/AGP/AHC49cryWElbGyTWdAnudWbdbLNbljwYHiyDrzxA8s3zWXV6jpGjyNcHgco64FRGxjKn+3MZ82KxBBBIIIIIOCCDkEHoM3fQu0+8t1FOqqXajgOU3kq/914H0qT1yWW707jZFXDHk7uiydBqJUR8dYXeB9caR2aJaWVxc1rg1qlOk7qqJuUwwHAnJJb7vJO1/wCYOH+B4+D9p4evc/tPB1i2k3F5Se2WjSoUqilXALvUKnnAY4A/65jMydPZn30o/Sdgy39fz8F3XzZ7Syh9XtMNY3KXSItRk3sI5IU5GOceWbTpvaZWu7epava0kWqu6WWo5YDIOQCOqBpdmf3iefT7Yn1FV5m8h9k+WaT7rK/PusrY80g/2littduDkfsdHjn/AOWp+UskPP2ZlPdju/5bncz/ADbwxjr3d6WbtB0TXvLFqFqe7L02ZS+7voud5M83OQcHgd2UDRvHSqK9NilRXLqy86tknh65Y9lteqKoFezV2A4tTqlVY+HdKnd9Zkkh2Nneo1xbXQu7tFohAwRN5S7M3DOF4AAdfHwTa9pfeuv5KfbEra72l3VS5SvyaLTpFilurtusxGN5352Izw4AdUjWDaPWvbZ7V7amivu5dalQsMEHgCOqBnsg75n/AI9bt05v+1fvVU8+3/GSU/qtrA+jbj9qp01qNuOm67Mq4Yqc5Hm/fPb1m2h1tIWzWr29OmrsjF0dyw3GDDgR1RYu02WzsTP7u68+n2JUk2fVHXKpoxXSnRSryjKxLs643RjhgSpDcdtvNa+W49lOeNsc/wAe/wAxU7aTxdbtcKmkxTFSilLkuUxuOzZ393Ocj/bOpqrrE+jaxuEppVZkZN12ZRgkHOR5sHNbW17vW3ztDtGVbqD30tfnG/Ded/WfaBV0jbm1e3p01Lo+8juWyhyBgia5oTSTWlzTukQO1JiwRiQpypXBI86RX0Frn3tu/wDjXH4bT5xm+aW2oV7q3q2zWtJFrI6FlqOSodSpIBHE8ZoMsJLKJjEKyiYxAyiYxAuTMZmGYzMWzk7qt11/x9X6L8FZYGq+rmhqtlQqXVSiK7KDUDXgRt7J51zw6JXuun+Pq/RfhLPCn3jSHUYH6qdo+l6e9TQP+rQ+3p+qPepoH/Vofb0/VKLwIwJX1Xfc6raCCOVq0N4KxX+OQ8cHHDelIiRgRAyiYxAyiYxAuLVI/wAFR83+89oNPC1UP8FR83+89kNMSqM5c9i1fkneVN3Px389+0ZxTkuPlH89+0ZxTNb6NExIiHpMSIgTEiIExIiBd+p+rVhcWFtWrW1F6nJpvMw4lhz7wBwT5RPU1q1wttHUiquj193FKgjDIOMKWx8RB/bhPn1HK/FJXPPukjPqkSWLue6uXq1Hq1GLu7M7selmOT6OqcMiJRMSIgTEiIExIiBMSIgTEiIExIiBMSIgTEiIExIiBMSIgTEiIExIiBMSIgTEiIFyXFMo7IedWZT6DiYZm1616GJJuKS73+oo5+HSB09c1HM+E02cv4jBqwa5if5s4K2j6LsWejSdjjJakrMcDAySPABMPcm38Wo/U0/ynazJzI+cYtcaVS6vuTbeLUfqaf5R7k23i1H6mn+U7WYzC8avqnu6vuTbeLUfqaf5R7k23i1H6mn+U7eYzJmvGr6p7up7k23i1H6mn+Ue5Nt4tR+pp/lO3mTmM141fVPd1Pci28Wo/U0/yj3ItvFqP1NP8p28xmMzjV9Upo01RQqqqgcyqoCjyATMGYZkgzzZIqzU/cn94/nv2jMJlc/Hfz37RnHMt1FOjKJjEPTKJjEDKJjEDKJjEDKJjEDKJjEDKJjEDKJjEDKJjEDKJjEDKJjEDKJjEDKJjEDKJjEDKJjEDKJjEDKJjEDKJjEDKJjOS3oPVdadNGqO5wqIpLE9QED2dU9X30jXagg+IjOfAMMqgf8A6PqMS7tmuqPuZbE1cG4rYaqQchQPioD04yfSTElyzcTNb1i0XR3eU5MB/CCwz5QDgxEk6MTxsROFVs0dueRET5OZkiIgJMRIpERIqYiIVMCIgjVUFz8o/nv2jOOImS6ynQiIh6IiICIiAiIgIiICIiAiIgIiICIiAiIgIiICIiAiIgIiICIiAiIgIiICIiB29G0VeqFYZGRwyR7J9J6r6uWtmga2t0ps3xn7pqh4fzsScdWYiSSGwxESK//Z" id="435" name="Google Shape;435;p48"/>
          <p:cNvSpPr/>
          <p:nvPr/>
        </p:nvSpPr>
        <p:spPr>
          <a:xfrm>
            <a:off x="155577" y="-136524"/>
            <a:ext cx="296863" cy="2968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pic>
        <p:nvPicPr>
          <p:cNvPr id="436" name="Google Shape;436;p48"/>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437" name="Google Shape;437;p48"/>
          <p:cNvSpPr txBox="1"/>
          <p:nvPr/>
        </p:nvSpPr>
        <p:spPr>
          <a:xfrm>
            <a:off x="249025" y="1168550"/>
            <a:ext cx="11034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8" name="Google Shape;438;p48"/>
          <p:cNvSpPr txBox="1"/>
          <p:nvPr/>
        </p:nvSpPr>
        <p:spPr>
          <a:xfrm>
            <a:off x="185875" y="903975"/>
            <a:ext cx="11275800" cy="5548800"/>
          </a:xfrm>
          <a:prstGeom prst="rect">
            <a:avLst/>
          </a:prstGeom>
          <a:noFill/>
          <a:ln>
            <a:noFill/>
          </a:ln>
        </p:spPr>
        <p:txBody>
          <a:bodyPr anchorCtr="0" anchor="t" bIns="91425" lIns="91425" spcFirstLastPara="1" rIns="91425" wrap="square" tIns="91425">
            <a:spAutoFit/>
          </a:bodyPr>
          <a:lstStyle/>
          <a:p>
            <a:pPr indent="-336550" lvl="0" marL="457200" rtl="0" algn="l">
              <a:lnSpc>
                <a:spcPct val="150000"/>
              </a:lnSpc>
              <a:spcBef>
                <a:spcPts val="0"/>
              </a:spcBef>
              <a:spcAft>
                <a:spcPts val="0"/>
              </a:spcAft>
              <a:buClr>
                <a:schemeClr val="dk1"/>
              </a:buClr>
              <a:buSzPts val="1700"/>
              <a:buFont typeface="Times New Roman"/>
              <a:buChar char="●"/>
            </a:pPr>
            <a:r>
              <a:rPr b="1" lang="en-US" sz="1700">
                <a:solidFill>
                  <a:schemeClr val="dk1"/>
                </a:solidFill>
                <a:latin typeface="Times New Roman"/>
                <a:ea typeface="Times New Roman"/>
                <a:cs typeface="Times New Roman"/>
                <a:sym typeface="Times New Roman"/>
              </a:rPr>
              <a:t>Infrastructure Setup</a:t>
            </a:r>
            <a:r>
              <a:rPr lang="en-US" sz="1700">
                <a:solidFill>
                  <a:schemeClr val="dk1"/>
                </a:solidFill>
                <a:latin typeface="Times New Roman"/>
                <a:ea typeface="Times New Roman"/>
                <a:cs typeface="Times New Roman"/>
                <a:sym typeface="Times New Roman"/>
              </a:rPr>
              <a:t>:</a:t>
            </a:r>
            <a:endParaRPr sz="1700">
              <a:solidFill>
                <a:schemeClr val="dk1"/>
              </a:solidFill>
              <a:latin typeface="Times New Roman"/>
              <a:ea typeface="Times New Roman"/>
              <a:cs typeface="Times New Roman"/>
              <a:sym typeface="Times New Roman"/>
            </a:endParaRPr>
          </a:p>
          <a:p>
            <a:pPr indent="-336550" lvl="1" marL="914400" rtl="0" algn="l">
              <a:lnSpc>
                <a:spcPct val="150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Determine the appropriate infrastructure, considering tools like D-Tale for visualizations and hosting services for model deployment.</a:t>
            </a:r>
            <a:endParaRPr sz="1700">
              <a:solidFill>
                <a:schemeClr val="dk1"/>
              </a:solidFill>
              <a:latin typeface="Times New Roman"/>
              <a:ea typeface="Times New Roman"/>
              <a:cs typeface="Times New Roman"/>
              <a:sym typeface="Times New Roman"/>
            </a:endParaRPr>
          </a:p>
          <a:p>
            <a:pPr indent="-336550" lvl="0" marL="457200" rtl="0" algn="l">
              <a:lnSpc>
                <a:spcPct val="150000"/>
              </a:lnSpc>
              <a:spcBef>
                <a:spcPts val="0"/>
              </a:spcBef>
              <a:spcAft>
                <a:spcPts val="0"/>
              </a:spcAft>
              <a:buClr>
                <a:schemeClr val="dk1"/>
              </a:buClr>
              <a:buSzPts val="1700"/>
              <a:buFont typeface="Times New Roman"/>
              <a:buChar char="●"/>
            </a:pPr>
            <a:r>
              <a:rPr b="1" lang="en-US" sz="1700">
                <a:solidFill>
                  <a:schemeClr val="dk1"/>
                </a:solidFill>
                <a:latin typeface="Times New Roman"/>
                <a:ea typeface="Times New Roman"/>
                <a:cs typeface="Times New Roman"/>
                <a:sym typeface="Times New Roman"/>
              </a:rPr>
              <a:t>API Development</a:t>
            </a:r>
            <a:r>
              <a:rPr lang="en-US" sz="1700">
                <a:solidFill>
                  <a:schemeClr val="dk1"/>
                </a:solidFill>
                <a:latin typeface="Times New Roman"/>
                <a:ea typeface="Times New Roman"/>
                <a:cs typeface="Times New Roman"/>
                <a:sym typeface="Times New Roman"/>
              </a:rPr>
              <a:t>:</a:t>
            </a:r>
            <a:endParaRPr sz="1700">
              <a:solidFill>
                <a:schemeClr val="dk1"/>
              </a:solidFill>
              <a:latin typeface="Times New Roman"/>
              <a:ea typeface="Times New Roman"/>
              <a:cs typeface="Times New Roman"/>
              <a:sym typeface="Times New Roman"/>
            </a:endParaRPr>
          </a:p>
          <a:p>
            <a:pPr indent="-336550" lvl="1" marL="914400" rtl="0" algn="l">
              <a:lnSpc>
                <a:spcPct val="150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If applicable, develop APIs for accessing forecasting results programmatically, ensuring smooth integration with existing systems.</a:t>
            </a:r>
            <a:endParaRPr sz="1700">
              <a:solidFill>
                <a:schemeClr val="dk1"/>
              </a:solidFill>
              <a:latin typeface="Times New Roman"/>
              <a:ea typeface="Times New Roman"/>
              <a:cs typeface="Times New Roman"/>
              <a:sym typeface="Times New Roman"/>
            </a:endParaRPr>
          </a:p>
          <a:p>
            <a:pPr indent="-336550" lvl="0" marL="457200" rtl="0" algn="l">
              <a:lnSpc>
                <a:spcPct val="150000"/>
              </a:lnSpc>
              <a:spcBef>
                <a:spcPts val="0"/>
              </a:spcBef>
              <a:spcAft>
                <a:spcPts val="0"/>
              </a:spcAft>
              <a:buClr>
                <a:schemeClr val="dk1"/>
              </a:buClr>
              <a:buSzPts val="1700"/>
              <a:buFont typeface="Times New Roman"/>
              <a:buChar char="●"/>
            </a:pPr>
            <a:r>
              <a:rPr b="1" lang="en-US" sz="1700">
                <a:solidFill>
                  <a:schemeClr val="dk1"/>
                </a:solidFill>
                <a:latin typeface="Times New Roman"/>
                <a:ea typeface="Times New Roman"/>
                <a:cs typeface="Times New Roman"/>
                <a:sym typeface="Times New Roman"/>
              </a:rPr>
              <a:t>Visualization Integration</a:t>
            </a:r>
            <a:r>
              <a:rPr lang="en-US" sz="1700">
                <a:solidFill>
                  <a:schemeClr val="dk1"/>
                </a:solidFill>
                <a:latin typeface="Times New Roman"/>
                <a:ea typeface="Times New Roman"/>
                <a:cs typeface="Times New Roman"/>
                <a:sym typeface="Times New Roman"/>
              </a:rPr>
              <a:t>:</a:t>
            </a:r>
            <a:endParaRPr sz="1700">
              <a:solidFill>
                <a:schemeClr val="dk1"/>
              </a:solidFill>
              <a:latin typeface="Times New Roman"/>
              <a:ea typeface="Times New Roman"/>
              <a:cs typeface="Times New Roman"/>
              <a:sym typeface="Times New Roman"/>
            </a:endParaRPr>
          </a:p>
          <a:p>
            <a:pPr indent="-336550" lvl="1" marL="914400" rtl="0" algn="l">
              <a:lnSpc>
                <a:spcPct val="150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Integrate time series plots and visualizations into user interfaces, providing an intuitive display of forecasted data.</a:t>
            </a:r>
            <a:endParaRPr sz="1700">
              <a:solidFill>
                <a:schemeClr val="dk1"/>
              </a:solidFill>
              <a:latin typeface="Times New Roman"/>
              <a:ea typeface="Times New Roman"/>
              <a:cs typeface="Times New Roman"/>
              <a:sym typeface="Times New Roman"/>
            </a:endParaRPr>
          </a:p>
          <a:p>
            <a:pPr indent="-336550" lvl="0" marL="457200" rtl="0" algn="l">
              <a:lnSpc>
                <a:spcPct val="150000"/>
              </a:lnSpc>
              <a:spcBef>
                <a:spcPts val="0"/>
              </a:spcBef>
              <a:spcAft>
                <a:spcPts val="0"/>
              </a:spcAft>
              <a:buClr>
                <a:schemeClr val="dk1"/>
              </a:buClr>
              <a:buSzPts val="1700"/>
              <a:buFont typeface="Times New Roman"/>
              <a:buChar char="●"/>
            </a:pPr>
            <a:r>
              <a:rPr b="1" lang="en-US" sz="1700">
                <a:solidFill>
                  <a:schemeClr val="dk1"/>
                </a:solidFill>
                <a:latin typeface="Times New Roman"/>
                <a:ea typeface="Times New Roman"/>
                <a:cs typeface="Times New Roman"/>
                <a:sym typeface="Times New Roman"/>
              </a:rPr>
              <a:t>Monitoring &amp; Model Versions</a:t>
            </a:r>
            <a:r>
              <a:rPr lang="en-US" sz="1700">
                <a:solidFill>
                  <a:schemeClr val="dk1"/>
                </a:solidFill>
                <a:latin typeface="Times New Roman"/>
                <a:ea typeface="Times New Roman"/>
                <a:cs typeface="Times New Roman"/>
                <a:sym typeface="Times New Roman"/>
              </a:rPr>
              <a:t>:</a:t>
            </a:r>
            <a:endParaRPr sz="1700">
              <a:solidFill>
                <a:schemeClr val="dk1"/>
              </a:solidFill>
              <a:latin typeface="Times New Roman"/>
              <a:ea typeface="Times New Roman"/>
              <a:cs typeface="Times New Roman"/>
              <a:sym typeface="Times New Roman"/>
            </a:endParaRPr>
          </a:p>
          <a:p>
            <a:pPr indent="-336550" lvl="1" marL="914400" rtl="0" algn="l">
              <a:lnSpc>
                <a:spcPct val="150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Implement monitoring for the deployed ARIMA models, track accuracy, and version the models to manage improvements effectively.</a:t>
            </a:r>
            <a:endParaRPr sz="1700">
              <a:solidFill>
                <a:schemeClr val="dk1"/>
              </a:solidFill>
              <a:latin typeface="Times New Roman"/>
              <a:ea typeface="Times New Roman"/>
              <a:cs typeface="Times New Roman"/>
              <a:sym typeface="Times New Roman"/>
            </a:endParaRPr>
          </a:p>
          <a:p>
            <a:pPr indent="-336550" lvl="0" marL="457200" rtl="0" algn="l">
              <a:lnSpc>
                <a:spcPct val="150000"/>
              </a:lnSpc>
              <a:spcBef>
                <a:spcPts val="0"/>
              </a:spcBef>
              <a:spcAft>
                <a:spcPts val="0"/>
              </a:spcAft>
              <a:buClr>
                <a:schemeClr val="dk1"/>
              </a:buClr>
              <a:buSzPts val="1700"/>
              <a:buFont typeface="Times New Roman"/>
              <a:buChar char="●"/>
            </a:pPr>
            <a:r>
              <a:rPr b="1" lang="en-US" sz="1700">
                <a:solidFill>
                  <a:schemeClr val="dk1"/>
                </a:solidFill>
                <a:latin typeface="Times New Roman"/>
                <a:ea typeface="Times New Roman"/>
                <a:cs typeface="Times New Roman"/>
                <a:sym typeface="Times New Roman"/>
              </a:rPr>
              <a:t>Security &amp; Documentation</a:t>
            </a:r>
            <a:r>
              <a:rPr lang="en-US" sz="1700">
                <a:solidFill>
                  <a:schemeClr val="dk1"/>
                </a:solidFill>
                <a:latin typeface="Times New Roman"/>
                <a:ea typeface="Times New Roman"/>
                <a:cs typeface="Times New Roman"/>
                <a:sym typeface="Times New Roman"/>
              </a:rPr>
              <a:t>:</a:t>
            </a:r>
            <a:endParaRPr sz="1700">
              <a:solidFill>
                <a:schemeClr val="dk1"/>
              </a:solidFill>
              <a:latin typeface="Times New Roman"/>
              <a:ea typeface="Times New Roman"/>
              <a:cs typeface="Times New Roman"/>
              <a:sym typeface="Times New Roman"/>
            </a:endParaRPr>
          </a:p>
          <a:p>
            <a:pPr indent="-336550" lvl="1" marL="914400" rtl="0" algn="l">
              <a:lnSpc>
                <a:spcPct val="150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Apply security measures for data protection, and document the model deployment process for transparency and user understanding.</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9"/>
          <p:cNvSpPr txBox="1"/>
          <p:nvPr>
            <p:ph type="title"/>
          </p:nvPr>
        </p:nvSpPr>
        <p:spPr>
          <a:xfrm>
            <a:off x="228600" y="177777"/>
            <a:ext cx="10515600" cy="535491"/>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a:latin typeface="Times New Roman"/>
                <a:ea typeface="Times New Roman"/>
                <a:cs typeface="Times New Roman"/>
                <a:sym typeface="Times New Roman"/>
              </a:rPr>
              <a:t>Challenges</a:t>
            </a:r>
            <a:endParaRPr b="1" sz="3200">
              <a:latin typeface="Times New Roman"/>
              <a:ea typeface="Times New Roman"/>
              <a:cs typeface="Times New Roman"/>
              <a:sym typeface="Times New Roman"/>
            </a:endParaRPr>
          </a:p>
        </p:txBody>
      </p:sp>
      <p:pic>
        <p:nvPicPr>
          <p:cNvPr id="444" name="Google Shape;444;p49"/>
          <p:cNvPicPr preferRelativeResize="0"/>
          <p:nvPr/>
        </p:nvPicPr>
        <p:blipFill rotWithShape="1">
          <a:blip r:embed="rId3">
            <a:alphaModFix/>
          </a:blip>
          <a:srcRect b="0" l="0" r="0" t="0"/>
          <a:stretch/>
        </p:blipFill>
        <p:spPr>
          <a:xfrm>
            <a:off x="9580951" y="5971862"/>
            <a:ext cx="2592012" cy="805375"/>
          </a:xfrm>
          <a:prstGeom prst="rect">
            <a:avLst/>
          </a:prstGeom>
          <a:noFill/>
          <a:ln>
            <a:noFill/>
          </a:ln>
        </p:spPr>
      </p:pic>
      <p:sp>
        <p:nvSpPr>
          <p:cNvPr id="445" name="Google Shape;445;p49"/>
          <p:cNvSpPr txBox="1"/>
          <p:nvPr/>
        </p:nvSpPr>
        <p:spPr>
          <a:xfrm>
            <a:off x="100975" y="917200"/>
            <a:ext cx="11752500" cy="5941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US" sz="1700">
                <a:latin typeface="Times New Roman"/>
                <a:ea typeface="Times New Roman"/>
                <a:cs typeface="Times New Roman"/>
                <a:sym typeface="Times New Roman"/>
              </a:rPr>
              <a:t>Here are the key challenges:</a:t>
            </a:r>
            <a:endParaRPr sz="1700">
              <a:latin typeface="Times New Roman"/>
              <a:ea typeface="Times New Roman"/>
              <a:cs typeface="Times New Roman"/>
              <a:sym typeface="Times New Roman"/>
            </a:endParaRPr>
          </a:p>
          <a:p>
            <a:pPr indent="-336550" lvl="0" marL="457200" rtl="0" algn="l">
              <a:lnSpc>
                <a:spcPct val="150000"/>
              </a:lnSpc>
              <a:spcBef>
                <a:spcPts val="0"/>
              </a:spcBef>
              <a:spcAft>
                <a:spcPts val="0"/>
              </a:spcAft>
              <a:buSzPts val="1700"/>
              <a:buFont typeface="Times New Roman"/>
              <a:buChar char="●"/>
            </a:pPr>
            <a:r>
              <a:rPr b="1" lang="en-US" sz="1700">
                <a:latin typeface="Times New Roman"/>
                <a:ea typeface="Times New Roman"/>
                <a:cs typeface="Times New Roman"/>
                <a:sym typeface="Times New Roman"/>
              </a:rPr>
              <a:t>Data Quality</a:t>
            </a:r>
            <a:r>
              <a:rPr lang="en-US"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p>
            <a:pPr indent="-336550" lvl="1" marL="914400" rtl="0" algn="l">
              <a:lnSpc>
                <a:spcPct val="15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Ensuring accuracy and completeness in pharmaceutical bounce rate data.</a:t>
            </a:r>
            <a:endParaRPr sz="1700">
              <a:latin typeface="Times New Roman"/>
              <a:ea typeface="Times New Roman"/>
              <a:cs typeface="Times New Roman"/>
              <a:sym typeface="Times New Roman"/>
            </a:endParaRPr>
          </a:p>
          <a:p>
            <a:pPr indent="-336550" lvl="0" marL="457200" rtl="0" algn="l">
              <a:lnSpc>
                <a:spcPct val="150000"/>
              </a:lnSpc>
              <a:spcBef>
                <a:spcPts val="0"/>
              </a:spcBef>
              <a:spcAft>
                <a:spcPts val="0"/>
              </a:spcAft>
              <a:buSzPts val="1700"/>
              <a:buFont typeface="Times New Roman"/>
              <a:buChar char="●"/>
            </a:pPr>
            <a:r>
              <a:rPr b="1" lang="en-US" sz="1700">
                <a:latin typeface="Times New Roman"/>
                <a:ea typeface="Times New Roman"/>
                <a:cs typeface="Times New Roman"/>
                <a:sym typeface="Times New Roman"/>
              </a:rPr>
              <a:t>Seasonality Complexity</a:t>
            </a:r>
            <a:r>
              <a:rPr lang="en-US"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p>
            <a:pPr indent="-336550" lvl="1" marL="914400" rtl="0" algn="l">
              <a:lnSpc>
                <a:spcPct val="15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Addressing intricate seasonal patterns in bounce rates for accurate forecasts.</a:t>
            </a:r>
            <a:endParaRPr sz="1700">
              <a:latin typeface="Times New Roman"/>
              <a:ea typeface="Times New Roman"/>
              <a:cs typeface="Times New Roman"/>
              <a:sym typeface="Times New Roman"/>
            </a:endParaRPr>
          </a:p>
          <a:p>
            <a:pPr indent="-336550" lvl="0" marL="457200" rtl="0" algn="l">
              <a:lnSpc>
                <a:spcPct val="150000"/>
              </a:lnSpc>
              <a:spcBef>
                <a:spcPts val="0"/>
              </a:spcBef>
              <a:spcAft>
                <a:spcPts val="0"/>
              </a:spcAft>
              <a:buSzPts val="1700"/>
              <a:buFont typeface="Times New Roman"/>
              <a:buChar char="●"/>
            </a:pPr>
            <a:r>
              <a:rPr b="1" lang="en-US" sz="1700">
                <a:latin typeface="Times New Roman"/>
                <a:ea typeface="Times New Roman"/>
                <a:cs typeface="Times New Roman"/>
                <a:sym typeface="Times New Roman"/>
              </a:rPr>
              <a:t>External Factors</a:t>
            </a:r>
            <a:r>
              <a:rPr lang="en-US"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p>
            <a:pPr indent="-336550" lvl="1" marL="914400" rtl="0" algn="l">
              <a:lnSpc>
                <a:spcPct val="15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Accounting for external influences, like regulatory changes, impacting bounce rates.</a:t>
            </a:r>
            <a:endParaRPr sz="1700">
              <a:latin typeface="Times New Roman"/>
              <a:ea typeface="Times New Roman"/>
              <a:cs typeface="Times New Roman"/>
              <a:sym typeface="Times New Roman"/>
            </a:endParaRPr>
          </a:p>
          <a:p>
            <a:pPr indent="-336550" lvl="0" marL="457200" rtl="0" algn="l">
              <a:lnSpc>
                <a:spcPct val="150000"/>
              </a:lnSpc>
              <a:spcBef>
                <a:spcPts val="0"/>
              </a:spcBef>
              <a:spcAft>
                <a:spcPts val="0"/>
              </a:spcAft>
              <a:buSzPts val="1700"/>
              <a:buFont typeface="Times New Roman"/>
              <a:buChar char="●"/>
            </a:pPr>
            <a:r>
              <a:rPr b="1" lang="en-US" sz="1700">
                <a:latin typeface="Times New Roman"/>
                <a:ea typeface="Times New Roman"/>
                <a:cs typeface="Times New Roman"/>
                <a:sym typeface="Times New Roman"/>
              </a:rPr>
              <a:t>Model Selection</a:t>
            </a:r>
            <a:r>
              <a:rPr lang="en-US"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p>
            <a:pPr indent="-336550" lvl="1" marL="914400" rtl="0" algn="l">
              <a:lnSpc>
                <a:spcPct val="15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Choosing an effective time series forecasting model for accurate predictions.</a:t>
            </a:r>
            <a:endParaRPr sz="1700">
              <a:latin typeface="Times New Roman"/>
              <a:ea typeface="Times New Roman"/>
              <a:cs typeface="Times New Roman"/>
              <a:sym typeface="Times New Roman"/>
            </a:endParaRPr>
          </a:p>
          <a:p>
            <a:pPr indent="-336550" lvl="0" marL="457200" rtl="0" algn="l">
              <a:lnSpc>
                <a:spcPct val="150000"/>
              </a:lnSpc>
              <a:spcBef>
                <a:spcPts val="0"/>
              </a:spcBef>
              <a:spcAft>
                <a:spcPts val="0"/>
              </a:spcAft>
              <a:buSzPts val="1700"/>
              <a:buFont typeface="Times New Roman"/>
              <a:buChar char="●"/>
            </a:pPr>
            <a:r>
              <a:rPr b="1" lang="en-US" sz="1700">
                <a:latin typeface="Times New Roman"/>
                <a:ea typeface="Times New Roman"/>
                <a:cs typeface="Times New Roman"/>
                <a:sym typeface="Times New Roman"/>
              </a:rPr>
              <a:t>Dynamic User Behavior</a:t>
            </a:r>
            <a:r>
              <a:rPr lang="en-US"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p>
            <a:pPr indent="-336550" lvl="1" marL="914400" rtl="0" algn="l">
              <a:lnSpc>
                <a:spcPct val="15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Adapting to changes in user behavior and external factors affecting engagement.</a:t>
            </a:r>
            <a:endParaRPr sz="1700">
              <a:latin typeface="Times New Roman"/>
              <a:ea typeface="Times New Roman"/>
              <a:cs typeface="Times New Roman"/>
              <a:sym typeface="Times New Roman"/>
            </a:endParaRPr>
          </a:p>
          <a:p>
            <a:pPr indent="0" lvl="0" marL="914400" rtl="0" algn="l">
              <a:lnSpc>
                <a:spcPct val="150000"/>
              </a:lnSpc>
              <a:spcBef>
                <a:spcPts val="0"/>
              </a:spcBef>
              <a:spcAft>
                <a:spcPts val="0"/>
              </a:spcAft>
              <a:buNone/>
            </a:pPr>
            <a:r>
              <a:t/>
            </a:r>
            <a:endParaRPr sz="17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US" sz="1700">
                <a:latin typeface="Times New Roman"/>
                <a:ea typeface="Times New Roman"/>
                <a:cs typeface="Times New Roman"/>
                <a:sym typeface="Times New Roman"/>
              </a:rPr>
              <a:t>These challenges focus on the core aspects that significantly impact the accuracy and reliability of pharmaceutical bounce rate forecasts.</a:t>
            </a:r>
            <a:endParaRPr sz="1700">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0"/>
          <p:cNvSpPr txBox="1"/>
          <p:nvPr>
            <p:ph type="title"/>
          </p:nvPr>
        </p:nvSpPr>
        <p:spPr>
          <a:xfrm>
            <a:off x="155575" y="116579"/>
            <a:ext cx="105156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a:latin typeface="Times New Roman"/>
                <a:ea typeface="Times New Roman"/>
                <a:cs typeface="Times New Roman"/>
                <a:sym typeface="Times New Roman"/>
              </a:rPr>
              <a:t>Future Scopes </a:t>
            </a:r>
            <a:endParaRPr b="1" sz="3200">
              <a:latin typeface="Times New Roman"/>
              <a:ea typeface="Times New Roman"/>
              <a:cs typeface="Times New Roman"/>
              <a:sym typeface="Times New Roman"/>
            </a:endParaRPr>
          </a:p>
        </p:txBody>
      </p:sp>
      <p:sp>
        <p:nvSpPr>
          <p:cNvPr descr="Future Scope Clipart - Man With Binoculars Png - Free Transparent PNG  Clipart Images Download" id="452" name="Google Shape;452;p50"/>
          <p:cNvSpPr/>
          <p:nvPr/>
        </p:nvSpPr>
        <p:spPr>
          <a:xfrm>
            <a:off x="155575" y="-144461"/>
            <a:ext cx="304800" cy="304801"/>
          </a:xfrm>
          <a:prstGeom prst="rect">
            <a:avLst/>
          </a:prstGeom>
          <a:no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pic>
        <p:nvPicPr>
          <p:cNvPr id="453" name="Google Shape;453;p50"/>
          <p:cNvPicPr preferRelativeResize="0"/>
          <p:nvPr/>
        </p:nvPicPr>
        <p:blipFill rotWithShape="1">
          <a:blip r:embed="rId3">
            <a:alphaModFix/>
          </a:blip>
          <a:srcRect b="0" l="0" r="0" t="0"/>
          <a:stretch/>
        </p:blipFill>
        <p:spPr>
          <a:xfrm>
            <a:off x="9580951" y="5971862"/>
            <a:ext cx="2592012" cy="805375"/>
          </a:xfrm>
          <a:prstGeom prst="rect">
            <a:avLst/>
          </a:prstGeom>
          <a:noFill/>
          <a:ln>
            <a:noFill/>
          </a:ln>
        </p:spPr>
      </p:pic>
      <p:sp>
        <p:nvSpPr>
          <p:cNvPr id="454" name="Google Shape;454;p50"/>
          <p:cNvSpPr txBox="1"/>
          <p:nvPr/>
        </p:nvSpPr>
        <p:spPr>
          <a:xfrm>
            <a:off x="423550" y="1051850"/>
            <a:ext cx="11317800" cy="39867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US" sz="1900">
                <a:solidFill>
                  <a:schemeClr val="dk1"/>
                </a:solidFill>
                <a:latin typeface="Times New Roman"/>
                <a:ea typeface="Times New Roman"/>
                <a:cs typeface="Times New Roman"/>
                <a:sym typeface="Times New Roman"/>
              </a:rPr>
              <a:t>The future scope for pharmaceutical bounce rate forecasting presents exciting possibilities for advancements in predictive analytics and data-driven decision-making. Integration of machine learning algorithms, such as deep learning models, can enhance the accuracy of forecasts by capturing intricate patterns and dependencies in the data. Moreover, the incorporation of real-time data streams and continuous monitoring mechanisms can enable more adaptive and responsive forecasting systems. Additionally, exploring the potential impact of emerging technologies like blockchain for data security and transparency could further revolutionize the pharmaceutical forecasting landscape. As the field evolves, collaborations between data scientists, domain experts, and technology innovators hold the potential to unlock new insights, improve model robustness, and contribute to more informed strategic planning in the pharmaceutical industry.</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descr="Future Scope Clipart - Man With Binoculars Png - Free Transparent PNG  Clipart Images Download" id="460" name="Google Shape;460;p51"/>
          <p:cNvSpPr/>
          <p:nvPr/>
        </p:nvSpPr>
        <p:spPr>
          <a:xfrm>
            <a:off x="155575" y="-144461"/>
            <a:ext cx="304800" cy="304800"/>
          </a:xfrm>
          <a:prstGeom prst="rect">
            <a:avLst/>
          </a:prstGeom>
          <a:no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pic>
        <p:nvPicPr>
          <p:cNvPr id="461" name="Google Shape;461;p51"/>
          <p:cNvPicPr preferRelativeResize="0"/>
          <p:nvPr/>
        </p:nvPicPr>
        <p:blipFill rotWithShape="1">
          <a:blip r:embed="rId3">
            <a:alphaModFix/>
          </a:blip>
          <a:srcRect b="0" l="0" r="0" t="0"/>
          <a:stretch/>
        </p:blipFill>
        <p:spPr>
          <a:xfrm>
            <a:off x="9580951" y="5971862"/>
            <a:ext cx="2592012" cy="805375"/>
          </a:xfrm>
          <a:prstGeom prst="rect">
            <a:avLst/>
          </a:prstGeom>
          <a:noFill/>
          <a:ln>
            <a:noFill/>
          </a:ln>
        </p:spPr>
      </p:pic>
      <p:sp>
        <p:nvSpPr>
          <p:cNvPr id="462" name="Google Shape;462;p51"/>
          <p:cNvSpPr txBox="1"/>
          <p:nvPr/>
        </p:nvSpPr>
        <p:spPr>
          <a:xfrm>
            <a:off x="4280300" y="2678675"/>
            <a:ext cx="11317800" cy="8004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n-US" sz="4000">
                <a:solidFill>
                  <a:schemeClr val="dk1"/>
                </a:solidFill>
                <a:latin typeface="Times New Roman"/>
                <a:ea typeface="Times New Roman"/>
                <a:cs typeface="Times New Roman"/>
                <a:sym typeface="Times New Roman"/>
              </a:rPr>
              <a:t>THANK YOU</a:t>
            </a:r>
            <a:endParaRPr b="1" sz="40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2" name="Shape 122"/>
        <p:cNvGrpSpPr/>
        <p:nvPr/>
      </p:nvGrpSpPr>
      <p:grpSpPr>
        <a:xfrm>
          <a:off x="0" y="0"/>
          <a:ext cx="0" cy="0"/>
          <a:chOff x="0" y="0"/>
          <a:chExt cx="0" cy="0"/>
        </a:xfrm>
      </p:grpSpPr>
      <p:sp>
        <p:nvSpPr>
          <p:cNvPr id="123" name="Google Shape;123;p17"/>
          <p:cNvSpPr txBox="1"/>
          <p:nvPr>
            <p:ph type="title"/>
          </p:nvPr>
        </p:nvSpPr>
        <p:spPr>
          <a:xfrm>
            <a:off x="149250" y="126225"/>
            <a:ext cx="105156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a:latin typeface="Times New Roman"/>
                <a:ea typeface="Times New Roman"/>
                <a:cs typeface="Times New Roman"/>
                <a:sym typeface="Times New Roman"/>
              </a:rPr>
              <a:t>Contents</a:t>
            </a:r>
            <a:endParaRPr b="1" sz="3200">
              <a:latin typeface="Times New Roman"/>
              <a:ea typeface="Times New Roman"/>
              <a:cs typeface="Times New Roman"/>
              <a:sym typeface="Times New Roman"/>
            </a:endParaRPr>
          </a:p>
        </p:txBody>
      </p:sp>
      <p:sp>
        <p:nvSpPr>
          <p:cNvPr id="124" name="Google Shape;124;p17"/>
          <p:cNvSpPr txBox="1"/>
          <p:nvPr>
            <p:ph idx="12" type="sldNum"/>
          </p:nvPr>
        </p:nvSpPr>
        <p:spPr>
          <a:xfrm>
            <a:off x="11639549" y="6350003"/>
            <a:ext cx="390600" cy="288900"/>
          </a:xfrm>
          <a:prstGeom prst="rect">
            <a:avLst/>
          </a:prstGeom>
          <a:noFill/>
          <a:ln>
            <a:noFill/>
          </a:ln>
        </p:spPr>
        <p:txBody>
          <a:bodyPr anchorCtr="0" anchor="ctr" bIns="45675" lIns="91400" spcFirstLastPara="1" rIns="91400" wrap="square" tIns="456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125" name="Google Shape;125;p17"/>
          <p:cNvPicPr preferRelativeResize="0"/>
          <p:nvPr/>
        </p:nvPicPr>
        <p:blipFill rotWithShape="1">
          <a:blip r:embed="rId3">
            <a:alphaModFix/>
          </a:blip>
          <a:srcRect b="0" l="0" r="0" t="0"/>
          <a:stretch/>
        </p:blipFill>
        <p:spPr>
          <a:xfrm>
            <a:off x="9599989" y="6038978"/>
            <a:ext cx="2592012" cy="805375"/>
          </a:xfrm>
          <a:prstGeom prst="rect">
            <a:avLst/>
          </a:prstGeom>
          <a:noFill/>
          <a:ln>
            <a:noFill/>
          </a:ln>
        </p:spPr>
      </p:pic>
      <p:sp>
        <p:nvSpPr>
          <p:cNvPr id="126" name="Google Shape;126;p17"/>
          <p:cNvSpPr txBox="1"/>
          <p:nvPr/>
        </p:nvSpPr>
        <p:spPr>
          <a:xfrm>
            <a:off x="383125" y="1149375"/>
            <a:ext cx="11034000" cy="4580700"/>
          </a:xfrm>
          <a:prstGeom prst="rect">
            <a:avLst/>
          </a:prstGeom>
          <a:noFill/>
          <a:ln>
            <a:noFill/>
          </a:ln>
        </p:spPr>
        <p:txBody>
          <a:bodyPr anchorCtr="0" anchor="t" bIns="91425" lIns="91425" spcFirstLastPara="1" rIns="91425" wrap="square" tIns="91425">
            <a:spAutoFit/>
          </a:bodyPr>
          <a:lstStyle/>
          <a:p>
            <a:pPr indent="-406400" lvl="0" marL="457200" marR="0" rtl="0" algn="l">
              <a:lnSpc>
                <a:spcPct val="115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Business objective</a:t>
            </a:r>
            <a:endParaRPr b="0" i="0" sz="2800" u="none" cap="none" strike="noStrike">
              <a:solidFill>
                <a:schemeClr val="dk1"/>
              </a:solidFill>
              <a:latin typeface="Times New Roman"/>
              <a:ea typeface="Times New Roman"/>
              <a:cs typeface="Times New Roman"/>
              <a:sym typeface="Times New Roman"/>
            </a:endParaRPr>
          </a:p>
          <a:p>
            <a:pPr indent="-406400" lvl="0" marL="457200" marR="0" rtl="0" algn="l">
              <a:lnSpc>
                <a:spcPct val="115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Business Constraints</a:t>
            </a:r>
            <a:endParaRPr b="0" i="0" sz="2800" u="none" cap="none" strike="noStrike">
              <a:solidFill>
                <a:schemeClr val="dk1"/>
              </a:solidFill>
              <a:latin typeface="Times New Roman"/>
              <a:ea typeface="Times New Roman"/>
              <a:cs typeface="Times New Roman"/>
              <a:sym typeface="Times New Roman"/>
            </a:endParaRPr>
          </a:p>
          <a:p>
            <a:pPr indent="-406400" lvl="0" marL="457200" marR="0" rtl="0" algn="l">
              <a:lnSpc>
                <a:spcPct val="115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Project Architecture</a:t>
            </a:r>
            <a:endParaRPr b="0" i="0" sz="2800" u="none" cap="none" strike="noStrike">
              <a:solidFill>
                <a:schemeClr val="dk1"/>
              </a:solidFill>
              <a:latin typeface="Times New Roman"/>
              <a:ea typeface="Times New Roman"/>
              <a:cs typeface="Times New Roman"/>
              <a:sym typeface="Times New Roman"/>
            </a:endParaRPr>
          </a:p>
          <a:p>
            <a:pPr indent="-406400" lvl="0" marL="457200" marR="0" rtl="0" algn="l">
              <a:lnSpc>
                <a:spcPct val="115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Data collection and details</a:t>
            </a:r>
            <a:endParaRPr b="0" i="0" sz="2800" u="none" cap="none" strike="noStrike">
              <a:solidFill>
                <a:schemeClr val="dk1"/>
              </a:solidFill>
              <a:latin typeface="Times New Roman"/>
              <a:ea typeface="Times New Roman"/>
              <a:cs typeface="Times New Roman"/>
              <a:sym typeface="Times New Roman"/>
            </a:endParaRPr>
          </a:p>
          <a:p>
            <a:pPr indent="-406400" lvl="0" marL="457200" marR="0" rtl="0" algn="l">
              <a:lnSpc>
                <a:spcPct val="115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Exploratory Data Analysis</a:t>
            </a:r>
            <a:endParaRPr b="0" i="0" sz="2800" u="none" cap="none" strike="noStrike">
              <a:solidFill>
                <a:schemeClr val="dk1"/>
              </a:solidFill>
              <a:latin typeface="Times New Roman"/>
              <a:ea typeface="Times New Roman"/>
              <a:cs typeface="Times New Roman"/>
              <a:sym typeface="Times New Roman"/>
            </a:endParaRPr>
          </a:p>
          <a:p>
            <a:pPr indent="-406400" lvl="0" marL="457200" marR="0" rtl="0" algn="l">
              <a:lnSpc>
                <a:spcPct val="115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Visualization</a:t>
            </a:r>
            <a:endParaRPr b="0" i="0" sz="2800" u="none" cap="none" strike="noStrike">
              <a:solidFill>
                <a:schemeClr val="dk1"/>
              </a:solidFill>
              <a:latin typeface="Times New Roman"/>
              <a:ea typeface="Times New Roman"/>
              <a:cs typeface="Times New Roman"/>
              <a:sym typeface="Times New Roman"/>
            </a:endParaRPr>
          </a:p>
          <a:p>
            <a:pPr indent="-406400" lvl="0" marL="457200" marR="0" rtl="0" algn="l">
              <a:lnSpc>
                <a:spcPct val="115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Modeling </a:t>
            </a:r>
            <a:endParaRPr b="0" i="0" sz="2800" u="none" cap="none" strike="noStrike">
              <a:solidFill>
                <a:schemeClr val="dk1"/>
              </a:solidFill>
              <a:latin typeface="Times New Roman"/>
              <a:ea typeface="Times New Roman"/>
              <a:cs typeface="Times New Roman"/>
              <a:sym typeface="Times New Roman"/>
            </a:endParaRPr>
          </a:p>
          <a:p>
            <a:pPr indent="-406400" lvl="0" marL="457200" marR="0" rtl="0" algn="l">
              <a:lnSpc>
                <a:spcPct val="115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Evaluation</a:t>
            </a:r>
            <a:endParaRPr b="0" i="0" sz="2800" u="none" cap="none" strike="noStrike">
              <a:solidFill>
                <a:schemeClr val="dk1"/>
              </a:solidFill>
              <a:latin typeface="Times New Roman"/>
              <a:ea typeface="Times New Roman"/>
              <a:cs typeface="Times New Roman"/>
              <a:sym typeface="Times New Roman"/>
            </a:endParaRPr>
          </a:p>
          <a:p>
            <a:pPr indent="-406400" lvl="0" marL="457200" marR="0" rtl="0" algn="l">
              <a:lnSpc>
                <a:spcPct val="115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Deployment</a:t>
            </a:r>
            <a:endParaRPr b="0" i="0" sz="10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sp>
        <p:nvSpPr>
          <p:cNvPr id="131" name="Google Shape;131;p18"/>
          <p:cNvSpPr txBox="1"/>
          <p:nvPr>
            <p:ph type="title"/>
          </p:nvPr>
        </p:nvSpPr>
        <p:spPr>
          <a:xfrm>
            <a:off x="228600" y="191607"/>
            <a:ext cx="105156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a:latin typeface="Times New Roman"/>
                <a:ea typeface="Times New Roman"/>
                <a:cs typeface="Times New Roman"/>
                <a:sym typeface="Times New Roman"/>
              </a:rPr>
              <a:t>Project Overview and Scope</a:t>
            </a:r>
            <a:endParaRPr b="1" sz="3200">
              <a:latin typeface="Times New Roman"/>
              <a:ea typeface="Times New Roman"/>
              <a:cs typeface="Times New Roman"/>
              <a:sym typeface="Times New Roman"/>
            </a:endParaRPr>
          </a:p>
        </p:txBody>
      </p:sp>
      <p:sp>
        <p:nvSpPr>
          <p:cNvPr id="132" name="Google Shape;132;p18"/>
          <p:cNvSpPr txBox="1"/>
          <p:nvPr>
            <p:ph idx="12" type="sldNum"/>
          </p:nvPr>
        </p:nvSpPr>
        <p:spPr>
          <a:xfrm>
            <a:off x="11639549" y="6350003"/>
            <a:ext cx="390600" cy="288900"/>
          </a:xfrm>
          <a:prstGeom prst="rect">
            <a:avLst/>
          </a:prstGeom>
          <a:noFill/>
          <a:ln>
            <a:noFill/>
          </a:ln>
        </p:spPr>
        <p:txBody>
          <a:bodyPr anchorCtr="0" anchor="ctr" bIns="45675" lIns="91400" spcFirstLastPara="1" rIns="91400" wrap="square" tIns="456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133" name="Google Shape;133;p18"/>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134" name="Google Shape;134;p18"/>
          <p:cNvSpPr txBox="1"/>
          <p:nvPr/>
        </p:nvSpPr>
        <p:spPr>
          <a:xfrm>
            <a:off x="4099475" y="1187700"/>
            <a:ext cx="21648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p:txBody>
      </p:sp>
      <p:sp>
        <p:nvSpPr>
          <p:cNvPr id="135" name="Google Shape;135;p18"/>
          <p:cNvSpPr txBox="1"/>
          <p:nvPr/>
        </p:nvSpPr>
        <p:spPr>
          <a:xfrm>
            <a:off x="6053425" y="2493975"/>
            <a:ext cx="34098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p:txBody>
      </p:sp>
      <p:sp>
        <p:nvSpPr>
          <p:cNvPr id="136" name="Google Shape;136;p18"/>
          <p:cNvSpPr txBox="1"/>
          <p:nvPr/>
        </p:nvSpPr>
        <p:spPr>
          <a:xfrm>
            <a:off x="5938500" y="3792975"/>
            <a:ext cx="32757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Calibri"/>
              <a:ea typeface="Calibri"/>
              <a:cs typeface="Calibri"/>
              <a:sym typeface="Calibri"/>
            </a:endParaRPr>
          </a:p>
        </p:txBody>
      </p:sp>
      <p:sp>
        <p:nvSpPr>
          <p:cNvPr id="137" name="Google Shape;137;p18"/>
          <p:cNvSpPr txBox="1"/>
          <p:nvPr/>
        </p:nvSpPr>
        <p:spPr>
          <a:xfrm>
            <a:off x="-1091900" y="2720225"/>
            <a:ext cx="38886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Calibri"/>
              <a:ea typeface="Calibri"/>
              <a:cs typeface="Calibri"/>
              <a:sym typeface="Calibri"/>
            </a:endParaRPr>
          </a:p>
        </p:txBody>
      </p:sp>
      <p:pic>
        <p:nvPicPr>
          <p:cNvPr id="138" name="Google Shape;138;p18"/>
          <p:cNvPicPr preferRelativeResize="0"/>
          <p:nvPr/>
        </p:nvPicPr>
        <p:blipFill rotWithShape="1">
          <a:blip r:embed="rId4">
            <a:alphaModFix/>
          </a:blip>
          <a:srcRect b="0" l="0" r="0" t="0"/>
          <a:stretch/>
        </p:blipFill>
        <p:spPr>
          <a:xfrm>
            <a:off x="667925" y="910112"/>
            <a:ext cx="10076273" cy="51279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 name="Shape 142"/>
        <p:cNvGrpSpPr/>
        <p:nvPr/>
      </p:nvGrpSpPr>
      <p:grpSpPr>
        <a:xfrm>
          <a:off x="0" y="0"/>
          <a:ext cx="0" cy="0"/>
          <a:chOff x="0" y="0"/>
          <a:chExt cx="0" cy="0"/>
        </a:xfrm>
      </p:grpSpPr>
      <p:sp>
        <p:nvSpPr>
          <p:cNvPr id="143" name="Google Shape;143;p19"/>
          <p:cNvSpPr txBox="1"/>
          <p:nvPr>
            <p:ph type="title"/>
          </p:nvPr>
        </p:nvSpPr>
        <p:spPr>
          <a:xfrm>
            <a:off x="228600" y="191607"/>
            <a:ext cx="10515600" cy="535500"/>
          </a:xfrm>
          <a:prstGeom prst="rect">
            <a:avLst/>
          </a:prstGeom>
          <a:noFill/>
          <a:ln>
            <a:noFill/>
          </a:ln>
        </p:spPr>
        <p:txBody>
          <a:bodyPr anchorCtr="0" anchor="ctr" bIns="45675" lIns="91400" spcFirstLastPara="1" rIns="91400" wrap="square" tIns="45675">
            <a:spAutoFit/>
          </a:bodyPr>
          <a:lstStyle/>
          <a:p>
            <a:pPr indent="0" lvl="0" marL="0" rtl="0" algn="l">
              <a:spcBef>
                <a:spcPts val="0"/>
              </a:spcBef>
              <a:spcAft>
                <a:spcPts val="0"/>
              </a:spcAft>
              <a:buClr>
                <a:schemeClr val="dk1"/>
              </a:buClr>
              <a:buSzPts val="1800"/>
              <a:buFont typeface="Arial"/>
              <a:buNone/>
            </a:pPr>
            <a:r>
              <a:rPr b="1" lang="en-US" sz="3200">
                <a:latin typeface="Times New Roman"/>
                <a:ea typeface="Times New Roman"/>
                <a:cs typeface="Times New Roman"/>
                <a:sym typeface="Times New Roman"/>
              </a:rPr>
              <a:t>Business Problem</a:t>
            </a:r>
            <a:endParaRPr b="1" sz="3200">
              <a:latin typeface="Times New Roman"/>
              <a:ea typeface="Times New Roman"/>
              <a:cs typeface="Times New Roman"/>
              <a:sym typeface="Times New Roman"/>
            </a:endParaRPr>
          </a:p>
        </p:txBody>
      </p:sp>
      <p:sp>
        <p:nvSpPr>
          <p:cNvPr id="144" name="Google Shape;144;p19"/>
          <p:cNvSpPr txBox="1"/>
          <p:nvPr>
            <p:ph idx="12" type="sldNum"/>
          </p:nvPr>
        </p:nvSpPr>
        <p:spPr>
          <a:xfrm>
            <a:off x="11639549" y="6350003"/>
            <a:ext cx="390600" cy="288900"/>
          </a:xfrm>
          <a:prstGeom prst="rect">
            <a:avLst/>
          </a:prstGeom>
          <a:noFill/>
          <a:ln>
            <a:noFill/>
          </a:ln>
        </p:spPr>
        <p:txBody>
          <a:bodyPr anchorCtr="0" anchor="ctr" bIns="45675" lIns="91400" spcFirstLastPara="1" rIns="91400" wrap="square" tIns="456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145" name="Google Shape;145;p19"/>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146" name="Google Shape;146;p19"/>
          <p:cNvSpPr txBox="1"/>
          <p:nvPr/>
        </p:nvSpPr>
        <p:spPr>
          <a:xfrm>
            <a:off x="4099475" y="1187700"/>
            <a:ext cx="21648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p:txBody>
      </p:sp>
      <p:sp>
        <p:nvSpPr>
          <p:cNvPr id="147" name="Google Shape;147;p19"/>
          <p:cNvSpPr txBox="1"/>
          <p:nvPr/>
        </p:nvSpPr>
        <p:spPr>
          <a:xfrm>
            <a:off x="6053425" y="2493975"/>
            <a:ext cx="34098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p:txBody>
      </p:sp>
      <p:sp>
        <p:nvSpPr>
          <p:cNvPr id="148" name="Google Shape;148;p19"/>
          <p:cNvSpPr txBox="1"/>
          <p:nvPr/>
        </p:nvSpPr>
        <p:spPr>
          <a:xfrm>
            <a:off x="5938500" y="3792975"/>
            <a:ext cx="32757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Calibri"/>
              <a:ea typeface="Calibri"/>
              <a:cs typeface="Calibri"/>
              <a:sym typeface="Calibri"/>
            </a:endParaRPr>
          </a:p>
        </p:txBody>
      </p:sp>
      <p:sp>
        <p:nvSpPr>
          <p:cNvPr id="149" name="Google Shape;149;p19"/>
          <p:cNvSpPr txBox="1"/>
          <p:nvPr/>
        </p:nvSpPr>
        <p:spPr>
          <a:xfrm>
            <a:off x="-1091900" y="2720225"/>
            <a:ext cx="38886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Calibri"/>
              <a:ea typeface="Calibri"/>
              <a:cs typeface="Calibri"/>
              <a:sym typeface="Calibri"/>
            </a:endParaRPr>
          </a:p>
        </p:txBody>
      </p:sp>
      <p:sp>
        <p:nvSpPr>
          <p:cNvPr id="150" name="Google Shape;150;p19"/>
          <p:cNvSpPr txBox="1"/>
          <p:nvPr>
            <p:ph idx="4294967295" type="body"/>
          </p:nvPr>
        </p:nvSpPr>
        <p:spPr>
          <a:xfrm>
            <a:off x="838200" y="1498950"/>
            <a:ext cx="10244100" cy="4351500"/>
          </a:xfrm>
          <a:prstGeom prst="rect">
            <a:avLst/>
          </a:prstGeom>
          <a:noFill/>
          <a:ln>
            <a:noFill/>
          </a:ln>
        </p:spPr>
        <p:txBody>
          <a:bodyPr anchorCtr="0" anchor="t" bIns="45675" lIns="91400" spcFirstLastPara="1" rIns="91400" wrap="square" tIns="45675">
            <a:normAutofit/>
          </a:bodyPr>
          <a:lstStyle/>
          <a:p>
            <a:pPr indent="0" lvl="0" marL="0" rtl="0" algn="l">
              <a:lnSpc>
                <a:spcPct val="150000"/>
              </a:lnSpc>
              <a:spcBef>
                <a:spcPts val="1000"/>
              </a:spcBef>
              <a:spcAft>
                <a:spcPts val="0"/>
              </a:spcAft>
              <a:buClr>
                <a:schemeClr val="dk1"/>
              </a:buClr>
              <a:buSzPts val="1800"/>
              <a:buNone/>
            </a:pPr>
            <a:r>
              <a:rPr lang="en-US" sz="2900">
                <a:latin typeface="Times New Roman"/>
                <a:ea typeface="Times New Roman"/>
                <a:cs typeface="Times New Roman"/>
                <a:sym typeface="Times New Roman"/>
              </a:rPr>
              <a:t>Predicting pharmaceutical bounce rates using time series analysis to optimize online engagement and marketing strategies.</a:t>
            </a:r>
            <a:endParaRPr sz="29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4" name="Shape 154"/>
        <p:cNvGrpSpPr/>
        <p:nvPr/>
      </p:nvGrpSpPr>
      <p:grpSpPr>
        <a:xfrm>
          <a:off x="0" y="0"/>
          <a:ext cx="0" cy="0"/>
          <a:chOff x="0" y="0"/>
          <a:chExt cx="0" cy="0"/>
        </a:xfrm>
      </p:grpSpPr>
      <p:sp>
        <p:nvSpPr>
          <p:cNvPr id="155" name="Google Shape;155;p20"/>
          <p:cNvSpPr txBox="1"/>
          <p:nvPr>
            <p:ph type="title"/>
          </p:nvPr>
        </p:nvSpPr>
        <p:spPr>
          <a:xfrm>
            <a:off x="228600" y="191607"/>
            <a:ext cx="10515600" cy="535500"/>
          </a:xfrm>
          <a:prstGeom prst="rect">
            <a:avLst/>
          </a:prstGeom>
          <a:noFill/>
          <a:ln>
            <a:noFill/>
          </a:ln>
        </p:spPr>
        <p:txBody>
          <a:bodyPr anchorCtr="0" anchor="ctr" bIns="45675" lIns="91400" spcFirstLastPara="1" rIns="91400" wrap="square" tIns="45675">
            <a:spAutoFit/>
          </a:bodyPr>
          <a:lstStyle/>
          <a:p>
            <a:pPr indent="0" lvl="0" marL="0" rtl="0" algn="l">
              <a:spcBef>
                <a:spcPts val="0"/>
              </a:spcBef>
              <a:spcAft>
                <a:spcPts val="0"/>
              </a:spcAft>
              <a:buClr>
                <a:schemeClr val="dk1"/>
              </a:buClr>
              <a:buSzPts val="1800"/>
              <a:buFont typeface="Arial"/>
              <a:buNone/>
            </a:pPr>
            <a:r>
              <a:rPr b="1" lang="en-US" sz="3200">
                <a:latin typeface="Times New Roman"/>
                <a:ea typeface="Times New Roman"/>
                <a:cs typeface="Times New Roman"/>
                <a:sym typeface="Times New Roman"/>
              </a:rPr>
              <a:t>Business Objective</a:t>
            </a:r>
            <a:endParaRPr b="1" sz="3200">
              <a:latin typeface="Times New Roman"/>
              <a:ea typeface="Times New Roman"/>
              <a:cs typeface="Times New Roman"/>
              <a:sym typeface="Times New Roman"/>
            </a:endParaRPr>
          </a:p>
        </p:txBody>
      </p:sp>
      <p:sp>
        <p:nvSpPr>
          <p:cNvPr id="156" name="Google Shape;156;p20"/>
          <p:cNvSpPr txBox="1"/>
          <p:nvPr>
            <p:ph idx="12" type="sldNum"/>
          </p:nvPr>
        </p:nvSpPr>
        <p:spPr>
          <a:xfrm>
            <a:off x="11639549" y="6350003"/>
            <a:ext cx="390600" cy="288900"/>
          </a:xfrm>
          <a:prstGeom prst="rect">
            <a:avLst/>
          </a:prstGeom>
          <a:noFill/>
          <a:ln>
            <a:noFill/>
          </a:ln>
        </p:spPr>
        <p:txBody>
          <a:bodyPr anchorCtr="0" anchor="ctr" bIns="45675" lIns="91400" spcFirstLastPara="1" rIns="91400" wrap="square" tIns="456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157" name="Google Shape;157;p20"/>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158" name="Google Shape;158;p20"/>
          <p:cNvSpPr txBox="1"/>
          <p:nvPr/>
        </p:nvSpPr>
        <p:spPr>
          <a:xfrm>
            <a:off x="4099475" y="1187700"/>
            <a:ext cx="21648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p:txBody>
      </p:sp>
      <p:sp>
        <p:nvSpPr>
          <p:cNvPr id="159" name="Google Shape;159;p20"/>
          <p:cNvSpPr txBox="1"/>
          <p:nvPr/>
        </p:nvSpPr>
        <p:spPr>
          <a:xfrm>
            <a:off x="6053425" y="2493975"/>
            <a:ext cx="34098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p:txBody>
      </p:sp>
      <p:sp>
        <p:nvSpPr>
          <p:cNvPr id="160" name="Google Shape;160;p20"/>
          <p:cNvSpPr txBox="1"/>
          <p:nvPr/>
        </p:nvSpPr>
        <p:spPr>
          <a:xfrm>
            <a:off x="5938500" y="3792975"/>
            <a:ext cx="32757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Calibri"/>
              <a:ea typeface="Calibri"/>
              <a:cs typeface="Calibri"/>
              <a:sym typeface="Calibri"/>
            </a:endParaRPr>
          </a:p>
        </p:txBody>
      </p:sp>
      <p:sp>
        <p:nvSpPr>
          <p:cNvPr id="161" name="Google Shape;161;p20"/>
          <p:cNvSpPr txBox="1"/>
          <p:nvPr/>
        </p:nvSpPr>
        <p:spPr>
          <a:xfrm>
            <a:off x="-1091900" y="2720225"/>
            <a:ext cx="38886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Calibri"/>
              <a:ea typeface="Calibri"/>
              <a:cs typeface="Calibri"/>
              <a:sym typeface="Calibri"/>
            </a:endParaRPr>
          </a:p>
        </p:txBody>
      </p:sp>
      <p:sp>
        <p:nvSpPr>
          <p:cNvPr id="162" name="Google Shape;162;p20"/>
          <p:cNvSpPr txBox="1"/>
          <p:nvPr>
            <p:ph idx="4294967295" type="body"/>
          </p:nvPr>
        </p:nvSpPr>
        <p:spPr>
          <a:xfrm>
            <a:off x="838200" y="1498950"/>
            <a:ext cx="10244100" cy="4351500"/>
          </a:xfrm>
          <a:prstGeom prst="rect">
            <a:avLst/>
          </a:prstGeom>
          <a:noFill/>
          <a:ln>
            <a:noFill/>
          </a:ln>
        </p:spPr>
        <p:txBody>
          <a:bodyPr anchorCtr="0" anchor="t" bIns="45675" lIns="91400" spcFirstLastPara="1" rIns="91400" wrap="square" tIns="45675">
            <a:normAutofit/>
          </a:bodyPr>
          <a:lstStyle/>
          <a:p>
            <a:pPr indent="0" lvl="0" marL="0" rtl="0" algn="just">
              <a:lnSpc>
                <a:spcPct val="150000"/>
              </a:lnSpc>
              <a:spcBef>
                <a:spcPts val="1000"/>
              </a:spcBef>
              <a:spcAft>
                <a:spcPts val="0"/>
              </a:spcAft>
              <a:buClr>
                <a:schemeClr val="dk1"/>
              </a:buClr>
              <a:buSzPts val="990"/>
              <a:buFont typeface="Arial"/>
              <a:buNone/>
            </a:pPr>
            <a:r>
              <a:rPr lang="en-US" sz="2000">
                <a:latin typeface="Times New Roman"/>
                <a:ea typeface="Times New Roman"/>
                <a:cs typeface="Times New Roman"/>
                <a:sym typeface="Times New Roman"/>
              </a:rPr>
              <a:t>The business objective is to leverage time series analysis to accurately forecast pharmaceutical bounce rates, enabling data-driven decisions for optimizing online engagement and enhancing marketing strategies in the pharmaceutical industry.</a:t>
            </a:r>
            <a:endParaRPr sz="2000">
              <a:latin typeface="Times New Roman"/>
              <a:ea typeface="Times New Roman"/>
              <a:cs typeface="Times New Roman"/>
              <a:sym typeface="Times New Roman"/>
            </a:endParaRPr>
          </a:p>
          <a:p>
            <a:pPr indent="0" lvl="0" marL="0" rtl="0" algn="l">
              <a:lnSpc>
                <a:spcPct val="150000"/>
              </a:lnSpc>
              <a:spcBef>
                <a:spcPts val="1000"/>
              </a:spcBef>
              <a:spcAft>
                <a:spcPts val="0"/>
              </a:spcAft>
              <a:buClr>
                <a:schemeClr val="dk1"/>
              </a:buClr>
              <a:buSzPts val="1800"/>
              <a:buNone/>
            </a:pPr>
            <a:r>
              <a:t/>
            </a:r>
            <a:endParaRPr sz="29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6" name="Shape 166"/>
        <p:cNvGrpSpPr/>
        <p:nvPr/>
      </p:nvGrpSpPr>
      <p:grpSpPr>
        <a:xfrm>
          <a:off x="0" y="0"/>
          <a:ext cx="0" cy="0"/>
          <a:chOff x="0" y="0"/>
          <a:chExt cx="0" cy="0"/>
        </a:xfrm>
      </p:grpSpPr>
      <p:sp>
        <p:nvSpPr>
          <p:cNvPr id="167" name="Google Shape;167;p21"/>
          <p:cNvSpPr txBox="1"/>
          <p:nvPr>
            <p:ph type="title"/>
          </p:nvPr>
        </p:nvSpPr>
        <p:spPr>
          <a:xfrm>
            <a:off x="228600" y="191607"/>
            <a:ext cx="10515600" cy="521700"/>
          </a:xfrm>
          <a:prstGeom prst="rect">
            <a:avLst/>
          </a:prstGeom>
          <a:noFill/>
          <a:ln>
            <a:noFill/>
          </a:ln>
        </p:spPr>
        <p:txBody>
          <a:bodyPr anchorCtr="0" anchor="ctr" bIns="45675" lIns="91400" spcFirstLastPara="1" rIns="91400" wrap="square" tIns="45675">
            <a:spAutoFit/>
          </a:bodyPr>
          <a:lstStyle/>
          <a:p>
            <a:pPr indent="-228551" lvl="0" marL="457094" rtl="0" algn="l">
              <a:spcBef>
                <a:spcPts val="1000"/>
              </a:spcBef>
              <a:spcAft>
                <a:spcPts val="0"/>
              </a:spcAft>
              <a:buClr>
                <a:schemeClr val="dk1"/>
              </a:buClr>
              <a:buSzPts val="2400"/>
              <a:buFont typeface="Arial"/>
              <a:buNone/>
            </a:pPr>
            <a:r>
              <a:rPr b="1" lang="en-US">
                <a:latin typeface="Times New Roman"/>
                <a:ea typeface="Times New Roman"/>
                <a:cs typeface="Times New Roman"/>
                <a:sym typeface="Times New Roman"/>
              </a:rPr>
              <a:t>Constraints</a:t>
            </a:r>
            <a:endParaRPr b="1" sz="3200">
              <a:latin typeface="Times New Roman"/>
              <a:ea typeface="Times New Roman"/>
              <a:cs typeface="Times New Roman"/>
              <a:sym typeface="Times New Roman"/>
            </a:endParaRPr>
          </a:p>
        </p:txBody>
      </p:sp>
      <p:sp>
        <p:nvSpPr>
          <p:cNvPr id="168" name="Google Shape;168;p21"/>
          <p:cNvSpPr txBox="1"/>
          <p:nvPr>
            <p:ph idx="12" type="sldNum"/>
          </p:nvPr>
        </p:nvSpPr>
        <p:spPr>
          <a:xfrm>
            <a:off x="11639549" y="6350003"/>
            <a:ext cx="390600" cy="288900"/>
          </a:xfrm>
          <a:prstGeom prst="rect">
            <a:avLst/>
          </a:prstGeom>
          <a:noFill/>
          <a:ln>
            <a:noFill/>
          </a:ln>
        </p:spPr>
        <p:txBody>
          <a:bodyPr anchorCtr="0" anchor="ctr" bIns="45675" lIns="91400" spcFirstLastPara="1" rIns="91400" wrap="square" tIns="456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169" name="Google Shape;169;p21"/>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170" name="Google Shape;170;p21"/>
          <p:cNvSpPr txBox="1"/>
          <p:nvPr/>
        </p:nvSpPr>
        <p:spPr>
          <a:xfrm>
            <a:off x="4099475" y="1187700"/>
            <a:ext cx="21648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p:txBody>
      </p:sp>
      <p:sp>
        <p:nvSpPr>
          <p:cNvPr id="171" name="Google Shape;171;p21"/>
          <p:cNvSpPr txBox="1"/>
          <p:nvPr/>
        </p:nvSpPr>
        <p:spPr>
          <a:xfrm>
            <a:off x="6053425" y="2493975"/>
            <a:ext cx="34098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p:txBody>
      </p:sp>
      <p:sp>
        <p:nvSpPr>
          <p:cNvPr id="172" name="Google Shape;172;p21"/>
          <p:cNvSpPr txBox="1"/>
          <p:nvPr/>
        </p:nvSpPr>
        <p:spPr>
          <a:xfrm>
            <a:off x="5938500" y="3792975"/>
            <a:ext cx="32757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Calibri"/>
              <a:ea typeface="Calibri"/>
              <a:cs typeface="Calibri"/>
              <a:sym typeface="Calibri"/>
            </a:endParaRPr>
          </a:p>
        </p:txBody>
      </p:sp>
      <p:sp>
        <p:nvSpPr>
          <p:cNvPr id="173" name="Google Shape;173;p21"/>
          <p:cNvSpPr txBox="1"/>
          <p:nvPr/>
        </p:nvSpPr>
        <p:spPr>
          <a:xfrm>
            <a:off x="-1091900" y="2720225"/>
            <a:ext cx="38886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Calibri"/>
              <a:ea typeface="Calibri"/>
              <a:cs typeface="Calibri"/>
              <a:sym typeface="Calibri"/>
            </a:endParaRPr>
          </a:p>
        </p:txBody>
      </p:sp>
      <p:sp>
        <p:nvSpPr>
          <p:cNvPr id="174" name="Google Shape;174;p21"/>
          <p:cNvSpPr txBox="1"/>
          <p:nvPr>
            <p:ph idx="4294967295" type="body"/>
          </p:nvPr>
        </p:nvSpPr>
        <p:spPr>
          <a:xfrm>
            <a:off x="838200" y="1498950"/>
            <a:ext cx="10244100" cy="4351500"/>
          </a:xfrm>
          <a:prstGeom prst="rect">
            <a:avLst/>
          </a:prstGeom>
          <a:noFill/>
          <a:ln>
            <a:noFill/>
          </a:ln>
        </p:spPr>
        <p:txBody>
          <a:bodyPr anchorCtr="0" anchor="t" bIns="45675" lIns="91400" spcFirstLastPara="1" rIns="91400" wrap="square" tIns="45675">
            <a:normAutofit/>
          </a:bodyPr>
          <a:lstStyle/>
          <a:p>
            <a:pPr indent="-355600" lvl="0" marL="457200" rtl="0" algn="l">
              <a:lnSpc>
                <a:spcPct val="200000"/>
              </a:lnSpc>
              <a:spcBef>
                <a:spcPts val="0"/>
              </a:spcBef>
              <a:spcAft>
                <a:spcPts val="0"/>
              </a:spcAft>
              <a:buClr>
                <a:srgbClr val="000000"/>
              </a:buClr>
              <a:buSzPts val="2000"/>
              <a:buFont typeface="Times New Roman"/>
              <a:buChar char="●"/>
            </a:pPr>
            <a:r>
              <a:rPr lang="en-US" sz="2000">
                <a:solidFill>
                  <a:srgbClr val="000000"/>
                </a:solidFill>
                <a:latin typeface="Times New Roman"/>
                <a:ea typeface="Times New Roman"/>
                <a:cs typeface="Times New Roman"/>
                <a:sym typeface="Times New Roman"/>
              </a:rPr>
              <a:t>Availability and Quality of Historical Data</a:t>
            </a:r>
            <a:endParaRPr sz="2000">
              <a:solidFill>
                <a:srgbClr val="000000"/>
              </a:solidFill>
              <a:latin typeface="Times New Roman"/>
              <a:ea typeface="Times New Roman"/>
              <a:cs typeface="Times New Roman"/>
              <a:sym typeface="Times New Roman"/>
            </a:endParaRPr>
          </a:p>
          <a:p>
            <a:pPr indent="-355600" lvl="0" marL="457200" rtl="0" algn="l">
              <a:lnSpc>
                <a:spcPct val="200000"/>
              </a:lnSpc>
              <a:spcBef>
                <a:spcPts val="0"/>
              </a:spcBef>
              <a:spcAft>
                <a:spcPts val="0"/>
              </a:spcAft>
              <a:buClr>
                <a:srgbClr val="000000"/>
              </a:buClr>
              <a:buSzPts val="2000"/>
              <a:buFont typeface="Times New Roman"/>
              <a:buChar char="●"/>
            </a:pPr>
            <a:r>
              <a:rPr lang="en-US" sz="2000">
                <a:solidFill>
                  <a:srgbClr val="000000"/>
                </a:solidFill>
                <a:latin typeface="Times New Roman"/>
                <a:ea typeface="Times New Roman"/>
                <a:cs typeface="Times New Roman"/>
                <a:sym typeface="Times New Roman"/>
              </a:rPr>
              <a:t>External Factors Impacting Bounce Rates</a:t>
            </a:r>
            <a:endParaRPr sz="2000">
              <a:solidFill>
                <a:srgbClr val="000000"/>
              </a:solidFill>
              <a:latin typeface="Times New Roman"/>
              <a:ea typeface="Times New Roman"/>
              <a:cs typeface="Times New Roman"/>
              <a:sym typeface="Times New Roman"/>
            </a:endParaRPr>
          </a:p>
          <a:p>
            <a:pPr indent="-355600" lvl="0" marL="457200" rtl="0" algn="l">
              <a:lnSpc>
                <a:spcPct val="200000"/>
              </a:lnSpc>
              <a:spcBef>
                <a:spcPts val="0"/>
              </a:spcBef>
              <a:spcAft>
                <a:spcPts val="0"/>
              </a:spcAft>
              <a:buClr>
                <a:srgbClr val="000000"/>
              </a:buClr>
              <a:buSzPts val="2000"/>
              <a:buFont typeface="Times New Roman"/>
              <a:buChar char="●"/>
            </a:pPr>
            <a:r>
              <a:rPr lang="en-US" sz="2000">
                <a:solidFill>
                  <a:srgbClr val="000000"/>
                </a:solidFill>
                <a:latin typeface="Times New Roman"/>
                <a:ea typeface="Times New Roman"/>
                <a:cs typeface="Times New Roman"/>
                <a:sym typeface="Times New Roman"/>
              </a:rPr>
              <a:t>Continuous Monitoring and Adaptation of Forecasting Model</a:t>
            </a:r>
            <a:endParaRPr sz="2000">
              <a:solidFill>
                <a:srgbClr val="000000"/>
              </a:solidFill>
              <a:latin typeface="Times New Roman"/>
              <a:ea typeface="Times New Roman"/>
              <a:cs typeface="Times New Roman"/>
              <a:sym typeface="Times New Roman"/>
            </a:endParaRPr>
          </a:p>
          <a:p>
            <a:pPr indent="-228600" lvl="0" marL="457200" rtl="0" algn="l">
              <a:spcBef>
                <a:spcPts val="1000"/>
              </a:spcBef>
              <a:spcAft>
                <a:spcPts val="0"/>
              </a:spcAft>
              <a:buClr>
                <a:schemeClr val="dk1"/>
              </a:buClr>
              <a:buSzPts val="1800"/>
              <a:buNone/>
            </a:pPr>
            <a:r>
              <a:t/>
            </a:r>
            <a:endParaRPr sz="3000">
              <a:solidFill>
                <a:srgbClr val="000000"/>
              </a:solidFill>
              <a:latin typeface="Arial"/>
              <a:ea typeface="Arial"/>
              <a:cs typeface="Arial"/>
              <a:sym typeface="Arial"/>
            </a:endParaRPr>
          </a:p>
          <a:p>
            <a:pPr indent="0" lvl="0" marL="0" rtl="0" algn="l">
              <a:lnSpc>
                <a:spcPct val="150000"/>
              </a:lnSpc>
              <a:spcBef>
                <a:spcPts val="1000"/>
              </a:spcBef>
              <a:spcAft>
                <a:spcPts val="0"/>
              </a:spcAft>
              <a:buClr>
                <a:schemeClr val="dk1"/>
              </a:buClr>
              <a:buSzPts val="1800"/>
              <a:buNone/>
            </a:pPr>
            <a:r>
              <a:t/>
            </a:r>
            <a:endParaRPr sz="29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8" name="Shape 178"/>
        <p:cNvGrpSpPr/>
        <p:nvPr/>
      </p:nvGrpSpPr>
      <p:grpSpPr>
        <a:xfrm>
          <a:off x="0" y="0"/>
          <a:ext cx="0" cy="0"/>
          <a:chOff x="0" y="0"/>
          <a:chExt cx="0" cy="0"/>
        </a:xfrm>
      </p:grpSpPr>
      <p:sp>
        <p:nvSpPr>
          <p:cNvPr id="179" name="Google Shape;179;p22"/>
          <p:cNvSpPr txBox="1"/>
          <p:nvPr>
            <p:ph type="title"/>
          </p:nvPr>
        </p:nvSpPr>
        <p:spPr>
          <a:xfrm>
            <a:off x="194992" y="192071"/>
            <a:ext cx="10460100" cy="54951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SzPts val="1200"/>
              <a:buNone/>
            </a:pPr>
            <a:r>
              <a:rPr b="1" lang="en-US" sz="2600">
                <a:latin typeface="Times New Roman"/>
                <a:ea typeface="Times New Roman"/>
                <a:cs typeface="Times New Roman"/>
                <a:sym typeface="Times New Roman"/>
              </a:rPr>
              <a:t>CRISP-ML(Q) Methodology</a:t>
            </a:r>
            <a:endParaRPr b="1" sz="2600">
              <a:latin typeface="Times New Roman"/>
              <a:ea typeface="Times New Roman"/>
              <a:cs typeface="Times New Roman"/>
              <a:sym typeface="Times New Roman"/>
            </a:endParaRPr>
          </a:p>
          <a:p>
            <a:pPr indent="0" lvl="0" marL="0" rtl="0" algn="l">
              <a:lnSpc>
                <a:spcPct val="90000"/>
              </a:lnSpc>
              <a:spcBef>
                <a:spcPts val="0"/>
              </a:spcBef>
              <a:spcAft>
                <a:spcPts val="0"/>
              </a:spcAft>
              <a:buSzPts val="1200"/>
              <a:buNone/>
            </a:pPr>
            <a:r>
              <a:t/>
            </a:r>
            <a:endParaRPr b="1" sz="2600">
              <a:latin typeface="Times New Roman"/>
              <a:ea typeface="Times New Roman"/>
              <a:cs typeface="Times New Roman"/>
              <a:sym typeface="Times New Roman"/>
            </a:endParaRPr>
          </a:p>
          <a:p>
            <a:pPr indent="0" lvl="0" marL="0" rtl="0" algn="l">
              <a:lnSpc>
                <a:spcPct val="90000"/>
              </a:lnSpc>
              <a:spcBef>
                <a:spcPts val="0"/>
              </a:spcBef>
              <a:spcAft>
                <a:spcPts val="0"/>
              </a:spcAft>
              <a:buSzPts val="1200"/>
              <a:buNone/>
            </a:pPr>
            <a:r>
              <a:rPr b="1" lang="en-US" sz="2600">
                <a:latin typeface="Times New Roman"/>
                <a:ea typeface="Times New Roman"/>
                <a:cs typeface="Times New Roman"/>
                <a:sym typeface="Times New Roman"/>
              </a:rPr>
              <a:t>There are six stages of CRISP-ML(Q) Methodology</a:t>
            </a:r>
            <a:endParaRPr b="1" sz="2600">
              <a:latin typeface="Times New Roman"/>
              <a:ea typeface="Times New Roman"/>
              <a:cs typeface="Times New Roman"/>
              <a:sym typeface="Times New Roman"/>
            </a:endParaRPr>
          </a:p>
          <a:p>
            <a:pPr indent="0" lvl="0" marL="0" rtl="0" algn="l">
              <a:lnSpc>
                <a:spcPct val="90000"/>
              </a:lnSpc>
              <a:spcBef>
                <a:spcPts val="0"/>
              </a:spcBef>
              <a:spcAft>
                <a:spcPts val="0"/>
              </a:spcAft>
              <a:buSzPts val="1200"/>
              <a:buNone/>
            </a:pPr>
            <a:r>
              <a:t/>
            </a:r>
            <a:endParaRPr b="1" sz="2600">
              <a:latin typeface="Times New Roman"/>
              <a:ea typeface="Times New Roman"/>
              <a:cs typeface="Times New Roman"/>
              <a:sym typeface="Times New Roman"/>
            </a:endParaRPr>
          </a:p>
          <a:p>
            <a:pPr indent="0" lvl="0" marL="0" rtl="0" algn="l">
              <a:lnSpc>
                <a:spcPct val="90000"/>
              </a:lnSpc>
              <a:spcBef>
                <a:spcPts val="0"/>
              </a:spcBef>
              <a:spcAft>
                <a:spcPts val="0"/>
              </a:spcAft>
              <a:buSzPts val="1200"/>
              <a:buNone/>
            </a:pPr>
            <a:r>
              <a:rPr b="1" lang="en-US" sz="2600">
                <a:latin typeface="Times New Roman"/>
                <a:ea typeface="Times New Roman"/>
                <a:cs typeface="Times New Roman"/>
                <a:sym typeface="Times New Roman"/>
              </a:rPr>
              <a:t>1.Business and data understanding</a:t>
            </a:r>
            <a:endParaRPr b="1" sz="2600">
              <a:latin typeface="Times New Roman"/>
              <a:ea typeface="Times New Roman"/>
              <a:cs typeface="Times New Roman"/>
              <a:sym typeface="Times New Roman"/>
            </a:endParaRPr>
          </a:p>
          <a:p>
            <a:pPr indent="0" lvl="0" marL="0" rtl="0" algn="l">
              <a:lnSpc>
                <a:spcPct val="90000"/>
              </a:lnSpc>
              <a:spcBef>
                <a:spcPts val="0"/>
              </a:spcBef>
              <a:spcAft>
                <a:spcPts val="0"/>
              </a:spcAft>
              <a:buSzPts val="1200"/>
              <a:buNone/>
            </a:pPr>
            <a:r>
              <a:t/>
            </a:r>
            <a:endParaRPr b="1" sz="2600">
              <a:latin typeface="Times New Roman"/>
              <a:ea typeface="Times New Roman"/>
              <a:cs typeface="Times New Roman"/>
              <a:sym typeface="Times New Roman"/>
            </a:endParaRPr>
          </a:p>
          <a:p>
            <a:pPr indent="0" lvl="0" marL="0" rtl="0" algn="l">
              <a:lnSpc>
                <a:spcPct val="90000"/>
              </a:lnSpc>
              <a:spcBef>
                <a:spcPts val="0"/>
              </a:spcBef>
              <a:spcAft>
                <a:spcPts val="0"/>
              </a:spcAft>
              <a:buSzPts val="1200"/>
              <a:buNone/>
            </a:pPr>
            <a:r>
              <a:rPr b="1" lang="en-US" sz="2600">
                <a:latin typeface="Times New Roman"/>
                <a:ea typeface="Times New Roman"/>
                <a:cs typeface="Times New Roman"/>
                <a:sym typeface="Times New Roman"/>
              </a:rPr>
              <a:t>2.Data preparation</a:t>
            </a:r>
            <a:endParaRPr b="1" sz="2600">
              <a:latin typeface="Times New Roman"/>
              <a:ea typeface="Times New Roman"/>
              <a:cs typeface="Times New Roman"/>
              <a:sym typeface="Times New Roman"/>
            </a:endParaRPr>
          </a:p>
          <a:p>
            <a:pPr indent="0" lvl="0" marL="0" rtl="0" algn="l">
              <a:lnSpc>
                <a:spcPct val="90000"/>
              </a:lnSpc>
              <a:spcBef>
                <a:spcPts val="0"/>
              </a:spcBef>
              <a:spcAft>
                <a:spcPts val="0"/>
              </a:spcAft>
              <a:buSzPts val="1200"/>
              <a:buNone/>
            </a:pPr>
            <a:r>
              <a:t/>
            </a:r>
            <a:endParaRPr b="1" sz="2600">
              <a:latin typeface="Times New Roman"/>
              <a:ea typeface="Times New Roman"/>
              <a:cs typeface="Times New Roman"/>
              <a:sym typeface="Times New Roman"/>
            </a:endParaRPr>
          </a:p>
          <a:p>
            <a:pPr indent="0" lvl="0" marL="0" rtl="0" algn="l">
              <a:lnSpc>
                <a:spcPct val="90000"/>
              </a:lnSpc>
              <a:spcBef>
                <a:spcPts val="0"/>
              </a:spcBef>
              <a:spcAft>
                <a:spcPts val="0"/>
              </a:spcAft>
              <a:buSzPts val="1200"/>
              <a:buNone/>
            </a:pPr>
            <a:r>
              <a:rPr b="1" lang="en-US" sz="2600">
                <a:latin typeface="Times New Roman"/>
                <a:ea typeface="Times New Roman"/>
                <a:cs typeface="Times New Roman"/>
                <a:sym typeface="Times New Roman"/>
              </a:rPr>
              <a:t>3.Model building </a:t>
            </a:r>
            <a:endParaRPr b="1" sz="2600">
              <a:latin typeface="Times New Roman"/>
              <a:ea typeface="Times New Roman"/>
              <a:cs typeface="Times New Roman"/>
              <a:sym typeface="Times New Roman"/>
            </a:endParaRPr>
          </a:p>
          <a:p>
            <a:pPr indent="0" lvl="0" marL="0" rtl="0" algn="l">
              <a:lnSpc>
                <a:spcPct val="90000"/>
              </a:lnSpc>
              <a:spcBef>
                <a:spcPts val="0"/>
              </a:spcBef>
              <a:spcAft>
                <a:spcPts val="0"/>
              </a:spcAft>
              <a:buSzPts val="1200"/>
              <a:buNone/>
            </a:pPr>
            <a:r>
              <a:t/>
            </a:r>
            <a:endParaRPr b="1" sz="2600">
              <a:latin typeface="Times New Roman"/>
              <a:ea typeface="Times New Roman"/>
              <a:cs typeface="Times New Roman"/>
              <a:sym typeface="Times New Roman"/>
            </a:endParaRPr>
          </a:p>
          <a:p>
            <a:pPr indent="0" lvl="0" marL="0" rtl="0" algn="l">
              <a:lnSpc>
                <a:spcPct val="90000"/>
              </a:lnSpc>
              <a:spcBef>
                <a:spcPts val="0"/>
              </a:spcBef>
              <a:spcAft>
                <a:spcPts val="0"/>
              </a:spcAft>
              <a:buSzPts val="1200"/>
              <a:buNone/>
            </a:pPr>
            <a:r>
              <a:rPr b="1" lang="en-US" sz="2600">
                <a:latin typeface="Times New Roman"/>
                <a:ea typeface="Times New Roman"/>
                <a:cs typeface="Times New Roman"/>
                <a:sym typeface="Times New Roman"/>
              </a:rPr>
              <a:t>4.Model evaluation</a:t>
            </a:r>
            <a:endParaRPr b="1" sz="2600">
              <a:latin typeface="Times New Roman"/>
              <a:ea typeface="Times New Roman"/>
              <a:cs typeface="Times New Roman"/>
              <a:sym typeface="Times New Roman"/>
            </a:endParaRPr>
          </a:p>
          <a:p>
            <a:pPr indent="0" lvl="0" marL="0" rtl="0" algn="l">
              <a:lnSpc>
                <a:spcPct val="90000"/>
              </a:lnSpc>
              <a:spcBef>
                <a:spcPts val="0"/>
              </a:spcBef>
              <a:spcAft>
                <a:spcPts val="0"/>
              </a:spcAft>
              <a:buSzPts val="1200"/>
              <a:buNone/>
            </a:pPr>
            <a:r>
              <a:t/>
            </a:r>
            <a:endParaRPr b="1" sz="2600">
              <a:latin typeface="Times New Roman"/>
              <a:ea typeface="Times New Roman"/>
              <a:cs typeface="Times New Roman"/>
              <a:sym typeface="Times New Roman"/>
            </a:endParaRPr>
          </a:p>
          <a:p>
            <a:pPr indent="0" lvl="0" marL="0" rtl="0" algn="l">
              <a:lnSpc>
                <a:spcPct val="90000"/>
              </a:lnSpc>
              <a:spcBef>
                <a:spcPts val="0"/>
              </a:spcBef>
              <a:spcAft>
                <a:spcPts val="0"/>
              </a:spcAft>
              <a:buSzPts val="1200"/>
              <a:buNone/>
            </a:pPr>
            <a:r>
              <a:rPr b="1" lang="en-US" sz="2600">
                <a:latin typeface="Times New Roman"/>
                <a:ea typeface="Times New Roman"/>
                <a:cs typeface="Times New Roman"/>
                <a:sym typeface="Times New Roman"/>
              </a:rPr>
              <a:t>5.Model deployment</a:t>
            </a:r>
            <a:endParaRPr b="1" sz="2600">
              <a:latin typeface="Times New Roman"/>
              <a:ea typeface="Times New Roman"/>
              <a:cs typeface="Times New Roman"/>
              <a:sym typeface="Times New Roman"/>
            </a:endParaRPr>
          </a:p>
          <a:p>
            <a:pPr indent="0" lvl="0" marL="0" rtl="0" algn="l">
              <a:lnSpc>
                <a:spcPct val="90000"/>
              </a:lnSpc>
              <a:spcBef>
                <a:spcPts val="0"/>
              </a:spcBef>
              <a:spcAft>
                <a:spcPts val="0"/>
              </a:spcAft>
              <a:buSzPts val="1200"/>
              <a:buNone/>
            </a:pPr>
            <a:r>
              <a:t/>
            </a:r>
            <a:endParaRPr b="1" sz="2600">
              <a:latin typeface="Times New Roman"/>
              <a:ea typeface="Times New Roman"/>
              <a:cs typeface="Times New Roman"/>
              <a:sym typeface="Times New Roman"/>
            </a:endParaRPr>
          </a:p>
          <a:p>
            <a:pPr indent="0" lvl="0" marL="0" rtl="0" algn="l">
              <a:lnSpc>
                <a:spcPct val="90000"/>
              </a:lnSpc>
              <a:spcBef>
                <a:spcPts val="0"/>
              </a:spcBef>
              <a:spcAft>
                <a:spcPts val="0"/>
              </a:spcAft>
              <a:buSzPts val="1200"/>
              <a:buNone/>
            </a:pPr>
            <a:r>
              <a:rPr b="1" lang="en-US" sz="2600">
                <a:latin typeface="Times New Roman"/>
                <a:ea typeface="Times New Roman"/>
                <a:cs typeface="Times New Roman"/>
                <a:sym typeface="Times New Roman"/>
              </a:rPr>
              <a:t>6.Monitoring and maintenance</a:t>
            </a:r>
            <a:endParaRPr b="1" sz="2600">
              <a:latin typeface="Times New Roman"/>
              <a:ea typeface="Times New Roman"/>
              <a:cs typeface="Times New Roman"/>
              <a:sym typeface="Times New Roman"/>
            </a:endParaRPr>
          </a:p>
        </p:txBody>
      </p:sp>
      <p:pic>
        <p:nvPicPr>
          <p:cNvPr id="180" name="Google Shape;180;p22"/>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