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4" r:id="rId5"/>
    <p:sldId id="265" r:id="rId6"/>
    <p:sldId id="260" r:id="rId7"/>
    <p:sldId id="261" r:id="rId8"/>
    <p:sldId id="262" r:id="rId9"/>
    <p:sldId id="267"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49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5AF3D-22C1-466A-82BE-74550E180DF3}"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35629-66EE-4F81-9556-A8DCF54BC21A}" type="slidenum">
              <a:rPr lang="en-IN" smtClean="0"/>
              <a:t>‹#›</a:t>
            </a:fld>
            <a:endParaRPr lang="en-IN"/>
          </a:p>
        </p:txBody>
      </p:sp>
    </p:spTree>
    <p:extLst>
      <p:ext uri="{BB962C8B-B14F-4D97-AF65-F5344CB8AC3E}">
        <p14:creationId xmlns:p14="http://schemas.microsoft.com/office/powerpoint/2010/main" val="28355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A7926-856B-FC2C-44C0-5222C25D5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7ED7C2C-BE17-EB37-F683-EE768CC97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75E18E0-3C67-063C-ED47-31BA0B5D00E1}"/>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1C0DFC5C-93C7-36BA-192C-59F381CF3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51745FB-7EB0-168F-0286-C5BA7A11BD99}"/>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291724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110024-6272-904E-B933-8B3584D60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8738CD1-46B6-41C3-9F1F-0AD4FCC14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19F180A-8309-EA10-D5C8-289171860F6D}"/>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2C573333-FE13-A302-C895-A1D009F4E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577FB66-5B18-B830-6950-8F41DC8990A6}"/>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342261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D9ECC58-948A-B890-39CD-3189F90AC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BB78723-B9AA-0439-39BC-D188A7F9A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2A0E721-87F4-3347-AA13-9094D47F23BC}"/>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5B5B56F9-A60B-EDBF-FA5D-8704E88A2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6C417D-F873-4EA6-5E46-5CF4E3F705E9}"/>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273613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8201B-E45C-C4A6-1184-4237CC2C48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1C3CF57-DE10-34D3-D4B3-C93AED4E6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880A48E-D67F-4EDA-B3F6-BF49265D8ACA}"/>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E289F43E-4369-9AB9-6662-7E9109786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88354B4-A1B0-DE1B-58CA-FC487C92322A}"/>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44949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A94966-44F7-C8D6-8797-2863B648E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C47010-B389-566F-6492-35F1702385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66A090D-BE55-0810-9A41-31E915507A2E}"/>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7BB7880C-39D9-3FD8-7CF4-6F1A82257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4917DEE-4D5E-E4D9-F29E-1868BE9F8DBA}"/>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174914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E5F4D0-0373-6D76-E30F-F5D4BBED5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011A4E-D457-37C3-984A-41E8E5E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B84E488-5E39-6DD2-EC25-AC9E79A8D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1A3A77F-5018-CF3C-4B62-97E2FFF557DD}"/>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6" name="Footer Placeholder 5">
            <a:extLst>
              <a:ext uri="{FF2B5EF4-FFF2-40B4-BE49-F238E27FC236}">
                <a16:creationId xmlns="" xmlns:a16="http://schemas.microsoft.com/office/drawing/2014/main" id="{09A90CC7-EADC-3859-91FB-227136A17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BDB0AD5-E797-A891-CCF7-D24E3F804384}"/>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107715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69F02-C259-ED67-FEDF-6E93A8C85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C55015B-0C5A-F19A-E9A4-E538D7EC6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52F772-4582-8BF0-33EA-B46E4725B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5D25DDF-D51F-5BAC-DD5D-B122F3562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0E358C1-87CC-9444-5000-1CC5ABC2D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D68ABF6-9885-2299-EB1F-360BA1E3D233}"/>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8" name="Footer Placeholder 7">
            <a:extLst>
              <a:ext uri="{FF2B5EF4-FFF2-40B4-BE49-F238E27FC236}">
                <a16:creationId xmlns="" xmlns:a16="http://schemas.microsoft.com/office/drawing/2014/main" id="{C0CAB6CC-C041-8756-642F-ADEC11C627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E6E18428-471D-448A-A15C-4B759D47A350}"/>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360884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D610A-A30E-0848-240E-A95D82AFE6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09AF9B1-5DFF-99BE-3755-9A56346A0807}"/>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4" name="Footer Placeholder 3">
            <a:extLst>
              <a:ext uri="{FF2B5EF4-FFF2-40B4-BE49-F238E27FC236}">
                <a16:creationId xmlns="" xmlns:a16="http://schemas.microsoft.com/office/drawing/2014/main" id="{795027D9-AED6-59A8-C934-DD6A9B0A1A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5945E57-9DEA-7AE4-BADB-EF0259C238EC}"/>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345687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E52DB7B-0598-6BA2-1E6F-2E585BAA7E6C}"/>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3" name="Footer Placeholder 2">
            <a:extLst>
              <a:ext uri="{FF2B5EF4-FFF2-40B4-BE49-F238E27FC236}">
                <a16:creationId xmlns="" xmlns:a16="http://schemas.microsoft.com/office/drawing/2014/main" id="{E44F2F36-FB4D-EFEE-2276-3549B31DF5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F6641CE-BB8C-4397-E3B1-7F60DCEDE651}"/>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333046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22836F-4496-FD1B-BB6F-27B9C77D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92DD128-F22D-2AD1-1793-DCF108F4A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DE23507-D3BD-1DD3-9CBA-D7BA5952D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8E606BB-A0D5-25BC-7086-DA4AF23908A0}"/>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6" name="Footer Placeholder 5">
            <a:extLst>
              <a:ext uri="{FF2B5EF4-FFF2-40B4-BE49-F238E27FC236}">
                <a16:creationId xmlns="" xmlns:a16="http://schemas.microsoft.com/office/drawing/2014/main" id="{5B030332-7C03-D16F-36CF-9B2B2CA42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2296CD0-FCF6-8BC0-0144-7E8287608926}"/>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177790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C2E6B-5789-821E-D6F3-DC8FD430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21ECA98-906A-431B-6033-1814E5C11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5AC7FD7-CF00-A4C4-6988-F31FF266A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C08CD8F-5AAB-F8ED-0A70-0930C1FFC449}"/>
              </a:ext>
            </a:extLst>
          </p:cNvPr>
          <p:cNvSpPr>
            <a:spLocks noGrp="1"/>
          </p:cNvSpPr>
          <p:nvPr>
            <p:ph type="dt" sz="half" idx="10"/>
          </p:nvPr>
        </p:nvSpPr>
        <p:spPr/>
        <p:txBody>
          <a:bodyPr/>
          <a:lstStyle/>
          <a:p>
            <a:fld id="{388A13FC-8FDE-43FC-A16A-1D499C8CDC6D}" type="datetimeFigureOut">
              <a:rPr lang="en-IN" smtClean="0"/>
              <a:t>30-04-2024</a:t>
            </a:fld>
            <a:endParaRPr lang="en-IN"/>
          </a:p>
        </p:txBody>
      </p:sp>
      <p:sp>
        <p:nvSpPr>
          <p:cNvPr id="6" name="Footer Placeholder 5">
            <a:extLst>
              <a:ext uri="{FF2B5EF4-FFF2-40B4-BE49-F238E27FC236}">
                <a16:creationId xmlns="" xmlns:a16="http://schemas.microsoft.com/office/drawing/2014/main" id="{1E01F938-FD53-1FAC-FD69-A700722AD4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8A7849D-CDD9-23A0-F96F-26FDBAB426F3}"/>
              </a:ext>
            </a:extLst>
          </p:cNvPr>
          <p:cNvSpPr>
            <a:spLocks noGrp="1"/>
          </p:cNvSpPr>
          <p:nvPr>
            <p:ph type="sldNum" sz="quarter" idx="12"/>
          </p:nvPr>
        </p:nvSpPr>
        <p:spPr/>
        <p:txBody>
          <a:bodyPr/>
          <a:lstStyle/>
          <a:p>
            <a:fld id="{2E9371A1-3587-49D5-9BCA-D141E4D93F3B}" type="slidenum">
              <a:rPr lang="en-IN" smtClean="0"/>
              <a:t>‹#›</a:t>
            </a:fld>
            <a:endParaRPr lang="en-IN"/>
          </a:p>
        </p:txBody>
      </p:sp>
    </p:spTree>
    <p:extLst>
      <p:ext uri="{BB962C8B-B14F-4D97-AF65-F5344CB8AC3E}">
        <p14:creationId xmlns:p14="http://schemas.microsoft.com/office/powerpoint/2010/main" val="21458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D1D4C0-B841-9553-F8DE-BE0F1F9D1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57E71FF-AB1B-6CCF-E43B-2B2B62DC7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CD4F65D-C4A3-5FAA-1A0E-827273437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A13FC-8FDE-43FC-A16A-1D499C8CDC6D}" type="datetimeFigureOut">
              <a:rPr lang="en-IN" smtClean="0"/>
              <a:t>30-04-2024</a:t>
            </a:fld>
            <a:endParaRPr lang="en-IN"/>
          </a:p>
        </p:txBody>
      </p:sp>
      <p:sp>
        <p:nvSpPr>
          <p:cNvPr id="5" name="Footer Placeholder 4">
            <a:extLst>
              <a:ext uri="{FF2B5EF4-FFF2-40B4-BE49-F238E27FC236}">
                <a16:creationId xmlns="" xmlns:a16="http://schemas.microsoft.com/office/drawing/2014/main" id="{DE86A8F9-F675-1D4B-768A-F5B6045FC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72071BC-56D8-6587-7892-EEC116E54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371A1-3587-49D5-9BCA-D141E4D93F3B}" type="slidenum">
              <a:rPr lang="en-IN" smtClean="0"/>
              <a:t>‹#›</a:t>
            </a:fld>
            <a:endParaRPr lang="en-IN"/>
          </a:p>
        </p:txBody>
      </p:sp>
    </p:spTree>
    <p:extLst>
      <p:ext uri="{BB962C8B-B14F-4D97-AF65-F5344CB8AC3E}">
        <p14:creationId xmlns:p14="http://schemas.microsoft.com/office/powerpoint/2010/main" val="241233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02BCF-B6F6-B8F4-0CD7-D607D4FD578D}"/>
              </a:ext>
            </a:extLst>
          </p:cNvPr>
          <p:cNvSpPr>
            <a:spLocks noGrp="1"/>
          </p:cNvSpPr>
          <p:nvPr>
            <p:ph type="title"/>
          </p:nvPr>
        </p:nvSpPr>
        <p:spPr>
          <a:xfrm>
            <a:off x="838200" y="10948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CMR Technical Campus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600" b="1" dirty="0">
                <a:solidFill>
                  <a:srgbClr val="0070C0"/>
                </a:solidFill>
                <a:latin typeface="Times New Roman" panose="02020603050405020304" pitchFamily="18" charset="0"/>
                <a:cs typeface="Times New Roman" panose="02020603050405020304" pitchFamily="18" charset="0"/>
              </a:rPr>
              <a:t>Department of CSE</a:t>
            </a:r>
            <a:endParaRPr lang="en-IN" sz="3600" b="1" dirty="0">
              <a:solidFill>
                <a:srgbClr val="0070C0"/>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6A49E79F-81C0-EA38-DA95-3E9C986E5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785" y="71928"/>
            <a:ext cx="1326060" cy="1248057"/>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 xmlns:a16="http://schemas.microsoft.com/office/drawing/2014/main" id="{0C65F17B-81F2-D028-0B86-CADA8FFEB2DA}"/>
              </a:ext>
            </a:extLst>
          </p:cNvPr>
          <p:cNvSpPr>
            <a:spLocks noGrp="1"/>
          </p:cNvSpPr>
          <p:nvPr>
            <p:ph type="dt" sz="half" idx="10"/>
          </p:nvPr>
        </p:nvSpPr>
        <p:spPr/>
        <p:txBody>
          <a:bodyPr/>
          <a:lstStyle/>
          <a:p>
            <a:fld id="{4304B2CC-8407-4835-A6F3-346FE6AD1DB3}" type="datetime1">
              <a:rPr lang="en-IN" smtClean="0">
                <a:latin typeface="Times New Roman" panose="02020603050405020304" pitchFamily="18" charset="0"/>
                <a:cs typeface="Times New Roman" panose="02020603050405020304" pitchFamily="18" charset="0"/>
              </a:rPr>
              <a:t>30-04-2024</a:t>
            </a:fld>
            <a:endParaRPr lang="en-IN">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 xmlns:a16="http://schemas.microsoft.com/office/drawing/2014/main" id="{5AB5F184-2312-06B0-5A67-4D2D54CC5288}"/>
              </a:ext>
            </a:extLst>
          </p:cNvPr>
          <p:cNvSpPr>
            <a:spLocks noGrp="1"/>
          </p:cNvSpPr>
          <p:nvPr>
            <p:ph type="sldNum" sz="quarter" idx="12"/>
          </p:nvPr>
        </p:nvSpPr>
        <p:spPr/>
        <p:txBody>
          <a:bodyPr/>
          <a:lstStyle/>
          <a:p>
            <a:fld id="{D16A0E3F-B6CD-4EF2-ADED-A71AB36BEBF1}" type="slidenum">
              <a:rPr lang="en-IN" smtClean="0">
                <a:latin typeface="Times New Roman" panose="02020603050405020304" pitchFamily="18" charset="0"/>
                <a:cs typeface="Times New Roman" panose="02020603050405020304" pitchFamily="18" charset="0"/>
              </a:rPr>
              <a:t>1</a:t>
            </a:fld>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4A2AE4ED-1FF5-CC74-A06E-A8F54E31714E}"/>
              </a:ext>
            </a:extLst>
          </p:cNvPr>
          <p:cNvSpPr txBox="1"/>
          <p:nvPr/>
        </p:nvSpPr>
        <p:spPr>
          <a:xfrm>
            <a:off x="3196046" y="3013385"/>
            <a:ext cx="6244045" cy="461665"/>
          </a:xfrm>
          <a:prstGeom prst="rect">
            <a:avLst/>
          </a:prstGeom>
          <a:noFill/>
        </p:spPr>
        <p:txBody>
          <a:bodyPr wrap="square" rtlCol="0">
            <a:spAutoFit/>
          </a:bodyPr>
          <a:lstStyle/>
          <a:p>
            <a:r>
              <a:rPr lang="en-US" sz="2400" b="1" dirty="0">
                <a:latin typeface="Algerian" panose="04020705040A02060702" pitchFamily="82" charset="0"/>
              </a:rPr>
              <a:t>TITLE : SPORTS MANAGEMENT SYSTEM</a:t>
            </a:r>
            <a:endParaRPr lang="en-IN" sz="2400" b="1" dirty="0">
              <a:latin typeface="Algerian" panose="04020705040A02060702" pitchFamily="82" charset="0"/>
            </a:endParaRPr>
          </a:p>
        </p:txBody>
      </p:sp>
      <p:sp>
        <p:nvSpPr>
          <p:cNvPr id="12" name="TextBox 11">
            <a:extLst>
              <a:ext uri="{FF2B5EF4-FFF2-40B4-BE49-F238E27FC236}">
                <a16:creationId xmlns="" xmlns:a16="http://schemas.microsoft.com/office/drawing/2014/main" id="{972DD03E-1FFF-6AEA-190A-12855F55489A}"/>
              </a:ext>
            </a:extLst>
          </p:cNvPr>
          <p:cNvSpPr txBox="1"/>
          <p:nvPr/>
        </p:nvSpPr>
        <p:spPr>
          <a:xfrm>
            <a:off x="2939845" y="1924593"/>
            <a:ext cx="7449480" cy="830997"/>
          </a:xfrm>
          <a:prstGeom prst="rect">
            <a:avLst/>
          </a:prstGeom>
          <a:noFill/>
        </p:spPr>
        <p:txBody>
          <a:bodyPr wrap="square" rtlCol="0">
            <a:spAutoFit/>
          </a:bodyPr>
          <a:lstStyle/>
          <a:p>
            <a:endParaRPr lang="en-US" sz="2400" b="1" dirty="0">
              <a:latin typeface="ADLaM Display" panose="02010000000000000000" pitchFamily="2" charset="0"/>
              <a:ea typeface="ADLaM Display" panose="02010000000000000000" pitchFamily="2" charset="0"/>
              <a:cs typeface="ADLaM Display" panose="02010000000000000000" pitchFamily="2" charset="0"/>
            </a:endParaRPr>
          </a:p>
          <a:p>
            <a:r>
              <a:rPr lang="en-US" sz="2400" b="1" dirty="0">
                <a:latin typeface="ADLaM Display" panose="02010000000000000000" pitchFamily="2" charset="0"/>
                <a:ea typeface="ADLaM Display" panose="02010000000000000000" pitchFamily="2" charset="0"/>
                <a:cs typeface="ADLaM Display" panose="02010000000000000000" pitchFamily="2" charset="0"/>
              </a:rPr>
              <a:t>DATA BASE MANAGEMENT SYSTEM PROJECT</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3" name="TextBox 12">
            <a:extLst>
              <a:ext uri="{FF2B5EF4-FFF2-40B4-BE49-F238E27FC236}">
                <a16:creationId xmlns="" xmlns:a16="http://schemas.microsoft.com/office/drawing/2014/main" id="{7979F5BB-29A5-A496-0389-4BA9A03B5612}"/>
              </a:ext>
            </a:extLst>
          </p:cNvPr>
          <p:cNvSpPr txBox="1"/>
          <p:nvPr/>
        </p:nvSpPr>
        <p:spPr>
          <a:xfrm>
            <a:off x="7637418" y="4302034"/>
            <a:ext cx="4197532" cy="1323439"/>
          </a:xfrm>
          <a:prstGeom prst="rect">
            <a:avLst/>
          </a:prstGeom>
          <a:noFill/>
        </p:spPr>
        <p:txBody>
          <a:bodyPr wrap="square" rtlCol="0">
            <a:spAutoFit/>
          </a:bodyPr>
          <a:lstStyle/>
          <a:p>
            <a:r>
              <a:rPr lang="en-US" sz="1600" b="1" dirty="0">
                <a:solidFill>
                  <a:srgbClr val="C00000"/>
                </a:solidFill>
              </a:rPr>
              <a:t>PRESENTED BY:</a:t>
            </a:r>
          </a:p>
          <a:p>
            <a:r>
              <a:rPr lang="en-US" sz="1600" b="1" dirty="0">
                <a:solidFill>
                  <a:srgbClr val="C00000"/>
                </a:solidFill>
              </a:rPr>
              <a:t>BATCH-2</a:t>
            </a:r>
          </a:p>
          <a:p>
            <a:r>
              <a:rPr lang="en-US" sz="1600" b="1" dirty="0"/>
              <a:t>B.DEEPTHI-227R1A05D4</a:t>
            </a:r>
          </a:p>
          <a:p>
            <a:r>
              <a:rPr lang="en-US" sz="1600" b="1" dirty="0"/>
              <a:t>G.BHAVYA BHARGAVI-227R1A05E4</a:t>
            </a:r>
          </a:p>
          <a:p>
            <a:r>
              <a:rPr lang="en-US" sz="1600" b="1" dirty="0"/>
              <a:t>B.BALAJI NAYAK-227R1A05D2</a:t>
            </a:r>
            <a:endParaRPr lang="en-IN" sz="1600" b="1" dirty="0"/>
          </a:p>
        </p:txBody>
      </p:sp>
    </p:spTree>
    <p:extLst>
      <p:ext uri="{BB962C8B-B14F-4D97-AF65-F5344CB8AC3E}">
        <p14:creationId xmlns:p14="http://schemas.microsoft.com/office/powerpoint/2010/main" val="170902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9600" y="304800"/>
            <a:ext cx="10972800" cy="1097280"/>
          </a:xfrm>
          <a:prstGeom prst="rect">
            <a:avLst/>
          </a:prstGeom>
          <a:noFill/>
          <a:ln/>
        </p:spPr>
        <p:txBody>
          <a:bodyPr wrap="square" rtlCol="0" anchor="ctr"/>
          <a:lstStyle/>
          <a:p>
            <a:r>
              <a:rPr lang="en-US" sz="3200" b="1"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US"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1"/>
          <p:cNvSpPr/>
          <p:nvPr/>
        </p:nvSpPr>
        <p:spPr>
          <a:xfrm>
            <a:off x="609600" y="1524000"/>
            <a:ext cx="10972800" cy="4267200"/>
          </a:xfrm>
          <a:prstGeom prst="rect">
            <a:avLst/>
          </a:prstGeom>
          <a:noFill/>
          <a:ln/>
        </p:spPr>
        <p:txBody>
          <a:bodyPr wrap="square" rtlCol="0" anchor="t"/>
          <a:lstStyle/>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 Sports Management System project in DBMS offers a comprehensive solution for managing sports activities effectively and efficiently.</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By leveraging technology and database management principles, organizations can streamline their sports management processes and improve overall performance.</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This system has the potential to enhance collaboration, data accuracy, and decision-making in the realm of sports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illiam Sanders Blog">
            <a:extLst>
              <a:ext uri="{FF2B5EF4-FFF2-40B4-BE49-F238E27FC236}">
                <a16:creationId xmlns="" xmlns:a16="http://schemas.microsoft.com/office/drawing/2014/main" id="{E61CD7F0-FDF5-9DAE-3694-E8E4D4F84C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474" y="627016"/>
            <a:ext cx="7576457" cy="454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45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194EB-788D-2CCB-6D99-04A8BF4E4BF4}"/>
              </a:ext>
            </a:extLst>
          </p:cNvPr>
          <p:cNvSpPr>
            <a:spLocks noGrp="1"/>
          </p:cNvSpPr>
          <p:nvPr>
            <p:ph type="title"/>
          </p:nvPr>
        </p:nvSpPr>
        <p:spPr>
          <a:xfrm>
            <a:off x="838200" y="365126"/>
            <a:ext cx="10515600" cy="723446"/>
          </a:xfrm>
        </p:spPr>
        <p:txBody>
          <a:bodyPr>
            <a:normAutofit/>
          </a:bodyPr>
          <a:lstStyle/>
          <a:p>
            <a:r>
              <a:rPr lang="en-US" sz="3200" b="1" dirty="0">
                <a:latin typeface="ADLaM Display" panose="02010000000000000000" pitchFamily="2" charset="0"/>
                <a:ea typeface="ADLaM Display" panose="02010000000000000000" pitchFamily="2" charset="0"/>
                <a:cs typeface="ADLaM Display" panose="02010000000000000000" pitchFamily="2" charset="0"/>
              </a:rPr>
              <a:t>ABSTRACT</a:t>
            </a:r>
            <a:endParaRPr lang="en-IN"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 xmlns:a16="http://schemas.microsoft.com/office/drawing/2014/main" id="{7D716D5A-CB5B-40BC-91DC-148087E8AFFA}"/>
              </a:ext>
            </a:extLst>
          </p:cNvPr>
          <p:cNvSpPr>
            <a:spLocks noGrp="1"/>
          </p:cNvSpPr>
          <p:nvPr>
            <p:ph idx="1"/>
          </p:nvPr>
        </p:nvSpPr>
        <p:spPr>
          <a:xfrm>
            <a:off x="838200" y="1341120"/>
            <a:ext cx="10515600" cy="4835843"/>
          </a:xfrm>
        </p:spPr>
        <p:txBody>
          <a:bodyPr>
            <a:normAutofit/>
          </a:bodyPr>
          <a:lstStyle/>
          <a:p>
            <a:pPr algn="just"/>
            <a:r>
              <a:rPr lang="en-US" sz="2400" dirty="0">
                <a:latin typeface="Times New Roman" panose="02020603050405020304" pitchFamily="18" charset="0"/>
                <a:cs typeface="Times New Roman" panose="02020603050405020304" pitchFamily="18" charset="0"/>
              </a:rPr>
              <a:t>The Sport management system will provide which manage the activity of many sports at a time. It also manages the selection events for student into collage. </a:t>
            </a:r>
          </a:p>
          <a:p>
            <a:pPr algn="just"/>
            <a:r>
              <a:rPr lang="en-US" sz="2400" dirty="0">
                <a:latin typeface="Times New Roman" panose="02020603050405020304" pitchFamily="18" charset="0"/>
                <a:cs typeface="Times New Roman" panose="02020603050405020304" pitchFamily="18" charset="0"/>
              </a:rPr>
              <a:t>The user will consume less amount of time which compared to manual process through the Sports Managements System this system will take care of all the sports activity in quick manner .</a:t>
            </a:r>
          </a:p>
          <a:p>
            <a:pPr algn="just"/>
            <a:r>
              <a:rPr lang="en-US" sz="2400" dirty="0">
                <a:latin typeface="Times New Roman" panose="02020603050405020304" pitchFamily="18" charset="0"/>
                <a:cs typeface="Times New Roman" panose="02020603050405020304" pitchFamily="18" charset="0"/>
              </a:rPr>
              <a:t>. Nowadays most of the sport management system is having problem like management of the single tournament. To overcome these problems we are proposing the system like sport management system (SMS) with utilities like different tournament automatic or manually match scheduling system will provide utility like notification as a remainder to the player before match. It will avoid duplication of tournament for a player team and game.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2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03C2E6-F607-C5A4-56A6-513EE740CE6B}"/>
              </a:ext>
            </a:extLst>
          </p:cNvPr>
          <p:cNvSpPr>
            <a:spLocks noGrp="1"/>
          </p:cNvSpPr>
          <p:nvPr>
            <p:ph type="title"/>
          </p:nvPr>
        </p:nvSpPr>
        <p:spPr/>
        <p:txBody>
          <a:bodyPr>
            <a:normAutofit/>
          </a:bodyPr>
          <a:lstStyle/>
          <a:p>
            <a:r>
              <a:rPr lang="en-US" sz="3200" b="1" dirty="0">
                <a:latin typeface="ADLaM Display" panose="02010000000000000000" pitchFamily="2" charset="0"/>
                <a:ea typeface="ADLaM Display" panose="02010000000000000000" pitchFamily="2" charset="0"/>
                <a:cs typeface="ADLaM Display" panose="02010000000000000000" pitchFamily="2" charset="0"/>
              </a:rPr>
              <a:t>INTRODUCTION</a:t>
            </a:r>
            <a:endParaRPr lang="en-IN"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 xmlns:a16="http://schemas.microsoft.com/office/drawing/2014/main" id="{C0809C3E-1B23-E3BF-DDF2-665ABF071AC8}"/>
              </a:ext>
            </a:extLst>
          </p:cNvPr>
          <p:cNvSpPr>
            <a:spLocks noGrp="1"/>
          </p:cNvSpPr>
          <p:nvPr>
            <p:ph idx="1"/>
          </p:nvPr>
        </p:nvSpPr>
        <p:spPr/>
        <p:txBody>
          <a:bodyPr/>
          <a:lstStyle/>
          <a:p>
            <a:pPr marL="342900" indent="-342900"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 Sports Management System project in DBMS is designed to cater to the needs of sports organizations, clubs, and institutions.</a:t>
            </a:r>
            <a:endParaRPr lang="en-US" sz="2400" dirty="0">
              <a:latin typeface="Times New Roman" panose="02020603050405020304" pitchFamily="18" charset="0"/>
              <a:cs typeface="Times New Roman" panose="02020603050405020304" pitchFamily="18" charset="0"/>
            </a:endParaRPr>
          </a:p>
          <a:p>
            <a:pPr marL="342900" indent="-342900"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It offers a centralized platform for managing various aspects of sports activities, including player information, match schedules, and performance analysis.</a:t>
            </a:r>
            <a:endParaRPr lang="en-US" sz="2400" dirty="0">
              <a:latin typeface="Times New Roman" panose="02020603050405020304" pitchFamily="18" charset="0"/>
              <a:cs typeface="Times New Roman" panose="02020603050405020304" pitchFamily="18" charset="0"/>
            </a:endParaRPr>
          </a:p>
          <a:p>
            <a:pPr marL="342900" indent="-342900"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This system will provide real-time updates and notifications to ensure seamless coordination among stakeholders.</a:t>
            </a:r>
          </a:p>
          <a:p>
            <a:pPr marL="342900" indent="-342900" algn="just">
              <a:buSzPct val="100000"/>
              <a:buChar char="•"/>
            </a:pPr>
            <a:r>
              <a:rPr lang="en-US" sz="2400" dirty="0">
                <a:latin typeface="Times New Roman" panose="02020603050405020304" pitchFamily="18" charset="0"/>
                <a:cs typeface="Times New Roman" panose="02020603050405020304" pitchFamily="18" charset="0"/>
              </a:rPr>
              <a:t>The Sport Management System (SMS) is the web based application system which manages the activity of the many sport events at a time. Sport participants are able to register their name and choose the event and also manage the selection activity for student.</a:t>
            </a:r>
          </a:p>
          <a:p>
            <a:pPr algn="just"/>
            <a:endParaRPr lang="en-IN" dirty="0"/>
          </a:p>
        </p:txBody>
      </p:sp>
    </p:spTree>
    <p:extLst>
      <p:ext uri="{BB962C8B-B14F-4D97-AF65-F5344CB8AC3E}">
        <p14:creationId xmlns:p14="http://schemas.microsoft.com/office/powerpoint/2010/main" val="285128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9600" y="304800"/>
            <a:ext cx="10972800" cy="1097280"/>
          </a:xfrm>
          <a:prstGeom prst="rect">
            <a:avLst/>
          </a:prstGeom>
          <a:noFill/>
          <a:ln/>
        </p:spPr>
        <p:txBody>
          <a:bodyPr wrap="square" rtlCol="0" anchor="ctr"/>
          <a:lstStyle/>
          <a:p>
            <a:r>
              <a:rPr lang="en-US" sz="3200" b="1"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Software Requirements</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1"/>
          <p:cNvSpPr/>
          <p:nvPr/>
        </p:nvSpPr>
        <p:spPr>
          <a:xfrm>
            <a:off x="609600" y="1524000"/>
            <a:ext cx="10972800" cy="4267200"/>
          </a:xfrm>
          <a:prstGeom prst="rect">
            <a:avLst/>
          </a:prstGeom>
          <a:noFill/>
          <a:ln/>
        </p:spPr>
        <p:txBody>
          <a:bodyPr wrap="square" rtlCol="0" anchor="t"/>
          <a:lstStyle/>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 Sports Management System project in DBMS requires a relational database management system (RDBMS) such as MySQL or Oracle.</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Front-end development tools like HTML, CSS, and JavaScript will be utilized for creating the user interface.</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Additional software components may include programming languages like PHP or Java for backend functionalities and reporting tools for data analysis.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9600" y="304800"/>
            <a:ext cx="10972800" cy="1097280"/>
          </a:xfrm>
          <a:prstGeom prst="rect">
            <a:avLst/>
          </a:prstGeom>
          <a:noFill/>
          <a:ln/>
        </p:spPr>
        <p:txBody>
          <a:bodyPr wrap="square" rtlCol="0" anchor="ctr"/>
          <a:lstStyle/>
          <a:p>
            <a:r>
              <a:rPr lang="en-US" sz="3200" b="1"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Hardware Requirements</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1"/>
          <p:cNvSpPr/>
          <p:nvPr/>
        </p:nvSpPr>
        <p:spPr>
          <a:xfrm>
            <a:off x="609600" y="1524000"/>
            <a:ext cx="10972800" cy="4267200"/>
          </a:xfrm>
          <a:prstGeom prst="rect">
            <a:avLst/>
          </a:prstGeom>
          <a:noFill/>
          <a:ln/>
        </p:spPr>
        <p:txBody>
          <a:bodyPr wrap="square" rtlCol="0" anchor="t"/>
          <a:lstStyle/>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 hardware requirements for the Sports Management System project in DBMS include a server to host the database and application.</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Clients will need devices with internet connectivity to access the system, such as computers, laptops, or mobile devices.</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Adequate storage capacity and processing power are essential to ensure smooth performance and data handling.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2C2DA-0277-C4C8-EDB9-65A37D9B3E27}"/>
              </a:ext>
            </a:extLst>
          </p:cNvPr>
          <p:cNvSpPr>
            <a:spLocks noGrp="1"/>
          </p:cNvSpPr>
          <p:nvPr>
            <p:ph type="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EXISTING</a:t>
            </a:r>
            <a:endParaRPr lang="en-IN"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 xmlns:a16="http://schemas.microsoft.com/office/drawing/2014/main" id="{B88845E9-BBB3-8416-87CD-2E78629EBE81}"/>
              </a:ext>
            </a:extLst>
          </p:cNvPr>
          <p:cNvSpPr>
            <a:spLocks noGrp="1"/>
          </p:cNvSpPr>
          <p:nvPr>
            <p:ph idx="1"/>
          </p:nvPr>
        </p:nvSpPr>
        <p:spPr/>
        <p:txBody>
          <a:bodyPr>
            <a:normAutofit fontScale="92500"/>
          </a:bodyPr>
          <a:lstStyle/>
          <a:p>
            <a:pPr algn="just"/>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Here the existing system is nothing but a manual system in which the admin must fill the members sports club details in an </a:t>
            </a:r>
            <a:r>
              <a:rPr lang="en-US" sz="2400" dirty="0" err="1">
                <a:latin typeface="Times New Roman" panose="02020603050405020304" pitchFamily="18" charset="0"/>
                <a:cs typeface="Times New Roman" panose="02020603050405020304" pitchFamily="18" charset="0"/>
              </a:rPr>
              <a:t>ecel</a:t>
            </a:r>
            <a:r>
              <a:rPr lang="en-US" sz="2400" dirty="0">
                <a:latin typeface="Times New Roman" panose="02020603050405020304" pitchFamily="18" charset="0"/>
                <a:cs typeface="Times New Roman" panose="02020603050405020304" pitchFamily="18" charset="0"/>
              </a:rPr>
              <a:t> sheet and send it to their supervisor, then the supervisor must merge all the member information details and arrange them in to a single sheet. Maintaining a clean record of all the members is a tedious job in this </a:t>
            </a:r>
            <a:r>
              <a:rPr lang="en-US" sz="2400" dirty="0" smtClean="0">
                <a:latin typeface="Times New Roman" panose="02020603050405020304" pitchFamily="18" charset="0"/>
                <a:cs typeface="Times New Roman" panose="02020603050405020304" pitchFamily="18" charset="0"/>
              </a:rPr>
              <a:t>process.</a:t>
            </a:r>
          </a:p>
          <a:p>
            <a:pPr algn="just"/>
            <a:r>
              <a:rPr lang="en-US" sz="2400" b="1" i="1" u="sng" dirty="0" smtClean="0">
                <a:latin typeface="Times New Roman" panose="02020603050405020304" pitchFamily="18" charset="0"/>
                <a:cs typeface="Times New Roman" panose="02020603050405020304" pitchFamily="18" charset="0"/>
                <a:sym typeface="Wingdings" panose="05000000000000000000" pitchFamily="2" charset="2"/>
              </a:rPr>
              <a:t>DISADVANTAGES:</a:t>
            </a:r>
            <a:endParaRPr lang="en-US" sz="2400" b="1" i="1" u="sng"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Paperback records are hard to maintain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Searching for a member's information can be gruesome task</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Doesn't provide Security</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Difficulty </a:t>
            </a:r>
            <a:r>
              <a:rPr lang="en-US" sz="2400" dirty="0">
                <a:latin typeface="Times New Roman" panose="02020603050405020304" pitchFamily="18" charset="0"/>
                <a:cs typeface="Times New Roman" panose="02020603050405020304" pitchFamily="18" charset="0"/>
              </a:rPr>
              <a:t>in updating the records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More manual hours is needed to maintain the records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Updating </a:t>
            </a:r>
            <a:r>
              <a:rPr lang="en-US" sz="2400" dirty="0">
                <a:latin typeface="Times New Roman" panose="02020603050405020304" pitchFamily="18" charset="0"/>
                <a:cs typeface="Times New Roman" panose="02020603050405020304" pitchFamily="18" charset="0"/>
              </a:rPr>
              <a:t>the member on deadline for payment is difficult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98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6736A-CAF2-7470-EECA-09E2BD5D081C}"/>
              </a:ext>
            </a:extLst>
          </p:cNvPr>
          <p:cNvSpPr>
            <a:spLocks noGrp="1"/>
          </p:cNvSpPr>
          <p:nvPr>
            <p:ph type="title"/>
          </p:nvPr>
        </p:nvSpPr>
        <p:spPr/>
        <p:txBody>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PROPOSAL</a:t>
            </a:r>
            <a:endParaRPr lang="en-IN"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 xmlns:a16="http://schemas.microsoft.com/office/drawing/2014/main" id="{69716B45-2458-5106-4B54-ED60FF22914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Performance Management System is to replace the existing manual system with a software solution. It allows all the employees in different sections of the club to work together and manage a single </a:t>
            </a:r>
            <a:r>
              <a:rPr lang="en-US" sz="2400" dirty="0" err="1">
                <a:latin typeface="Times New Roman" panose="02020603050405020304" pitchFamily="18" charset="0"/>
                <a:cs typeface="Times New Roman" panose="02020603050405020304" pitchFamily="18" charset="0"/>
              </a:rPr>
              <a:t>record.Different</a:t>
            </a:r>
            <a:r>
              <a:rPr lang="en-US" sz="2400" dirty="0">
                <a:latin typeface="Times New Roman" panose="02020603050405020304" pitchFamily="18" charset="0"/>
                <a:cs typeface="Times New Roman" panose="02020603050405020304" pitchFamily="18" charset="0"/>
              </a:rPr>
              <a:t> areas of the Sports Club can be managed in different tabs by different people</a:t>
            </a:r>
            <a:r>
              <a:rPr lang="en-US" sz="2400" dirty="0" smtClean="0">
                <a:latin typeface="Times New Roman" panose="02020603050405020304" pitchFamily="18" charset="0"/>
                <a:cs typeface="Times New Roman" panose="02020603050405020304" pitchFamily="18" charset="0"/>
              </a:rPr>
              <a:t>.</a:t>
            </a:r>
          </a:p>
          <a:p>
            <a:pPr algn="just"/>
            <a:r>
              <a:rPr lang="en-US" sz="2400" b="1" i="1" u="sng" dirty="0" smtClean="0">
                <a:latin typeface="Times New Roman" panose="02020603050405020304" pitchFamily="18" charset="0"/>
                <a:cs typeface="Times New Roman" panose="02020603050405020304" pitchFamily="18" charset="0"/>
              </a:rPr>
              <a:t>ADVANTAGES:</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Faster </a:t>
            </a:r>
            <a:r>
              <a:rPr lang="en-US" sz="2400" dirty="0" smtClean="0">
                <a:latin typeface="Times New Roman" panose="02020603050405020304" pitchFamily="18" charset="0"/>
                <a:cs typeface="Times New Roman" panose="02020603050405020304" pitchFamily="18" charset="0"/>
              </a:rPr>
              <a:t>processing</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Centralized database helps in avoiding conflicts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Easy </a:t>
            </a:r>
            <a:r>
              <a:rPr lang="en-US" sz="2400" dirty="0">
                <a:latin typeface="Times New Roman" panose="02020603050405020304" pitchFamily="18" charset="0"/>
                <a:cs typeface="Times New Roman" panose="02020603050405020304" pitchFamily="18" charset="0"/>
              </a:rPr>
              <a:t>to use GUI that does not require specific training.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82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327C60-69C4-5DF0-C288-2D308443A08E}"/>
              </a:ext>
            </a:extLst>
          </p:cNvPr>
          <p:cNvSpPr>
            <a:spLocks noGrp="1"/>
          </p:cNvSpPr>
          <p:nvPr>
            <p:ph type="title"/>
          </p:nvPr>
        </p:nvSpPr>
        <p:spPr/>
        <p:txBody>
          <a:bodyPr/>
          <a:lstStyle/>
          <a:p>
            <a:endParaRPr lang="en-IN"/>
          </a:p>
        </p:txBody>
      </p:sp>
      <p:pic>
        <p:nvPicPr>
          <p:cNvPr id="1026" name="Picture 2" descr="sports management system: ER diagrm">
            <a:extLst>
              <a:ext uri="{FF2B5EF4-FFF2-40B4-BE49-F238E27FC236}">
                <a16:creationId xmlns="" xmlns:a16="http://schemas.microsoft.com/office/drawing/2014/main" id="{4B32D815-40F1-8AAA-9C38-0DFB6AAC06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766" y="464457"/>
            <a:ext cx="11321143" cy="642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7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9600" y="304800"/>
            <a:ext cx="10972800" cy="1097280"/>
          </a:xfrm>
          <a:prstGeom prst="rect">
            <a:avLst/>
          </a:prstGeom>
          <a:noFill/>
          <a:ln/>
        </p:spPr>
        <p:txBody>
          <a:bodyPr wrap="square" rtlCol="0" anchor="ctr"/>
          <a:lstStyle/>
          <a:p>
            <a:r>
              <a:rPr lang="en-US" sz="3200" b="1"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Security Features</a:t>
            </a:r>
            <a:endParaRPr lang="en-U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1"/>
          <p:cNvSpPr/>
          <p:nvPr/>
        </p:nvSpPr>
        <p:spPr>
          <a:xfrm>
            <a:off x="609600" y="1524000"/>
            <a:ext cx="10972800" cy="4267200"/>
          </a:xfrm>
          <a:prstGeom prst="rect">
            <a:avLst/>
          </a:prstGeom>
          <a:noFill/>
          <a:ln/>
        </p:spPr>
        <p:txBody>
          <a:bodyPr wrap="square" rtlCol="0" anchor="t"/>
          <a:lstStyle/>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 Sports Management System project will incorporate robust security measures, including user authentication, role-based access control, and data encryption.</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Regular backups and data recovery procedures will be implemented to prevent data loss and ensure continuity.</a:t>
            </a:r>
            <a:endParaRPr lang="en-US" sz="2400" dirty="0">
              <a:latin typeface="Times New Roman" panose="02020603050405020304" pitchFamily="18" charset="0"/>
              <a:cs typeface="Times New Roman" panose="02020603050405020304" pitchFamily="18" charset="0"/>
            </a:endParaRPr>
          </a:p>
          <a:p>
            <a:pPr marL="457189" indent="-457189" algn="just">
              <a:buSzPct val="100000"/>
              <a:buChar char="•"/>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Security audits and vulnerability assessments will be conducted periodically to identify and address potential threats.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711</Words>
  <Application>Microsoft Office PowerPoint</Application>
  <PresentationFormat>Widescreen</PresentationFormat>
  <Paragraphs>59</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ADLaM Display</vt:lpstr>
      <vt:lpstr>Algerian</vt:lpstr>
      <vt:lpstr>Arial</vt:lpstr>
      <vt:lpstr>Calibri</vt:lpstr>
      <vt:lpstr>Calibri Light</vt:lpstr>
      <vt:lpstr>Optima</vt:lpstr>
      <vt:lpstr>Times New Roman</vt:lpstr>
      <vt:lpstr>Wingdings</vt:lpstr>
      <vt:lpstr>Office Theme</vt:lpstr>
      <vt:lpstr>CMR Technical Campus Department of CSE</vt:lpstr>
      <vt:lpstr>ABSTRACT</vt:lpstr>
      <vt:lpstr>INTRODUCTION</vt:lpstr>
      <vt:lpstr>PowerPoint Presentation</vt:lpstr>
      <vt:lpstr>PowerPoint Presentation</vt:lpstr>
      <vt:lpstr>EXISTING</vt:lpstr>
      <vt:lpstr>PROPOSAL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Department of CSE</dc:title>
  <dc:creator>DEEPTHI BARMA</dc:creator>
  <cp:lastModifiedBy>Microsoft account</cp:lastModifiedBy>
  <cp:revision>4</cp:revision>
  <dcterms:created xsi:type="dcterms:W3CDTF">2024-04-30T14:25:59Z</dcterms:created>
  <dcterms:modified xsi:type="dcterms:W3CDTF">2024-04-30T16:25:29Z</dcterms:modified>
</cp:coreProperties>
</file>