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The Controllers and how to use them</a:t>
            </a:r>
          </a:p>
        </p:txBody>
      </p:sp>
      <p:sp>
        <p:nvSpPr>
          <p:cNvPr id="120" name="Shape 120"/>
          <p:cNvSpPr/>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lgn="l" defTabSz="239522">
              <a:defRPr sz="3280"/>
            </a:pPr>
            <a:r>
              <a:t>The controllers follow the interfaces defined in the “core” package.</a:t>
            </a:r>
          </a:p>
          <a:p>
            <a:pPr algn="l" defTabSz="239522">
              <a:defRPr sz="3280"/>
            </a:pPr>
            <a:r>
              <a:t>In the “core.impl” package, we provide the default implementation</a:t>
            </a:r>
          </a:p>
        </p:txBody>
      </p:sp>
      <p:sp>
        <p:nvSpPr>
          <p:cNvPr id="123" name="Shape 123"/>
          <p:cNvSpPr/>
          <p:nvPr>
            <p:ph type="body" idx="1"/>
          </p:nvPr>
        </p:nvSpPr>
        <p:spPr>
          <a:prstGeom prst="rect">
            <a:avLst/>
          </a:prstGeom>
        </p:spPr>
        <p:txBody>
          <a:bodyPr/>
          <a:lstStyle/>
          <a:p>
            <a:pPr/>
          </a:p>
        </p:txBody>
      </p:sp>
      <p:pic>
        <p:nvPicPr>
          <p:cNvPr id="124" name="Screen Shot 2015-12-06 at 11.16.03 PM.png"/>
          <p:cNvPicPr>
            <a:picLocks noChangeAspect="1"/>
          </p:cNvPicPr>
          <p:nvPr/>
        </p:nvPicPr>
        <p:blipFill>
          <a:blip r:embed="rId2">
            <a:extLst/>
          </a:blip>
          <a:stretch>
            <a:fillRect/>
          </a:stretch>
        </p:blipFill>
        <p:spPr>
          <a:xfrm>
            <a:off x="544200" y="3124460"/>
            <a:ext cx="6548750" cy="5003540"/>
          </a:xfrm>
          <a:prstGeom prst="rect">
            <a:avLst/>
          </a:prstGeom>
          <a:ln w="12700">
            <a:miter lim="400000"/>
          </a:ln>
        </p:spPr>
      </p:pic>
      <p:sp>
        <p:nvSpPr>
          <p:cNvPr id="125" name="Shape 125"/>
          <p:cNvSpPr/>
          <p:nvPr/>
        </p:nvSpPr>
        <p:spPr>
          <a:xfrm>
            <a:off x="895350" y="3543300"/>
            <a:ext cx="4533520" cy="2454524"/>
          </a:xfrm>
          <a:prstGeom prst="rect">
            <a:avLst/>
          </a:prstGeom>
          <a:ln w="50800">
            <a:solidFill>
              <a:srgbClr val="62C2E1"/>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pic>
        <p:nvPicPr>
          <p:cNvPr id="126" name=""/>
          <p:cNvPicPr>
            <a:picLocks noChangeAspect="0"/>
          </p:cNvPicPr>
          <p:nvPr/>
        </p:nvPicPr>
        <p:blipFill>
          <a:blip r:embed="rId3">
            <a:extLst/>
          </a:blip>
          <a:stretch>
            <a:fillRect/>
          </a:stretch>
        </p:blipFill>
        <p:spPr>
          <a:xfrm>
            <a:off x="4976283" y="4594444"/>
            <a:ext cx="1229127" cy="352235"/>
          </a:xfrm>
          <a:prstGeom prst="rect">
            <a:avLst/>
          </a:prstGeom>
        </p:spPr>
      </p:pic>
      <p:sp>
        <p:nvSpPr>
          <p:cNvPr id="128" name="Shape 128"/>
          <p:cNvSpPr/>
          <p:nvPr/>
        </p:nvSpPr>
        <p:spPr>
          <a:xfrm>
            <a:off x="6285301" y="2838446"/>
            <a:ext cx="6548751" cy="31623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Interfaces</a:t>
            </a:r>
          </a:p>
          <a:p>
            <a:pPr marL="222250" indent="-222250" algn="l">
              <a:buSzPct val="75000"/>
              <a:buChar char="•"/>
            </a:pPr>
            <a:r>
              <a:rPr b="1" sz="1800">
                <a:latin typeface="Helvetica"/>
                <a:ea typeface="Helvetica"/>
                <a:cs typeface="Helvetica"/>
                <a:sym typeface="Helvetica"/>
              </a:rPr>
              <a:t>RoundTraversalController</a:t>
            </a:r>
            <a:r>
              <a:rPr sz="1800"/>
              <a:t> and </a:t>
            </a:r>
            <a:r>
              <a:rPr b="1" sz="1800">
                <a:latin typeface="Helvetica"/>
                <a:ea typeface="Helvetica"/>
                <a:cs typeface="Helvetica"/>
                <a:sym typeface="Helvetica"/>
              </a:rPr>
              <a:t>SimulationStarterController</a:t>
            </a:r>
            <a:r>
              <a:rPr sz="1800"/>
              <a:t>, and </a:t>
            </a:r>
            <a:r>
              <a:rPr b="1" sz="1800">
                <a:latin typeface="Helvetica"/>
                <a:ea typeface="Helvetica"/>
                <a:cs typeface="Helvetica"/>
                <a:sym typeface="Helvetica"/>
              </a:rPr>
              <a:t>TraversalAlgorithm </a:t>
            </a:r>
            <a:r>
              <a:rPr sz="1800"/>
              <a:t>are mandatory and have to be implemented. Therefore, is no such  implementation is provided by the user,  simulation calls the default implementation. (If the user bypasses  default  implementation without providing their own, error returns)</a:t>
            </a:r>
            <a:endParaRPr sz="1800"/>
          </a:p>
          <a:p>
            <a:pPr marL="222250" indent="-222250" algn="l">
              <a:buSzPct val="75000"/>
              <a:buChar char="•"/>
            </a:pPr>
            <a:r>
              <a:rPr sz="1800"/>
              <a:t>The others are optional, if no implementation is provided by the user, default holds.</a:t>
            </a:r>
          </a:p>
        </p:txBody>
      </p:sp>
      <p:sp>
        <p:nvSpPr>
          <p:cNvPr id="129" name="Shape 129"/>
          <p:cNvSpPr/>
          <p:nvPr/>
        </p:nvSpPr>
        <p:spPr>
          <a:xfrm>
            <a:off x="6285301" y="6654801"/>
            <a:ext cx="6548751" cy="23241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Default Implementation</a:t>
            </a:r>
          </a:p>
          <a:p>
            <a:pPr marL="222250" indent="-222250" algn="l">
              <a:buSzPct val="75000"/>
              <a:buChar char="•"/>
            </a:pPr>
            <a:r>
              <a:rPr sz="1800"/>
              <a:t>Here we provide the default implementation of everything in above interfaces.</a:t>
            </a:r>
            <a:endParaRPr sz="1800"/>
          </a:p>
          <a:p>
            <a:pPr marL="222250" indent="-222250" algn="l">
              <a:buSzPct val="75000"/>
              <a:buChar char="•"/>
            </a:pPr>
            <a:r>
              <a:rPr sz="1800"/>
              <a:t>User can make their own implementation using the methods we provide in utilities or write their own.</a:t>
            </a:r>
            <a:endParaRPr sz="1800"/>
          </a:p>
          <a:p>
            <a:pPr marL="222250" indent="-222250" algn="l">
              <a:buSzPct val="75000"/>
              <a:buChar char="•"/>
            </a:pPr>
            <a:r>
              <a:rPr sz="1800"/>
              <a:t>These implementations are initialized in </a:t>
            </a:r>
            <a:r>
              <a:rPr b="1" sz="1800">
                <a:latin typeface="Helvetica"/>
                <a:ea typeface="Helvetica"/>
                <a:cs typeface="Helvetica"/>
                <a:sym typeface="Helvetica"/>
              </a:rPr>
              <a:t>CommandLineExcecutor</a:t>
            </a:r>
            <a:r>
              <a:rPr sz="1800"/>
              <a:t>(found in execution folder)</a:t>
            </a:r>
          </a:p>
        </p:txBody>
      </p:sp>
      <p:sp>
        <p:nvSpPr>
          <p:cNvPr id="130" name="Shape 130"/>
          <p:cNvSpPr/>
          <p:nvPr/>
        </p:nvSpPr>
        <p:spPr>
          <a:xfrm>
            <a:off x="895349" y="5990166"/>
            <a:ext cx="5423315" cy="2454524"/>
          </a:xfrm>
          <a:prstGeom prst="rect">
            <a:avLst/>
          </a:prstGeom>
          <a:ln w="50800">
            <a:solidFill>
              <a:schemeClr val="accent5">
                <a:hueOff val="-444211"/>
                <a:satOff val="-14915"/>
                <a:lumOff val="22857"/>
              </a:schemeClr>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pic>
        <p:nvPicPr>
          <p:cNvPr id="131" name=""/>
          <p:cNvPicPr>
            <a:picLocks noChangeAspect="0"/>
          </p:cNvPicPr>
          <p:nvPr/>
        </p:nvPicPr>
        <p:blipFill>
          <a:blip r:embed="rId3">
            <a:extLst/>
          </a:blip>
          <a:stretch>
            <a:fillRect/>
          </a:stretch>
        </p:blipFill>
        <p:spPr>
          <a:xfrm>
            <a:off x="5475816" y="7904911"/>
            <a:ext cx="1229127" cy="352235"/>
          </a:xfrm>
          <a:prstGeom prst="rect">
            <a:avLst/>
          </a:prstGeom>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lvl1pPr defTabSz="490727">
              <a:defRPr sz="6719"/>
            </a:lvl1pPr>
          </a:lstStyle>
          <a:p>
            <a:pPr/>
            <a:r>
              <a:t>Command to initialize the controllers</a:t>
            </a:r>
          </a:p>
        </p:txBody>
      </p:sp>
      <p:sp>
        <p:nvSpPr>
          <p:cNvPr id="135" name="Shape 135"/>
          <p:cNvSpPr/>
          <p:nvPr>
            <p:ph type="body" idx="1"/>
          </p:nvPr>
        </p:nvSpPr>
        <p:spPr>
          <a:prstGeom prst="rect">
            <a:avLst/>
          </a:prstGeom>
        </p:spPr>
        <p:txBody>
          <a:bodyPr/>
          <a:lstStyle/>
          <a:p>
            <a:pPr lvl="2" marL="0" indent="457200" defTabSz="457200">
              <a:spcBef>
                <a:spcPts val="0"/>
              </a:spcBef>
              <a:buSzTx/>
              <a:buNone/>
              <a:defRPr sz="1800">
                <a:latin typeface="Monaco"/>
                <a:ea typeface="Monaco"/>
                <a:cs typeface="Monaco"/>
                <a:sym typeface="Monaco"/>
              </a:defRPr>
            </a:pPr>
            <a:r>
              <a:t>Below is how we call the controllers using our default implementation in CommandLineExecuter:</a:t>
            </a:r>
          </a:p>
          <a:p>
            <a:pPr lvl="2" marL="0" indent="457200" defTabSz="457200">
              <a:spcBef>
                <a:spcPts val="0"/>
              </a:spcBef>
              <a:buSzTx/>
              <a:buNone/>
              <a:defRPr sz="1800">
                <a:latin typeface="Monaco"/>
                <a:ea typeface="Monaco"/>
                <a:cs typeface="Monaco"/>
                <a:sym typeface="Monaco"/>
              </a:defRPr>
            </a:pPr>
          </a:p>
          <a:p>
            <a:pPr lvl="2" marL="0" indent="457200" defTabSz="457200">
              <a:spcBef>
                <a:spcPts val="0"/>
              </a:spcBef>
              <a:buSzTx/>
              <a:buNone/>
              <a:defRPr sz="1100">
                <a:solidFill>
                  <a:srgbClr val="4F76CB"/>
                </a:solidFill>
                <a:latin typeface="Monaco"/>
                <a:ea typeface="Monaco"/>
                <a:cs typeface="Monaco"/>
                <a:sym typeface="Monaco"/>
              </a:defRPr>
            </a:pPr>
            <a:r>
              <a:t>/**</a:t>
            </a:r>
            <a:endParaRPr>
              <a:solidFill>
                <a:srgbClr val="000000"/>
              </a:solidFill>
            </a:endParaRPr>
          </a:p>
          <a:p>
            <a:pPr marL="0" indent="0" defTabSz="457200">
              <a:spcBef>
                <a:spcPts val="0"/>
              </a:spcBef>
              <a:buSzTx/>
              <a:buNone/>
              <a:defRPr sz="1100">
                <a:solidFill>
                  <a:srgbClr val="4F76CB"/>
                </a:solidFill>
                <a:latin typeface="Monaco"/>
                <a:ea typeface="Monaco"/>
                <a:cs typeface="Monaco"/>
                <a:sym typeface="Monaco"/>
              </a:defRPr>
            </a:pPr>
            <a:r>
              <a:t>	 * [[[[[Mandatory]]]]] RoundTraversalController.</a:t>
            </a:r>
            <a:endParaRPr>
              <a:solidFill>
                <a:srgbClr val="000000"/>
              </a:solidFill>
            </a:endParaRPr>
          </a:p>
          <a:p>
            <a:pPr marL="0" indent="0" defTabSz="457200">
              <a:spcBef>
                <a:spcPts val="0"/>
              </a:spcBef>
              <a:buSzTx/>
              <a:buNone/>
              <a:defRPr sz="1100">
                <a:solidFill>
                  <a:srgbClr val="4F76CB"/>
                </a:solidFill>
                <a:latin typeface="Monaco"/>
                <a:ea typeface="Monaco"/>
                <a:cs typeface="Monaco"/>
                <a:sym typeface="Monaco"/>
              </a:defRPr>
            </a:pPr>
            <a:r>
              <a:t>	 */</a:t>
            </a:r>
            <a:endParaRPr>
              <a:solidFill>
                <a:srgbClr val="000000"/>
              </a:solidFill>
            </a:endParaRPr>
          </a:p>
          <a:p>
            <a:pPr marL="0" indent="0" defTabSz="457200">
              <a:spcBef>
                <a:spcPts val="0"/>
              </a:spcBef>
              <a:buSzTx/>
              <a:buNone/>
              <a:defRPr sz="1100">
                <a:latin typeface="Monaco"/>
                <a:ea typeface="Monaco"/>
                <a:cs typeface="Monaco"/>
                <a:sym typeface="Monaco"/>
              </a:defRPr>
            </a:pPr>
            <a:r>
              <a:t>	</a:t>
            </a:r>
            <a:r>
              <a:rPr>
                <a:solidFill>
                  <a:srgbClr val="931A68"/>
                </a:solidFill>
              </a:rPr>
              <a:t>static</a:t>
            </a:r>
            <a:r>
              <a:t> RoundTraversalController </a:t>
            </a:r>
            <a:r>
              <a:rPr>
                <a:solidFill>
                  <a:srgbClr val="0326CC"/>
                </a:solidFill>
              </a:rPr>
              <a:t>roundTraversalController</a:t>
            </a:r>
            <a:r>
              <a:t> = </a:t>
            </a:r>
            <a:r>
              <a:rPr>
                <a:solidFill>
                  <a:srgbClr val="931A68"/>
                </a:solidFill>
              </a:rPr>
              <a:t>new</a:t>
            </a:r>
            <a:r>
              <a:t> DefaultRoundTraversalControllerImpl();</a:t>
            </a:r>
          </a:p>
          <a:p>
            <a:pPr marL="0" indent="0" defTabSz="457200">
              <a:spcBef>
                <a:spcPts val="0"/>
              </a:spcBef>
              <a:buSzTx/>
              <a:buNone/>
              <a:defRPr sz="1100">
                <a:solidFill>
                  <a:srgbClr val="4F76CB"/>
                </a:solidFill>
                <a:latin typeface="Monaco"/>
                <a:ea typeface="Monaco"/>
                <a:cs typeface="Monaco"/>
                <a:sym typeface="Monaco"/>
              </a:defRPr>
            </a:pPr>
            <a:r>
              <a:rPr>
                <a:solidFill>
                  <a:srgbClr val="000000"/>
                </a:solidFill>
              </a:rPr>
              <a:t>	</a:t>
            </a:r>
            <a:r>
              <a:t>/**</a:t>
            </a:r>
            <a:endParaRPr>
              <a:solidFill>
                <a:srgbClr val="000000"/>
              </a:solidFill>
            </a:endParaRPr>
          </a:p>
          <a:p>
            <a:pPr marL="0" indent="0" defTabSz="457200">
              <a:spcBef>
                <a:spcPts val="0"/>
              </a:spcBef>
              <a:buSzTx/>
              <a:buNone/>
              <a:defRPr sz="1100">
                <a:solidFill>
                  <a:srgbClr val="4F76CB"/>
                </a:solidFill>
                <a:latin typeface="Monaco"/>
                <a:ea typeface="Monaco"/>
                <a:cs typeface="Monaco"/>
                <a:sym typeface="Monaco"/>
              </a:defRPr>
            </a:pPr>
            <a:r>
              <a:t>	 * [[[[[Mandatory]]]]] SimulationStarterController.</a:t>
            </a:r>
            <a:endParaRPr>
              <a:solidFill>
                <a:srgbClr val="000000"/>
              </a:solidFill>
            </a:endParaRPr>
          </a:p>
          <a:p>
            <a:pPr marL="0" indent="0" defTabSz="457200">
              <a:spcBef>
                <a:spcPts val="0"/>
              </a:spcBef>
              <a:buSzTx/>
              <a:buNone/>
              <a:defRPr sz="1100">
                <a:solidFill>
                  <a:srgbClr val="4F76CB"/>
                </a:solidFill>
                <a:latin typeface="Monaco"/>
                <a:ea typeface="Monaco"/>
                <a:cs typeface="Monaco"/>
                <a:sym typeface="Monaco"/>
              </a:defRPr>
            </a:pPr>
            <a:r>
              <a:t>	 */</a:t>
            </a:r>
            <a:endParaRPr>
              <a:solidFill>
                <a:srgbClr val="000000"/>
              </a:solidFill>
            </a:endParaRPr>
          </a:p>
          <a:p>
            <a:pPr marL="0" indent="0" defTabSz="457200">
              <a:spcBef>
                <a:spcPts val="0"/>
              </a:spcBef>
              <a:buSzTx/>
              <a:buNone/>
              <a:defRPr sz="1100">
                <a:latin typeface="Monaco"/>
                <a:ea typeface="Monaco"/>
                <a:cs typeface="Monaco"/>
                <a:sym typeface="Monaco"/>
              </a:defRPr>
            </a:pPr>
            <a:r>
              <a:t>	</a:t>
            </a:r>
            <a:r>
              <a:rPr>
                <a:solidFill>
                  <a:srgbClr val="931A68"/>
                </a:solidFill>
              </a:rPr>
              <a:t>static</a:t>
            </a:r>
            <a:r>
              <a:t> SimulationStarterController </a:t>
            </a:r>
            <a:r>
              <a:rPr>
                <a:solidFill>
                  <a:srgbClr val="0326CC"/>
                </a:solidFill>
              </a:rPr>
              <a:t>simulationStarterController</a:t>
            </a:r>
            <a:r>
              <a:t> = </a:t>
            </a:r>
            <a:r>
              <a:rPr>
                <a:solidFill>
                  <a:srgbClr val="931A68"/>
                </a:solidFill>
              </a:rPr>
              <a:t>new</a:t>
            </a:r>
            <a:r>
              <a:t> DefaultSimulationStarterControllerImpl();</a:t>
            </a:r>
          </a:p>
          <a:p>
            <a:pPr marL="0" indent="0" defTabSz="457200">
              <a:spcBef>
                <a:spcPts val="0"/>
              </a:spcBef>
              <a:buSzTx/>
              <a:buNone/>
              <a:defRPr sz="1100">
                <a:solidFill>
                  <a:srgbClr val="4F76CB"/>
                </a:solidFill>
                <a:latin typeface="Monaco"/>
                <a:ea typeface="Monaco"/>
                <a:cs typeface="Monaco"/>
                <a:sym typeface="Monaco"/>
              </a:defRPr>
            </a:pPr>
            <a:r>
              <a:rPr>
                <a:solidFill>
                  <a:srgbClr val="000000"/>
                </a:solidFill>
              </a:rPr>
              <a:t>	</a:t>
            </a:r>
            <a:r>
              <a:t>/**</a:t>
            </a:r>
            <a:endParaRPr>
              <a:solidFill>
                <a:srgbClr val="000000"/>
              </a:solidFill>
            </a:endParaRPr>
          </a:p>
          <a:p>
            <a:pPr marL="0" indent="0" defTabSz="457200">
              <a:spcBef>
                <a:spcPts val="0"/>
              </a:spcBef>
              <a:buSzTx/>
              <a:buNone/>
              <a:defRPr sz="1100">
                <a:solidFill>
                  <a:srgbClr val="4F76CB"/>
                </a:solidFill>
                <a:latin typeface="Monaco"/>
                <a:ea typeface="Monaco"/>
                <a:cs typeface="Monaco"/>
                <a:sym typeface="Monaco"/>
              </a:defRPr>
            </a:pPr>
            <a:r>
              <a:t>	 * Optional UpdateGraphController.</a:t>
            </a:r>
            <a:endParaRPr>
              <a:solidFill>
                <a:srgbClr val="000000"/>
              </a:solidFill>
            </a:endParaRPr>
          </a:p>
          <a:p>
            <a:pPr marL="0" indent="0" defTabSz="457200">
              <a:spcBef>
                <a:spcPts val="0"/>
              </a:spcBef>
              <a:buSzTx/>
              <a:buNone/>
              <a:defRPr sz="1100">
                <a:solidFill>
                  <a:srgbClr val="4F76CB"/>
                </a:solidFill>
                <a:latin typeface="Monaco"/>
                <a:ea typeface="Monaco"/>
                <a:cs typeface="Monaco"/>
                <a:sym typeface="Monaco"/>
              </a:defRPr>
            </a:pPr>
            <a:r>
              <a:t>	 */</a:t>
            </a:r>
            <a:endParaRPr>
              <a:solidFill>
                <a:srgbClr val="000000"/>
              </a:solidFill>
            </a:endParaRPr>
          </a:p>
          <a:p>
            <a:pPr marL="0" indent="0" defTabSz="457200">
              <a:spcBef>
                <a:spcPts val="0"/>
              </a:spcBef>
              <a:buSzTx/>
              <a:buNone/>
              <a:defRPr sz="1100">
                <a:latin typeface="Monaco"/>
                <a:ea typeface="Monaco"/>
                <a:cs typeface="Monaco"/>
                <a:sym typeface="Monaco"/>
              </a:defRPr>
            </a:pPr>
            <a:r>
              <a:t>	</a:t>
            </a:r>
            <a:r>
              <a:rPr>
                <a:solidFill>
                  <a:srgbClr val="931A68"/>
                </a:solidFill>
              </a:rPr>
              <a:t>static</a:t>
            </a:r>
            <a:r>
              <a:t> UpdateGraphController </a:t>
            </a:r>
            <a:r>
              <a:rPr>
                <a:solidFill>
                  <a:srgbClr val="0326CC"/>
                </a:solidFill>
              </a:rPr>
              <a:t>updateGraphController</a:t>
            </a:r>
            <a:r>
              <a:t> = </a:t>
            </a:r>
            <a:r>
              <a:rPr>
                <a:solidFill>
                  <a:srgbClr val="931A68"/>
                </a:solidFill>
              </a:rPr>
              <a:t>new</a:t>
            </a:r>
            <a:r>
              <a:t> DefaultUpdateGraphControllerImpl();</a:t>
            </a:r>
          </a:p>
          <a:p>
            <a:pPr marL="0" indent="0" defTabSz="457200">
              <a:spcBef>
                <a:spcPts val="0"/>
              </a:spcBef>
              <a:buSzTx/>
              <a:buNone/>
              <a:defRPr sz="1100">
                <a:solidFill>
                  <a:srgbClr val="4F76CB"/>
                </a:solidFill>
                <a:latin typeface="Monaco"/>
                <a:ea typeface="Monaco"/>
                <a:cs typeface="Monaco"/>
                <a:sym typeface="Monaco"/>
              </a:defRPr>
            </a:pPr>
            <a:r>
              <a:rPr>
                <a:solidFill>
                  <a:srgbClr val="000000"/>
                </a:solidFill>
              </a:rPr>
              <a:t>	</a:t>
            </a:r>
            <a:r>
              <a:t>/**</a:t>
            </a:r>
            <a:endParaRPr>
              <a:solidFill>
                <a:srgbClr val="000000"/>
              </a:solidFill>
            </a:endParaRPr>
          </a:p>
          <a:p>
            <a:pPr marL="0" indent="0" defTabSz="457200">
              <a:spcBef>
                <a:spcPts val="0"/>
              </a:spcBef>
              <a:buSzTx/>
              <a:buNone/>
              <a:defRPr sz="1100">
                <a:solidFill>
                  <a:srgbClr val="4F76CB"/>
                </a:solidFill>
                <a:latin typeface="Monaco"/>
                <a:ea typeface="Monaco"/>
                <a:cs typeface="Monaco"/>
                <a:sym typeface="Monaco"/>
              </a:defRPr>
            </a:pPr>
            <a:r>
              <a:t>	 * Optional RunTerminationController.</a:t>
            </a:r>
            <a:endParaRPr>
              <a:solidFill>
                <a:srgbClr val="000000"/>
              </a:solidFill>
            </a:endParaRPr>
          </a:p>
          <a:p>
            <a:pPr marL="0" indent="0" defTabSz="457200">
              <a:spcBef>
                <a:spcPts val="0"/>
              </a:spcBef>
              <a:buSzTx/>
              <a:buNone/>
              <a:defRPr sz="1100">
                <a:solidFill>
                  <a:srgbClr val="4F76CB"/>
                </a:solidFill>
                <a:latin typeface="Monaco"/>
                <a:ea typeface="Monaco"/>
                <a:cs typeface="Monaco"/>
                <a:sym typeface="Monaco"/>
              </a:defRPr>
            </a:pPr>
            <a:r>
              <a:t>	 */</a:t>
            </a:r>
            <a:endParaRPr>
              <a:solidFill>
                <a:srgbClr val="000000"/>
              </a:solidFill>
            </a:endParaRPr>
          </a:p>
          <a:p>
            <a:pPr marL="0" indent="0" defTabSz="457200">
              <a:spcBef>
                <a:spcPts val="0"/>
              </a:spcBef>
              <a:buSzTx/>
              <a:buNone/>
              <a:defRPr sz="1100">
                <a:latin typeface="Monaco"/>
                <a:ea typeface="Monaco"/>
                <a:cs typeface="Monaco"/>
                <a:sym typeface="Monaco"/>
              </a:defRPr>
            </a:pPr>
            <a:r>
              <a:t>	</a:t>
            </a:r>
            <a:r>
              <a:rPr>
                <a:solidFill>
                  <a:srgbClr val="931A68"/>
                </a:solidFill>
              </a:rPr>
              <a:t>static</a:t>
            </a:r>
            <a:r>
              <a:t> RunTerminationController </a:t>
            </a:r>
            <a:r>
              <a:rPr>
                <a:solidFill>
                  <a:srgbClr val="0326CC"/>
                </a:solidFill>
              </a:rPr>
              <a:t>runTerminationController</a:t>
            </a:r>
            <a:r>
              <a:t> = </a:t>
            </a:r>
            <a:r>
              <a:rPr>
                <a:solidFill>
                  <a:srgbClr val="931A68"/>
                </a:solidFill>
              </a:rPr>
              <a:t>new</a:t>
            </a:r>
            <a:r>
              <a:t> DefaultRunTerminationControllerImpl();</a:t>
            </a:r>
          </a:p>
          <a:p>
            <a:pPr marL="0" indent="0" defTabSz="457200">
              <a:spcBef>
                <a:spcPts val="0"/>
              </a:spcBef>
              <a:buSzTx/>
              <a:buNone/>
              <a:defRPr sz="1100">
                <a:latin typeface="Monaco"/>
                <a:ea typeface="Monaco"/>
                <a:cs typeface="Monaco"/>
                <a:sym typeface="Monaco"/>
              </a:defRPr>
            </a:pPr>
          </a:p>
          <a:p>
            <a:pPr marL="0" indent="0" defTabSz="457200">
              <a:spcBef>
                <a:spcPts val="0"/>
              </a:spcBef>
              <a:buSzTx/>
              <a:buNone/>
              <a:defRPr sz="1100">
                <a:latin typeface="Monaco"/>
                <a:ea typeface="Monaco"/>
                <a:cs typeface="Monaco"/>
                <a:sym typeface="Monaco"/>
              </a:defRPr>
            </a:pPr>
          </a:p>
          <a:p>
            <a:pPr marL="0" indent="0" defTabSz="457200">
              <a:spcBef>
                <a:spcPts val="0"/>
              </a:spcBef>
              <a:buSzTx/>
              <a:buNone/>
              <a:defRPr sz="1100">
                <a:latin typeface="Monaco"/>
                <a:ea typeface="Monaco"/>
                <a:cs typeface="Monaco"/>
                <a:sym typeface="Monaco"/>
              </a:defRPr>
            </a:pPr>
            <a:r>
              <a:t>     </a:t>
            </a:r>
            <a:r>
              <a:rPr sz="1800"/>
              <a:t>When the user write their own implementations, they will follow this convention. These controller objects will be passed to traversalAlgorithm.setControllers() method when the simulation is run.</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a:r>
              <a:t>Main method</a:t>
            </a:r>
          </a:p>
        </p:txBody>
      </p:sp>
      <p:sp>
        <p:nvSpPr>
          <p:cNvPr id="138" name="Shape 138"/>
          <p:cNvSpPr/>
          <p:nvPr>
            <p:ph type="body" idx="1"/>
          </p:nvPr>
        </p:nvSpPr>
        <p:spPr>
          <a:xfrm>
            <a:off x="488884" y="2609849"/>
            <a:ext cx="12535033" cy="6286501"/>
          </a:xfrm>
          <a:prstGeom prst="rect">
            <a:avLst/>
          </a:prstGeom>
        </p:spPr>
        <p:txBody>
          <a:bodyPr/>
          <a:lstStyle/>
          <a:p>
            <a:pPr marL="0" indent="0" defTabSz="457200">
              <a:spcBef>
                <a:spcPts val="0"/>
              </a:spcBef>
              <a:buSzTx/>
              <a:buNone/>
              <a:defRPr sz="1800">
                <a:latin typeface="Monaco"/>
                <a:ea typeface="Monaco"/>
                <a:cs typeface="Monaco"/>
                <a:sym typeface="Monaco"/>
              </a:defRPr>
            </a:pPr>
            <a:r>
              <a:t>Below is the main method in CommandLineExecuter, it shows how the controllers are passed after they have been initialized.</a:t>
            </a:r>
          </a:p>
          <a:p>
            <a:pPr marL="0" indent="0" defTabSz="457200">
              <a:spcBef>
                <a:spcPts val="0"/>
              </a:spcBef>
              <a:buSzTx/>
              <a:buNone/>
              <a:defRPr sz="1100">
                <a:latin typeface="Monaco"/>
                <a:ea typeface="Monaco"/>
                <a:cs typeface="Monaco"/>
                <a:sym typeface="Monaco"/>
              </a:defRPr>
            </a:pPr>
          </a:p>
          <a:p>
            <a:pPr marL="0" indent="0" defTabSz="457200">
              <a:spcBef>
                <a:spcPts val="0"/>
              </a:spcBef>
              <a:buSzTx/>
              <a:buNone/>
              <a:defRPr sz="1100">
                <a:latin typeface="Monaco"/>
                <a:ea typeface="Monaco"/>
                <a:cs typeface="Monaco"/>
                <a:sym typeface="Monaco"/>
              </a:defRPr>
            </a:pPr>
            <a:r>
              <a:rPr>
                <a:solidFill>
                  <a:srgbClr val="931A68"/>
                </a:solidFill>
              </a:rPr>
              <a:t>public</a:t>
            </a:r>
            <a:r>
              <a:t> </a:t>
            </a:r>
            <a:r>
              <a:rPr>
                <a:solidFill>
                  <a:srgbClr val="931A68"/>
                </a:solidFill>
              </a:rPr>
              <a:t>static</a:t>
            </a:r>
            <a:r>
              <a:t> </a:t>
            </a:r>
            <a:r>
              <a:rPr>
                <a:solidFill>
                  <a:srgbClr val="931A68"/>
                </a:solidFill>
              </a:rPr>
              <a:t>void</a:t>
            </a:r>
            <a:r>
              <a:t> main(String[] </a:t>
            </a:r>
            <a:r>
              <a:rPr>
                <a:solidFill>
                  <a:srgbClr val="7E504F"/>
                </a:solidFill>
              </a:rPr>
              <a:t>args</a:t>
            </a:r>
            <a:r>
              <a:t>) </a:t>
            </a:r>
            <a:r>
              <a:rPr>
                <a:solidFill>
                  <a:srgbClr val="931A68"/>
                </a:solidFill>
              </a:rPr>
              <a:t>throws</a:t>
            </a:r>
            <a:r>
              <a:t> SimulationExecutionException {</a:t>
            </a:r>
          </a:p>
          <a:p>
            <a:pPr marL="0" indent="0" defTabSz="457200">
              <a:spcBef>
                <a:spcPts val="0"/>
              </a:spcBef>
              <a:buSzTx/>
              <a:buNone/>
              <a:defRPr sz="1100">
                <a:latin typeface="Monaco"/>
                <a:ea typeface="Monaco"/>
                <a:cs typeface="Monaco"/>
                <a:sym typeface="Monaco"/>
              </a:defRPr>
            </a:pPr>
          </a:p>
          <a:p>
            <a:pPr marL="0" indent="0" defTabSz="457200">
              <a:spcBef>
                <a:spcPts val="0"/>
              </a:spcBef>
              <a:buSzTx/>
              <a:buNone/>
              <a:defRPr sz="1100">
                <a:latin typeface="Monaco"/>
                <a:ea typeface="Monaco"/>
                <a:cs typeface="Monaco"/>
                <a:sym typeface="Monaco"/>
              </a:defRPr>
            </a:pPr>
            <a:r>
              <a:t>		</a:t>
            </a:r>
            <a:r>
              <a:rPr>
                <a:solidFill>
                  <a:srgbClr val="0326CC"/>
                </a:solidFill>
              </a:rPr>
              <a:t>configFilePath</a:t>
            </a:r>
            <a:r>
              <a:t> = getConfigurationFilePath(</a:t>
            </a:r>
            <a:r>
              <a:rPr>
                <a:solidFill>
                  <a:srgbClr val="7E504F"/>
                </a:solidFill>
              </a:rPr>
              <a:t>args</a:t>
            </a:r>
            <a:r>
              <a:t>);</a:t>
            </a:r>
          </a:p>
          <a:p>
            <a:pPr marL="0" indent="0" defTabSz="457200">
              <a:spcBef>
                <a:spcPts val="0"/>
              </a:spcBef>
              <a:buSzTx/>
              <a:buNone/>
              <a:defRPr sz="1100">
                <a:latin typeface="Monaco"/>
                <a:ea typeface="Monaco"/>
                <a:cs typeface="Monaco"/>
                <a:sym typeface="Monaco"/>
              </a:defRPr>
            </a:pPr>
          </a:p>
          <a:p>
            <a:pPr marL="0" indent="0" defTabSz="457200">
              <a:spcBef>
                <a:spcPts val="0"/>
              </a:spcBef>
              <a:buSzTx/>
              <a:buNone/>
              <a:defRPr sz="1100">
                <a:latin typeface="Monaco"/>
                <a:ea typeface="Monaco"/>
                <a:cs typeface="Monaco"/>
                <a:sym typeface="Monaco"/>
              </a:defRPr>
            </a:pPr>
            <a:r>
              <a:t>		</a:t>
            </a:r>
            <a:r>
              <a:rPr>
                <a:solidFill>
                  <a:srgbClr val="0326CC"/>
                </a:solidFill>
              </a:rPr>
              <a:t>inputFilePath</a:t>
            </a:r>
            <a:r>
              <a:t> = getInputFilePath(</a:t>
            </a:r>
            <a:r>
              <a:rPr>
                <a:solidFill>
                  <a:srgbClr val="7E504F"/>
                </a:solidFill>
              </a:rPr>
              <a:t>args</a:t>
            </a:r>
            <a:r>
              <a:t>);</a:t>
            </a:r>
          </a:p>
          <a:p>
            <a:pPr marL="0" indent="0" defTabSz="457200">
              <a:spcBef>
                <a:spcPts val="0"/>
              </a:spcBef>
              <a:buSzTx/>
              <a:buNone/>
              <a:defRPr sz="1100">
                <a:latin typeface="Monaco"/>
                <a:ea typeface="Monaco"/>
                <a:cs typeface="Monaco"/>
                <a:sym typeface="Monaco"/>
              </a:defRPr>
            </a:pPr>
          </a:p>
          <a:p>
            <a:pPr marL="0" indent="0" defTabSz="457200">
              <a:spcBef>
                <a:spcPts val="0"/>
              </a:spcBef>
              <a:buSzTx/>
              <a:buNone/>
              <a:defRPr sz="1100">
                <a:latin typeface="Monaco"/>
                <a:ea typeface="Monaco"/>
                <a:cs typeface="Monaco"/>
                <a:sym typeface="Monaco"/>
              </a:defRPr>
            </a:pPr>
            <a:r>
              <a:t>		</a:t>
            </a:r>
            <a:r>
              <a:rPr>
                <a:solidFill>
                  <a:srgbClr val="0326CC"/>
                </a:solidFill>
              </a:rPr>
              <a:t>simulationRunCount</a:t>
            </a:r>
            <a:r>
              <a:t> = getTotalSimulationRunCount();</a:t>
            </a:r>
          </a:p>
          <a:p>
            <a:pPr marL="0" indent="0" defTabSz="457200">
              <a:spcBef>
                <a:spcPts val="0"/>
              </a:spcBef>
              <a:buSzTx/>
              <a:buNone/>
              <a:defRPr sz="1100">
                <a:latin typeface="Monaco"/>
                <a:ea typeface="Monaco"/>
                <a:cs typeface="Monaco"/>
                <a:sym typeface="Monaco"/>
              </a:defRPr>
            </a:pPr>
          </a:p>
          <a:p>
            <a:pPr marL="0" indent="0" defTabSz="457200">
              <a:spcBef>
                <a:spcPts val="0"/>
              </a:spcBef>
              <a:buSzTx/>
              <a:buNone/>
              <a:defRPr sz="1100">
                <a:latin typeface="Monaco"/>
                <a:ea typeface="Monaco"/>
                <a:cs typeface="Monaco"/>
                <a:sym typeface="Monaco"/>
              </a:defRPr>
            </a:pPr>
            <a:r>
              <a:t>		</a:t>
            </a:r>
            <a:r>
              <a:rPr>
                <a:solidFill>
                  <a:srgbClr val="0326CC"/>
                </a:solidFill>
              </a:rPr>
              <a:t>traversalAlgorithm</a:t>
            </a:r>
            <a:r>
              <a:t> = getTraversalAlgorithm();   </a:t>
            </a:r>
            <a:r>
              <a:rPr>
                <a:solidFill>
                  <a:schemeClr val="accent2"/>
                </a:solidFill>
              </a:rPr>
              <a:t>//The user can choose “DFSA” or “BFSA” or write their own implementation and pass that</a:t>
            </a:r>
            <a:endParaRPr>
              <a:solidFill>
                <a:schemeClr val="accent2"/>
              </a:solidFill>
            </a:endParaRPr>
          </a:p>
          <a:p>
            <a:pPr marL="0" indent="0" defTabSz="457200">
              <a:spcBef>
                <a:spcPts val="0"/>
              </a:spcBef>
              <a:buSzTx/>
              <a:buNone/>
              <a:defRPr sz="1100">
                <a:latin typeface="Monaco"/>
                <a:ea typeface="Monaco"/>
                <a:cs typeface="Monaco"/>
                <a:sym typeface="Monaco"/>
              </a:defRPr>
            </a:pPr>
          </a:p>
          <a:p>
            <a:pPr marL="0" indent="0" defTabSz="457200">
              <a:spcBef>
                <a:spcPts val="0"/>
              </a:spcBef>
              <a:buSzTx/>
              <a:buNone/>
              <a:defRPr sz="1100">
                <a:solidFill>
                  <a:srgbClr val="0326CC"/>
                </a:solidFill>
                <a:latin typeface="Monaco"/>
                <a:ea typeface="Monaco"/>
                <a:cs typeface="Monaco"/>
                <a:sym typeface="Monaco"/>
              </a:defRPr>
            </a:pPr>
            <a:r>
              <a:rPr>
                <a:solidFill>
                  <a:srgbClr val="000000"/>
                </a:solidFill>
              </a:rPr>
              <a:t>		</a:t>
            </a:r>
            <a:r>
              <a:t>traversalAlgorithm</a:t>
            </a:r>
            <a:r>
              <a:rPr>
                <a:solidFill>
                  <a:srgbClr val="000000"/>
                </a:solidFill>
              </a:rPr>
              <a:t>.setControllers(</a:t>
            </a:r>
            <a:r>
              <a:t>simulationStarterController</a:t>
            </a:r>
            <a:r>
              <a:rPr>
                <a:solidFill>
                  <a:srgbClr val="000000"/>
                </a:solidFill>
              </a:rPr>
              <a:t>, </a:t>
            </a:r>
            <a:r>
              <a:t>roundTraversalController</a:t>
            </a:r>
            <a:r>
              <a:rPr>
                <a:solidFill>
                  <a:srgbClr val="000000"/>
                </a:solidFill>
              </a:rPr>
              <a:t>,</a:t>
            </a:r>
            <a:endParaRPr>
              <a:solidFill>
                <a:srgbClr val="000000"/>
              </a:solidFill>
            </a:endParaRPr>
          </a:p>
          <a:p>
            <a:pPr marL="0" indent="0" defTabSz="457200">
              <a:spcBef>
                <a:spcPts val="0"/>
              </a:spcBef>
              <a:buSzTx/>
              <a:buNone/>
              <a:defRPr sz="1100">
                <a:solidFill>
                  <a:srgbClr val="0326CC"/>
                </a:solidFill>
                <a:latin typeface="Monaco"/>
                <a:ea typeface="Monaco"/>
                <a:cs typeface="Monaco"/>
                <a:sym typeface="Monaco"/>
              </a:defRPr>
            </a:pPr>
            <a:r>
              <a:rPr>
                <a:solidFill>
                  <a:srgbClr val="000000"/>
                </a:solidFill>
              </a:rPr>
              <a:t>				</a:t>
            </a:r>
            <a:r>
              <a:t>runTerminationController</a:t>
            </a:r>
            <a:r>
              <a:rPr>
                <a:solidFill>
                  <a:srgbClr val="000000"/>
                </a:solidFill>
              </a:rPr>
              <a:t>, </a:t>
            </a:r>
            <a:r>
              <a:t>updateGraphController</a:t>
            </a:r>
            <a:r>
              <a:rPr>
                <a:solidFill>
                  <a:srgbClr val="000000"/>
                </a:solidFill>
              </a:rPr>
              <a:t>);     </a:t>
            </a:r>
            <a:r>
              <a:rPr>
                <a:solidFill>
                  <a:schemeClr val="accent2">
                    <a:hueOff val="-554920"/>
                    <a:satOff val="-21482"/>
                    <a:lumOff val="-6228"/>
                  </a:schemeClr>
                </a:solidFill>
              </a:rPr>
              <a:t>//This is where the controllers get called</a:t>
            </a:r>
            <a:endParaRPr>
              <a:solidFill>
                <a:schemeClr val="accent2">
                  <a:hueOff val="-554920"/>
                  <a:satOff val="-21482"/>
                  <a:lumOff val="-6228"/>
                </a:schemeClr>
              </a:solidFill>
            </a:endParaRPr>
          </a:p>
          <a:p>
            <a:pPr marL="0" indent="0" defTabSz="457200">
              <a:spcBef>
                <a:spcPts val="0"/>
              </a:spcBef>
              <a:buSzTx/>
              <a:buNone/>
              <a:defRPr sz="1100">
                <a:latin typeface="Monaco"/>
                <a:ea typeface="Monaco"/>
                <a:cs typeface="Monaco"/>
                <a:sym typeface="Monaco"/>
              </a:defRPr>
            </a:pPr>
          </a:p>
          <a:p>
            <a:pPr marL="0" indent="0" defTabSz="457200">
              <a:spcBef>
                <a:spcPts val="0"/>
              </a:spcBef>
              <a:buSzTx/>
              <a:buNone/>
              <a:defRPr sz="1100">
                <a:latin typeface="Monaco"/>
                <a:ea typeface="Monaco"/>
                <a:cs typeface="Monaco"/>
                <a:sym typeface="Monaco"/>
              </a:defRPr>
            </a:pPr>
            <a:r>
              <a:t>		</a:t>
            </a:r>
            <a:r>
              <a:rPr>
                <a:solidFill>
                  <a:srgbClr val="0326CC"/>
                </a:solidFill>
              </a:rPr>
              <a:t>inputGraph</a:t>
            </a:r>
            <a:r>
              <a:t> = fetchInputGraph();</a:t>
            </a:r>
          </a:p>
          <a:p>
            <a:pPr marL="0" indent="0" defTabSz="457200">
              <a:spcBef>
                <a:spcPts val="0"/>
              </a:spcBef>
              <a:buSzTx/>
              <a:buNone/>
              <a:defRPr sz="1100">
                <a:latin typeface="Monaco"/>
                <a:ea typeface="Monaco"/>
                <a:cs typeface="Monaco"/>
                <a:sym typeface="Monaco"/>
              </a:defRPr>
            </a:pPr>
          </a:p>
          <a:p>
            <a:pPr marL="0" indent="0" defTabSz="457200">
              <a:spcBef>
                <a:spcPts val="0"/>
              </a:spcBef>
              <a:buSzTx/>
              <a:buNone/>
              <a:defRPr sz="1100">
                <a:latin typeface="Monaco"/>
                <a:ea typeface="Monaco"/>
                <a:cs typeface="Monaco"/>
                <a:sym typeface="Monaco"/>
              </a:defRPr>
            </a:pPr>
            <a:r>
              <a:t>		NormalizationUtility.normalizeAttributeValues(</a:t>
            </a:r>
            <a:r>
              <a:rPr>
                <a:solidFill>
                  <a:srgbClr val="0326CC"/>
                </a:solidFill>
              </a:rPr>
              <a:t>inputGraph</a:t>
            </a:r>
            <a:r>
              <a:t>, </a:t>
            </a:r>
            <a:r>
              <a:rPr>
                <a:solidFill>
                  <a:srgbClr val="931A68"/>
                </a:solidFill>
              </a:rPr>
              <a:t>null</a:t>
            </a:r>
            <a:r>
              <a:t>, </a:t>
            </a:r>
            <a:r>
              <a:rPr>
                <a:solidFill>
                  <a:srgbClr val="931A68"/>
                </a:solidFill>
              </a:rPr>
              <a:t>new</a:t>
            </a:r>
            <a:r>
              <a:t> String[] { </a:t>
            </a:r>
            <a:r>
              <a:rPr>
                <a:solidFill>
                  <a:srgbClr val="3933FF"/>
                </a:solidFill>
              </a:rPr>
              <a:t>"weight"</a:t>
            </a:r>
            <a:r>
              <a:t> });</a:t>
            </a:r>
          </a:p>
          <a:p>
            <a:pPr marL="0" indent="0" defTabSz="457200">
              <a:spcBef>
                <a:spcPts val="0"/>
              </a:spcBef>
              <a:buSzTx/>
              <a:buNone/>
              <a:defRPr sz="1100">
                <a:latin typeface="Monaco"/>
                <a:ea typeface="Monaco"/>
                <a:cs typeface="Monaco"/>
                <a:sym typeface="Monaco"/>
              </a:defRPr>
            </a:pPr>
          </a:p>
          <a:p>
            <a:pPr marL="0" indent="0" defTabSz="457200">
              <a:spcBef>
                <a:spcPts val="0"/>
              </a:spcBef>
              <a:buSzTx/>
              <a:buNone/>
              <a:defRPr sz="1100">
                <a:latin typeface="Monaco"/>
                <a:ea typeface="Monaco"/>
                <a:cs typeface="Monaco"/>
                <a:sym typeface="Monaco"/>
              </a:defRPr>
            </a:pPr>
            <a:r>
              <a:t>		SimulationRunner.runSimulationUsingConfigFile(</a:t>
            </a:r>
            <a:r>
              <a:rPr>
                <a:solidFill>
                  <a:srgbClr val="0326CC"/>
                </a:solidFill>
              </a:rPr>
              <a:t>inputGraph</a:t>
            </a:r>
            <a:r>
              <a:t>, </a:t>
            </a:r>
            <a:r>
              <a:rPr>
                <a:solidFill>
                  <a:srgbClr val="0326CC"/>
                </a:solidFill>
              </a:rPr>
              <a:t>traversalAlgorithm</a:t>
            </a:r>
            <a:r>
              <a:t>, </a:t>
            </a:r>
            <a:r>
              <a:rPr>
                <a:solidFill>
                  <a:srgbClr val="0326CC"/>
                </a:solidFill>
              </a:rPr>
              <a:t>simulationRunCount</a:t>
            </a:r>
            <a:r>
              <a:t>,</a:t>
            </a:r>
          </a:p>
          <a:p>
            <a:pPr marL="0" indent="0" defTabSz="457200">
              <a:spcBef>
                <a:spcPts val="0"/>
              </a:spcBef>
              <a:buSzTx/>
              <a:buNone/>
              <a:defRPr sz="1100">
                <a:solidFill>
                  <a:srgbClr val="0326CC"/>
                </a:solidFill>
                <a:latin typeface="Monaco"/>
                <a:ea typeface="Monaco"/>
                <a:cs typeface="Monaco"/>
                <a:sym typeface="Monaco"/>
              </a:defRPr>
            </a:pPr>
            <a:r>
              <a:rPr>
                <a:solidFill>
                  <a:srgbClr val="000000"/>
                </a:solidFill>
              </a:rPr>
              <a:t>				</a:t>
            </a:r>
            <a:r>
              <a:t>updateGraphController</a:t>
            </a:r>
            <a:r>
              <a:rPr>
                <a:solidFill>
                  <a:srgbClr val="000000"/>
                </a:solidFill>
              </a:rPr>
              <a:t>);</a:t>
            </a:r>
            <a:endParaRPr>
              <a:solidFill>
                <a:srgbClr val="000000"/>
              </a:solidFill>
            </a:endParaRPr>
          </a:p>
          <a:p>
            <a:pPr marL="0" indent="0" defTabSz="457200">
              <a:spcBef>
                <a:spcPts val="0"/>
              </a:spcBef>
              <a:buSzTx/>
              <a:buNone/>
              <a:defRPr sz="1100">
                <a:latin typeface="Monaco"/>
                <a:ea typeface="Monaco"/>
                <a:cs typeface="Monaco"/>
                <a:sym typeface="Monaco"/>
              </a:defRPr>
            </a:pPr>
          </a:p>
          <a:p>
            <a:pPr marL="0" indent="0" defTabSz="457200">
              <a:spcBef>
                <a:spcPts val="0"/>
              </a:spcBef>
              <a:buSzTx/>
              <a:buNone/>
              <a:defRPr sz="1100">
                <a:latin typeface="Monaco"/>
                <a:ea typeface="Monaco"/>
                <a:cs typeface="Monaco"/>
                <a:sym typeface="Monaco"/>
              </a:defRPr>
            </a:pPr>
            <a:r>
              <a:t>		generateOutputGraphMLFile();</a:t>
            </a:r>
          </a:p>
          <a:p>
            <a:pPr marL="0" indent="0" defTabSz="457200">
              <a:spcBef>
                <a:spcPts val="0"/>
              </a:spcBef>
              <a:buSzTx/>
              <a:buNone/>
              <a:defRPr sz="1100">
                <a:latin typeface="Monaco"/>
                <a:ea typeface="Monaco"/>
                <a:cs typeface="Monaco"/>
                <a:sym typeface="Monaco"/>
              </a:defRPr>
            </a:pPr>
          </a:p>
          <a:p>
            <a:pPr marL="0" indent="0" defTabSz="457200">
              <a:spcBef>
                <a:spcPts val="0"/>
              </a:spcBef>
              <a:buSzTx/>
              <a:buNone/>
              <a:defRPr sz="1100">
                <a:latin typeface="Monaco"/>
                <a:ea typeface="Monaco"/>
                <a:cs typeface="Monaco"/>
                <a:sym typeface="Monaco"/>
              </a:defRPr>
            </a:pPr>
            <a:r>
              <a:t>	}</a:t>
            </a:r>
          </a:p>
        </p:txBody>
      </p:sp>
      <p:pic>
        <p:nvPicPr>
          <p:cNvPr id="139" name=""/>
          <p:cNvPicPr>
            <a:picLocks noChangeAspect="0"/>
          </p:cNvPicPr>
          <p:nvPr/>
        </p:nvPicPr>
        <p:blipFill>
          <a:blip r:embed="rId2">
            <a:extLst/>
          </a:blip>
          <a:stretch>
            <a:fillRect/>
          </a:stretch>
        </p:blipFill>
        <p:spPr>
          <a:xfrm>
            <a:off x="1140883" y="5734049"/>
            <a:ext cx="3925588" cy="38101"/>
          </a:xfrm>
          <a:prstGeom prst="rect">
            <a:avLst/>
          </a:prstGeom>
        </p:spPr>
      </p:pic>
      <p:pic>
        <p:nvPicPr>
          <p:cNvPr id="141" name=""/>
          <p:cNvPicPr>
            <a:picLocks noChangeAspect="0"/>
          </p:cNvPicPr>
          <p:nvPr/>
        </p:nvPicPr>
        <p:blipFill>
          <a:blip r:embed="rId3">
            <a:extLst/>
          </a:blip>
          <a:stretch>
            <a:fillRect/>
          </a:stretch>
        </p:blipFill>
        <p:spPr>
          <a:xfrm>
            <a:off x="1157816" y="6364816"/>
            <a:ext cx="9436101" cy="38101"/>
          </a:xfrm>
          <a:prstGeom prst="rect">
            <a:avLst/>
          </a:prstGeom>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p>
            <a:pPr/>
            <a:r>
              <a:t>User Work Flow</a:t>
            </a:r>
          </a:p>
        </p:txBody>
      </p:sp>
      <p:sp>
        <p:nvSpPr>
          <p:cNvPr id="145" name="Shape 145"/>
          <p:cNvSpPr/>
          <p:nvPr>
            <p:ph type="body" idx="1"/>
          </p:nvPr>
        </p:nvSpPr>
        <p:spPr>
          <a:prstGeom prst="rect">
            <a:avLst/>
          </a:prstGeom>
        </p:spPr>
        <p:txBody>
          <a:bodyPr/>
          <a:lstStyle/>
          <a:p>
            <a:pPr/>
            <a:r>
              <a:t>Set their own implementation(Or decide to use thedefault) of the controller interfaces</a:t>
            </a:r>
          </a:p>
          <a:p>
            <a:pPr/>
            <a:r>
              <a:t>Initialize these controllers (if there are any)</a:t>
            </a:r>
          </a:p>
          <a:p>
            <a:pPr/>
            <a:r>
              <a:t>Pass these controllers to traversalAlgorithm.setControllers() method. If a controller is null, pass null.      e.g.</a:t>
            </a:r>
          </a:p>
          <a:p>
            <a:pPr marL="0" indent="0" defTabSz="457200">
              <a:spcBef>
                <a:spcPts val="0"/>
              </a:spcBef>
              <a:buSzTx/>
              <a:buNone/>
              <a:defRPr sz="1100">
                <a:solidFill>
                  <a:srgbClr val="0326CC"/>
                </a:solidFill>
                <a:latin typeface="Monaco"/>
                <a:ea typeface="Monaco"/>
                <a:cs typeface="Monaco"/>
                <a:sym typeface="Monaco"/>
              </a:defRPr>
            </a:pPr>
            <a:r>
              <a:t>      </a:t>
            </a:r>
            <a:r>
              <a:rPr sz="1800"/>
              <a:t>traversalAlgorithm</a:t>
            </a:r>
            <a:r>
              <a:rPr sz="1800">
                <a:solidFill>
                  <a:srgbClr val="000000"/>
                </a:solidFill>
              </a:rPr>
              <a:t>.setControllers(</a:t>
            </a:r>
            <a:r>
              <a:rPr sz="1800"/>
              <a:t>simulationStarterController</a:t>
            </a:r>
            <a:r>
              <a:rPr sz="1800">
                <a:solidFill>
                  <a:srgbClr val="000000"/>
                </a:solidFill>
              </a:rPr>
              <a:t>, </a:t>
            </a:r>
            <a:r>
              <a:rPr sz="1800"/>
              <a:t>roundTraversalController</a:t>
            </a:r>
            <a:r>
              <a:rPr sz="1800">
                <a:solidFill>
                  <a:srgbClr val="000000"/>
                </a:solidFill>
              </a:rPr>
              <a:t>, </a:t>
            </a:r>
            <a:r>
              <a:rPr sz="1800"/>
              <a:t>null</a:t>
            </a:r>
            <a:r>
              <a:rPr sz="1800">
                <a:solidFill>
                  <a:srgbClr val="000000"/>
                </a:solidFill>
              </a:rPr>
              <a:t>, </a:t>
            </a:r>
            <a:r>
              <a:rPr sz="1800"/>
              <a:t>null</a:t>
            </a:r>
            <a:r>
              <a:rPr sz="1800">
                <a:solidFill>
                  <a:srgbClr val="000000"/>
                </a:solidFill>
              </a:rPr>
              <a:t>); </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