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03452" y="3998691"/>
            <a:ext cx="2333093" cy="952501"/>
          </a:xfrm>
          <a:prstGeom prst="roundRect">
            <a:avLst>
              <a:gd name="adj" fmla="val 15000"/>
            </a:avLst>
          </a:prstGeom>
          <a:solidFill>
            <a:srgbClr val="53833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0553668" y="6920321"/>
            <a:ext cx="190481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544006" y="4743390"/>
            <a:ext cx="3142458" cy="952501"/>
          </a:xfrm>
          <a:prstGeom prst="roundRect">
            <a:avLst>
              <a:gd name="adj" fmla="val 15000"/>
            </a:avLst>
          </a:prstGeom>
          <a:solidFill>
            <a:srgbClr val="53833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544006" y="3318304"/>
            <a:ext cx="3142458" cy="952501"/>
          </a:xfrm>
          <a:prstGeom prst="roundRect">
            <a:avLst>
              <a:gd name="adj" fmla="val 15000"/>
            </a:avLst>
          </a:prstGeom>
          <a:solidFill>
            <a:srgbClr val="53833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355702" y="6622243"/>
            <a:ext cx="4383526" cy="2497594"/>
          </a:xfrm>
          <a:prstGeom prst="roundRect">
            <a:avLst>
              <a:gd name="adj" fmla="val 762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2136795" y="631758"/>
            <a:ext cx="190481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388501" y="631758"/>
            <a:ext cx="1557537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811140" y="4743450"/>
            <a:ext cx="2371726" cy="952501"/>
          </a:xfrm>
          <a:prstGeom prst="roundRect">
            <a:avLst>
              <a:gd name="adj" fmla="val 15000"/>
            </a:avLst>
          </a:prstGeom>
          <a:solidFill>
            <a:srgbClr val="53833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11140" y="3689349"/>
            <a:ext cx="2371726" cy="952501"/>
          </a:xfrm>
          <a:prstGeom prst="roundRect">
            <a:avLst>
              <a:gd name="adj" fmla="val 15000"/>
            </a:avLst>
          </a:prstGeom>
          <a:solidFill>
            <a:srgbClr val="53833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38330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247690" y="3981450"/>
            <a:ext cx="14986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Initial 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1044595" y="5029199"/>
            <a:ext cx="19048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Simulation Input</a:t>
            </a:r>
          </a:p>
        </p:txBody>
      </p:sp>
      <p:sp>
        <p:nvSpPr>
          <p:cNvPr id="130" name="Shape 130"/>
          <p:cNvSpPr/>
          <p:nvPr/>
        </p:nvSpPr>
        <p:spPr>
          <a:xfrm>
            <a:off x="5501668" y="3584637"/>
            <a:ext cx="339196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Simulation Parameters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918587" y="5029140"/>
            <a:ext cx="24769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Drivers of Simulation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0108623" y="4153207"/>
            <a:ext cx="28167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Output Model &amp; Characterization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544791" y="956726"/>
            <a:ext cx="124495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User Input</a:t>
            </a:r>
          </a:p>
          <a:p>
            <a:pPr>
              <a:defRPr sz="1800"/>
            </a:pPr>
            <a:r>
              <a:t>GraphML</a:t>
            </a:r>
          </a:p>
        </p:txBody>
      </p:sp>
      <p:sp>
        <p:nvSpPr>
          <p:cNvPr id="134" name="Shape 134"/>
          <p:cNvSpPr/>
          <p:nvPr/>
        </p:nvSpPr>
        <p:spPr>
          <a:xfrm>
            <a:off x="2244296" y="936558"/>
            <a:ext cx="168981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Random</a:t>
            </a:r>
          </a:p>
          <a:p>
            <a:pPr>
              <a:defRPr sz="1800"/>
            </a:pPr>
            <a:r>
              <a:t>Data Generator</a:t>
            </a:r>
          </a:p>
        </p:txBody>
      </p:sp>
      <p:sp>
        <p:nvSpPr>
          <p:cNvPr id="135" name="Shape 135"/>
          <p:cNvSpPr/>
          <p:nvPr/>
        </p:nvSpPr>
        <p:spPr>
          <a:xfrm>
            <a:off x="547158" y="5799999"/>
            <a:ext cx="31560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e.g. Initial Message, Starting Nodes</a:t>
            </a:r>
          </a:p>
        </p:txBody>
      </p:sp>
      <p:pic>
        <p:nvPicPr>
          <p:cNvPr id="136" name="Screen Shot 2015-12-13 at 4.14.17 PM.png"/>
          <p:cNvPicPr>
            <a:picLocks noChangeAspect="1"/>
          </p:cNvPicPr>
          <p:nvPr/>
        </p:nvPicPr>
        <p:blipFill>
          <a:blip r:embed="rId3">
            <a:extLst/>
          </a:blip>
          <a:srcRect l="2284" t="0" r="2284" b="0"/>
          <a:stretch>
            <a:fillRect/>
          </a:stretch>
        </p:blipFill>
        <p:spPr>
          <a:xfrm>
            <a:off x="2361922" y="7216510"/>
            <a:ext cx="4371128" cy="155216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10915258" y="7203954"/>
            <a:ext cx="11816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Output in </a:t>
            </a:r>
          </a:p>
          <a:p>
            <a:pPr>
              <a:defRPr sz="1800"/>
            </a:pPr>
            <a:r>
              <a:t>GraphML</a:t>
            </a:r>
          </a:p>
        </p:txBody>
      </p:sp>
      <p:sp>
        <p:nvSpPr>
          <p:cNvPr id="138" name="Shape 138"/>
          <p:cNvSpPr/>
          <p:nvPr/>
        </p:nvSpPr>
        <p:spPr>
          <a:xfrm>
            <a:off x="2523780" y="6803648"/>
            <a:ext cx="23330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Simulation Controllers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6205883" y="2947359"/>
            <a:ext cx="181870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e.g. Number of runs</a:t>
            </a:r>
          </a:p>
        </p:txBody>
      </p:sp>
      <p:sp>
        <p:nvSpPr>
          <p:cNvPr id="140" name="Shape 140"/>
          <p:cNvSpPr/>
          <p:nvPr/>
        </p:nvSpPr>
        <p:spPr>
          <a:xfrm>
            <a:off x="5330054" y="5750164"/>
            <a:ext cx="386219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The way messages traverse between nodes</a:t>
            </a:r>
          </a:p>
        </p:txBody>
      </p:sp>
      <p:sp>
        <p:nvSpPr>
          <p:cNvPr id="141" name="Shape 141"/>
          <p:cNvSpPr/>
          <p:nvPr/>
        </p:nvSpPr>
        <p:spPr>
          <a:xfrm>
            <a:off x="4709444" y="633445"/>
            <a:ext cx="4976417" cy="2009710"/>
          </a:xfrm>
          <a:prstGeom prst="roundRect">
            <a:avLst>
              <a:gd name="adj" fmla="val 947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2" name="Screen Shot 2015-12-13 at 4.02.14 PM.png"/>
          <p:cNvPicPr>
            <a:picLocks noChangeAspect="1"/>
          </p:cNvPicPr>
          <p:nvPr/>
        </p:nvPicPr>
        <p:blipFill>
          <a:blip r:embed="rId4">
            <a:extLst/>
          </a:blip>
          <a:srcRect l="1501" t="2928" r="17879" b="39415"/>
          <a:stretch>
            <a:fillRect/>
          </a:stretch>
        </p:blipFill>
        <p:spPr>
          <a:xfrm>
            <a:off x="4709444" y="1281263"/>
            <a:ext cx="4976420" cy="113048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755613" y="838821"/>
            <a:ext cx="25914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Configuration Properties</a:t>
            </a:r>
          </a:p>
        </p:txBody>
      </p:sp>
      <p:sp>
        <p:nvSpPr>
          <p:cNvPr id="144" name="Shape 144"/>
          <p:cNvSpPr/>
          <p:nvPr/>
        </p:nvSpPr>
        <p:spPr>
          <a:xfrm>
            <a:off x="3175985" y="5400073"/>
            <a:ext cx="875997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3175985" y="4123465"/>
            <a:ext cx="875997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4708452" y="3709206"/>
            <a:ext cx="875996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4708452" y="5172074"/>
            <a:ext cx="875996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 flipV="1">
            <a:off x="4039281" y="4119248"/>
            <a:ext cx="1" cy="127000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4713325" y="3707593"/>
            <a:ext cx="1" cy="1453648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4031118" y="4624389"/>
            <a:ext cx="689201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8437793" y="5189386"/>
            <a:ext cx="875997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8437793" y="3912778"/>
            <a:ext cx="875997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9301089" y="3908561"/>
            <a:ext cx="1" cy="127000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9292927" y="4553402"/>
            <a:ext cx="1181634" cy="1"/>
          </a:xfrm>
          <a:prstGeom prst="line">
            <a:avLst/>
          </a:prstGeom>
          <a:ln w="25400">
            <a:solidFill>
              <a:srgbClr val="53833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 flipV="1">
            <a:off x="2059257" y="3325874"/>
            <a:ext cx="1" cy="3810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8214523" y="2664736"/>
            <a:ext cx="1" cy="666729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4484725" y="6333034"/>
            <a:ext cx="1" cy="3302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1517014" y="4947876"/>
            <a:ext cx="1" cy="56543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>
            <a:off x="1106850" y="2450008"/>
            <a:ext cx="1904815" cy="847925"/>
          </a:xfrm>
          <a:prstGeom prst="roundRect">
            <a:avLst>
              <a:gd name="adj" fmla="val 2246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487642" y="2543770"/>
            <a:ext cx="11432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GraphML</a:t>
            </a:r>
          </a:p>
          <a:p>
            <a:pPr>
              <a:defRPr sz="1800"/>
            </a:pPr>
            <a:r>
              <a:t>Parser</a:t>
            </a:r>
          </a:p>
        </p:txBody>
      </p:sp>
      <p:sp>
        <p:nvSpPr>
          <p:cNvPr id="161" name="Shape 161"/>
          <p:cNvSpPr/>
          <p:nvPr/>
        </p:nvSpPr>
        <p:spPr>
          <a:xfrm flipV="1">
            <a:off x="1173619" y="1915194"/>
            <a:ext cx="1" cy="200476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V="1">
            <a:off x="3089202" y="1917966"/>
            <a:ext cx="1" cy="194933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 flipV="1">
            <a:off x="2059257" y="2120658"/>
            <a:ext cx="1" cy="33020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1172758" y="2102969"/>
            <a:ext cx="1904815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>
            <a:off x="10564607" y="5478602"/>
            <a:ext cx="1904815" cy="847925"/>
          </a:xfrm>
          <a:prstGeom prst="roundRect">
            <a:avLst>
              <a:gd name="adj" fmla="val 2246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10945399" y="5572364"/>
            <a:ext cx="11432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GraphML</a:t>
            </a:r>
          </a:p>
          <a:p>
            <a:pPr>
              <a:defRPr sz="1800"/>
            </a:pPr>
            <a:r>
              <a:t>Parser</a:t>
            </a:r>
          </a:p>
        </p:txBody>
      </p:sp>
      <p:sp>
        <p:nvSpPr>
          <p:cNvPr id="167" name="Shape 167"/>
          <p:cNvSpPr/>
          <p:nvPr/>
        </p:nvSpPr>
        <p:spPr>
          <a:xfrm>
            <a:off x="11517014" y="6329922"/>
            <a:ext cx="1" cy="56543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 flipV="1">
            <a:off x="2053970" y="5681133"/>
            <a:ext cx="1" cy="66040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 flipH="1" flipV="1">
            <a:off x="2059257" y="6325540"/>
            <a:ext cx="4976416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 flipV="1">
            <a:off x="7039034" y="5691184"/>
            <a:ext cx="1" cy="640298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