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307" r:id="rId5"/>
    <p:sldId id="308" r:id="rId6"/>
    <p:sldId id="309" r:id="rId7"/>
    <p:sldId id="310" r:id="rId8"/>
    <p:sldId id="311" r:id="rId9"/>
    <p:sldId id="266" r:id="rId10"/>
    <p:sldId id="312" r:id="rId11"/>
    <p:sldId id="314" r:id="rId12"/>
    <p:sldId id="3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5T07:05:16.97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9398E-D7D8-43E9-9755-C17D43813E00}" type="datetimeFigureOut">
              <a:rPr lang="en-IN" smtClean="0"/>
              <a:t>28-07-2022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448DA5-53A9-46BE-B4FD-AE6A17FCAC54}" type="slidenum">
              <a:rPr lang="en-IN" smtClean="0"/>
              <a:t>‹#›</a:t>
            </a:fld>
            <a:endParaRPr lang="en-IN"/>
          </a:p>
        </p:txBody>
      </p:sp>
    </p:spTree>
    <p:extLst>
      <p:ext uri="{BB962C8B-B14F-4D97-AF65-F5344CB8AC3E}">
        <p14:creationId xmlns:p14="http://schemas.microsoft.com/office/powerpoint/2010/main" val="63304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F7F3-C5BA-47A9-AD7E-3BD3FD45F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2A7962-745A-4613-B065-F28F13C2F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018F8D-9BB1-4375-9D47-5E12BE063253}"/>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5" name="Footer Placeholder 4">
            <a:extLst>
              <a:ext uri="{FF2B5EF4-FFF2-40B4-BE49-F238E27FC236}">
                <a16:creationId xmlns:a16="http://schemas.microsoft.com/office/drawing/2014/main" id="{3649FDE2-6A88-4AD6-900E-0EFD22B1B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4AD30-D713-4A81-BE6B-771B0634317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03735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EAD3-A9E4-42B8-8848-183D82AB08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E4D34-D1CC-470B-862D-BEFA2ED5D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70BCF-4E8C-4109-8A9B-5B533385CA5C}"/>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5" name="Footer Placeholder 4">
            <a:extLst>
              <a:ext uri="{FF2B5EF4-FFF2-40B4-BE49-F238E27FC236}">
                <a16:creationId xmlns:a16="http://schemas.microsoft.com/office/drawing/2014/main" id="{EADE4C88-66A1-44CF-8392-363AD08C2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04D90-36C1-4B96-BAE5-3C15D67C98B2}"/>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43978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7F1B4-F262-405C-B35A-A18519E1D0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FEF412-5D1D-46B1-B535-8749526D5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69D85-021C-4EFF-856A-0FB421435CBA}"/>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5" name="Footer Placeholder 4">
            <a:extLst>
              <a:ext uri="{FF2B5EF4-FFF2-40B4-BE49-F238E27FC236}">
                <a16:creationId xmlns:a16="http://schemas.microsoft.com/office/drawing/2014/main" id="{9D332029-CE00-46DC-B92F-8DD1FA811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1E54E-809C-4132-BFE0-84ABC721E44D}"/>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27685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705-6DF1-4FD7-BA3F-46CE9DBAF3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907585-2098-4611-AC65-F0743BCC5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096C0-C6DA-4FD3-B51D-0D061B48A98C}"/>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5" name="Footer Placeholder 4">
            <a:extLst>
              <a:ext uri="{FF2B5EF4-FFF2-40B4-BE49-F238E27FC236}">
                <a16:creationId xmlns:a16="http://schemas.microsoft.com/office/drawing/2014/main" id="{7701444F-BB94-4388-B1EF-87E4F3656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A1954-9B77-4DE0-BD51-CFBB552F5EEC}"/>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2352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EB53-9880-4165-A548-6AE0E6670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68034A-99CA-4732-8493-8D0715CEB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72108-C69C-43DD-913C-7FA2C39917F0}"/>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5" name="Footer Placeholder 4">
            <a:extLst>
              <a:ext uri="{FF2B5EF4-FFF2-40B4-BE49-F238E27FC236}">
                <a16:creationId xmlns:a16="http://schemas.microsoft.com/office/drawing/2014/main" id="{7663EE88-EBC8-4670-B83E-1484EF5A5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C950F-B1EC-4019-BF72-F8B71A2D821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388681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426D-1D9C-4B22-8D17-6255A5D117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0AA44-3C51-42EA-9313-4CAAB9FD6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CFF19-46BB-4939-B7AB-0227BBD0A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584B61-DC84-45A0-BA1B-03493C1273A4}"/>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6" name="Footer Placeholder 5">
            <a:extLst>
              <a:ext uri="{FF2B5EF4-FFF2-40B4-BE49-F238E27FC236}">
                <a16:creationId xmlns:a16="http://schemas.microsoft.com/office/drawing/2014/main" id="{D8D633F8-3A2A-4B4A-912F-1EBE6F87E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EF8F2-E296-49AA-8A84-C33DDCC31B05}"/>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420662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71A-7C5F-4E1E-82E7-36EEADB476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85943-2D13-4AC2-9C99-6374CC8E9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065E14-EF3F-4B91-9C3F-C0494A5D26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D6DA46-C2DA-479E-90E9-D81D23E38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F5998-6F7D-4D52-8F70-652DFE6D4F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6A316D-3F32-49CD-8BE9-B3D2863322E0}"/>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8" name="Footer Placeholder 7">
            <a:extLst>
              <a:ext uri="{FF2B5EF4-FFF2-40B4-BE49-F238E27FC236}">
                <a16:creationId xmlns:a16="http://schemas.microsoft.com/office/drawing/2014/main" id="{AF6187C1-368F-4355-85F3-8BBB41237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30930B-949D-489B-8067-36481D6C2BB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16673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868A-6556-4BBD-9053-2B509051D184}"/>
              </a:ext>
            </a:extLst>
          </p:cNvPr>
          <p:cNvSpPr>
            <a:spLocks noGrp="1"/>
          </p:cNvSpPr>
          <p:nvPr>
            <p:ph type="title" hasCustomPrompt="1"/>
          </p:nvPr>
        </p:nvSpPr>
        <p:spPr>
          <a:xfrm>
            <a:off x="54219" y="162902"/>
            <a:ext cx="11975123" cy="685800"/>
          </a:xfrm>
        </p:spPr>
        <p:txBody>
          <a:bodyPr/>
          <a:lstStyle>
            <a:lvl1pPr>
              <a:defRPr b="0" u="none">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B0585C17-BD25-46A7-A98B-BAF39172E464}"/>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4" name="Footer Placeholder 3">
            <a:extLst>
              <a:ext uri="{FF2B5EF4-FFF2-40B4-BE49-F238E27FC236}">
                <a16:creationId xmlns:a16="http://schemas.microsoft.com/office/drawing/2014/main" id="{2087A661-98C1-41DA-91A4-6A67A144EB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DD2CD1-24D4-4C89-9C08-ACA31C5C47AB}"/>
              </a:ext>
            </a:extLst>
          </p:cNvPr>
          <p:cNvSpPr>
            <a:spLocks noGrp="1"/>
          </p:cNvSpPr>
          <p:nvPr>
            <p:ph type="sldNum" sz="quarter" idx="12"/>
          </p:nvPr>
        </p:nvSpPr>
        <p:spPr/>
        <p:txBody>
          <a:bodyPr/>
          <a:lstStyle/>
          <a:p>
            <a:fld id="{66076D5D-C73A-4A94-A507-4783225EBE06}" type="slidenum">
              <a:rPr lang="en-IN" smtClean="0"/>
              <a:t>‹#›</a:t>
            </a:fld>
            <a:endParaRPr lang="en-IN"/>
          </a:p>
        </p:txBody>
      </p:sp>
      <p:cxnSp>
        <p:nvCxnSpPr>
          <p:cNvPr id="7" name="Straight Connector 6">
            <a:extLst>
              <a:ext uri="{FF2B5EF4-FFF2-40B4-BE49-F238E27FC236}">
                <a16:creationId xmlns:a16="http://schemas.microsoft.com/office/drawing/2014/main" id="{6FAEF37F-2888-4AE2-98E6-1147984FBE45}"/>
              </a:ext>
            </a:extLst>
          </p:cNvPr>
          <p:cNvCxnSpPr>
            <a:cxnSpLocks/>
          </p:cNvCxnSpPr>
          <p:nvPr userDrawn="1"/>
        </p:nvCxnSpPr>
        <p:spPr>
          <a:xfrm>
            <a:off x="104043" y="826477"/>
            <a:ext cx="1198391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96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83C1A-6082-4911-8C78-AD7F13A34762}"/>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3" name="Footer Placeholder 2">
            <a:extLst>
              <a:ext uri="{FF2B5EF4-FFF2-40B4-BE49-F238E27FC236}">
                <a16:creationId xmlns:a16="http://schemas.microsoft.com/office/drawing/2014/main" id="{F5B72F24-3261-4036-8BDF-60C5B3D646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CA7958-EE72-45B8-A45A-EAD4A70011C0}"/>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2638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ADFD-97E1-406E-B996-4ECEB1647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E8BD95-233D-4796-9769-A8100CBE8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B832E6-ED38-4DF5-A93A-1828B9A4D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5C028-7BD5-4F4D-88A6-656D8EAE4FD7}"/>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6" name="Footer Placeholder 5">
            <a:extLst>
              <a:ext uri="{FF2B5EF4-FFF2-40B4-BE49-F238E27FC236}">
                <a16:creationId xmlns:a16="http://schemas.microsoft.com/office/drawing/2014/main" id="{6A49643C-16CE-4D94-AD88-73AA67589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64FCB6-03C5-411E-8192-1D107A0C0FAB}"/>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151584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FC96-C4D0-4D58-AF0B-37624D317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C24943-FF2D-4687-8400-DF39C7AB3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7756BA-E01B-4C73-89E5-A517DC1AF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79D2C-6EB5-42B3-9260-FE7F13B38295}"/>
              </a:ext>
            </a:extLst>
          </p:cNvPr>
          <p:cNvSpPr>
            <a:spLocks noGrp="1"/>
          </p:cNvSpPr>
          <p:nvPr>
            <p:ph type="dt" sz="half" idx="10"/>
          </p:nvPr>
        </p:nvSpPr>
        <p:spPr/>
        <p:txBody>
          <a:bodyPr/>
          <a:lstStyle/>
          <a:p>
            <a:fld id="{1C8C580C-B1F6-4111-A228-A68FA7663AF7}" type="datetimeFigureOut">
              <a:rPr lang="en-IN" smtClean="0"/>
              <a:t>28-07-2022</a:t>
            </a:fld>
            <a:endParaRPr lang="en-IN"/>
          </a:p>
        </p:txBody>
      </p:sp>
      <p:sp>
        <p:nvSpPr>
          <p:cNvPr id="6" name="Footer Placeholder 5">
            <a:extLst>
              <a:ext uri="{FF2B5EF4-FFF2-40B4-BE49-F238E27FC236}">
                <a16:creationId xmlns:a16="http://schemas.microsoft.com/office/drawing/2014/main" id="{0B8FADD2-9D0F-4B65-8998-37DF69E43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CD0CF-3C58-4322-91CC-BA658FC75F03}"/>
              </a:ext>
            </a:extLst>
          </p:cNvPr>
          <p:cNvSpPr>
            <a:spLocks noGrp="1"/>
          </p:cNvSpPr>
          <p:nvPr>
            <p:ph type="sldNum" sz="quarter" idx="12"/>
          </p:nvPr>
        </p:nvSpPr>
        <p:spPr/>
        <p:txBody>
          <a:bodyPr/>
          <a:lstStyle/>
          <a:p>
            <a:fld id="{66076D5D-C73A-4A94-A507-4783225EBE06}" type="slidenum">
              <a:rPr lang="en-IN" smtClean="0"/>
              <a:t>‹#›</a:t>
            </a:fld>
            <a:endParaRPr lang="en-IN"/>
          </a:p>
        </p:txBody>
      </p:sp>
    </p:spTree>
    <p:extLst>
      <p:ext uri="{BB962C8B-B14F-4D97-AF65-F5344CB8AC3E}">
        <p14:creationId xmlns:p14="http://schemas.microsoft.com/office/powerpoint/2010/main" val="209871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D55DE3-D275-4506-A15C-0C8E6357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D8DFC-EF8E-40DF-89D1-7E9B381F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52DFB-F72E-462B-A50D-4D07DA25D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C580C-B1F6-4111-A228-A68FA7663AF7}" type="datetimeFigureOut">
              <a:rPr lang="en-IN" smtClean="0"/>
              <a:t>28-07-2022</a:t>
            </a:fld>
            <a:endParaRPr lang="en-IN"/>
          </a:p>
        </p:txBody>
      </p:sp>
      <p:sp>
        <p:nvSpPr>
          <p:cNvPr id="5" name="Footer Placeholder 4">
            <a:extLst>
              <a:ext uri="{FF2B5EF4-FFF2-40B4-BE49-F238E27FC236}">
                <a16:creationId xmlns:a16="http://schemas.microsoft.com/office/drawing/2014/main" id="{955516B2-53AE-473A-9291-56F25C789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0F2215-7AFC-4CC2-9C09-7FB75EF0B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76D5D-C73A-4A94-A507-4783225EBE06}" type="slidenum">
              <a:rPr lang="en-IN" smtClean="0"/>
              <a:t>‹#›</a:t>
            </a:fld>
            <a:endParaRPr lang="en-IN"/>
          </a:p>
        </p:txBody>
      </p:sp>
    </p:spTree>
    <p:extLst>
      <p:ext uri="{BB962C8B-B14F-4D97-AF65-F5344CB8AC3E}">
        <p14:creationId xmlns:p14="http://schemas.microsoft.com/office/powerpoint/2010/main" val="214166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hyperlink" Target="http://www.php.net/"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1AA7450-B2BA-4358-9B66-D96DA9C24FFB}"/>
              </a:ext>
            </a:extLst>
          </p:cNvPr>
          <p:cNvSpPr/>
          <p:nvPr/>
        </p:nvSpPr>
        <p:spPr>
          <a:xfrm>
            <a:off x="486032" y="453081"/>
            <a:ext cx="10981038" cy="57088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0FFDD2B-D9B6-40B7-A4DC-9D022C1FDA01}"/>
              </a:ext>
            </a:extLst>
          </p:cNvPr>
          <p:cNvSpPr>
            <a:spLocks noGrp="1"/>
          </p:cNvSpPr>
          <p:nvPr>
            <p:ph type="ctrTitle"/>
          </p:nvPr>
        </p:nvSpPr>
        <p:spPr/>
        <p:txBody>
          <a:bodyPr/>
          <a:lstStyle/>
          <a:p>
            <a:r>
              <a:rPr lang="en-US" dirty="0">
                <a:solidFill>
                  <a:srgbClr val="FFFF00"/>
                </a:solidFill>
              </a:rPr>
              <a:t>PHP Training</a:t>
            </a:r>
            <a:endParaRPr lang="en-IN" dirty="0">
              <a:solidFill>
                <a:srgbClr val="FFFF00"/>
              </a:solidFill>
            </a:endParaRPr>
          </a:p>
        </p:txBody>
      </p:sp>
      <p:sp>
        <p:nvSpPr>
          <p:cNvPr id="3" name="Subtitle 2">
            <a:extLst>
              <a:ext uri="{FF2B5EF4-FFF2-40B4-BE49-F238E27FC236}">
                <a16:creationId xmlns:a16="http://schemas.microsoft.com/office/drawing/2014/main" id="{794DDED2-8C07-47E9-A52A-2853FD66B4C1}"/>
              </a:ext>
            </a:extLst>
          </p:cNvPr>
          <p:cNvSpPr>
            <a:spLocks noGrp="1"/>
          </p:cNvSpPr>
          <p:nvPr>
            <p:ph type="subTitle" idx="1"/>
          </p:nvPr>
        </p:nvSpPr>
        <p:spPr/>
        <p:txBody>
          <a:bodyPr/>
          <a:lstStyle/>
          <a:p>
            <a:r>
              <a:rPr lang="en-US" dirty="0">
                <a:solidFill>
                  <a:schemeClr val="bg1"/>
                </a:solidFill>
              </a:rPr>
              <a:t>Module 1 : Introduction to PHP </a:t>
            </a:r>
          </a:p>
        </p:txBody>
      </p:sp>
    </p:spTree>
    <p:extLst>
      <p:ext uri="{BB962C8B-B14F-4D97-AF65-F5344CB8AC3E}">
        <p14:creationId xmlns:p14="http://schemas.microsoft.com/office/powerpoint/2010/main" val="9855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D5A3-5FDD-44C8-8E6B-30886E25E281}"/>
              </a:ext>
            </a:extLst>
          </p:cNvPr>
          <p:cNvSpPr>
            <a:spLocks noGrp="1"/>
          </p:cNvSpPr>
          <p:nvPr>
            <p:ph type="title"/>
          </p:nvPr>
        </p:nvSpPr>
        <p:spPr/>
        <p:txBody>
          <a:bodyPr>
            <a:normAutofit fontScale="90000"/>
          </a:bodyPr>
          <a:lstStyle/>
          <a:p>
            <a:r>
              <a:rPr lang="en-US" dirty="0"/>
              <a:t>Software Installation</a:t>
            </a:r>
            <a:endParaRPr lang="en-IN" dirty="0"/>
          </a:p>
        </p:txBody>
      </p:sp>
      <p:sp>
        <p:nvSpPr>
          <p:cNvPr id="3" name="TextBox 2">
            <a:extLst>
              <a:ext uri="{FF2B5EF4-FFF2-40B4-BE49-F238E27FC236}">
                <a16:creationId xmlns:a16="http://schemas.microsoft.com/office/drawing/2014/main" id="{A3578861-FF74-06E4-590A-A852C12ACD68}"/>
              </a:ext>
            </a:extLst>
          </p:cNvPr>
          <p:cNvSpPr txBox="1"/>
          <p:nvPr/>
        </p:nvSpPr>
        <p:spPr>
          <a:xfrm>
            <a:off x="372979" y="1263316"/>
            <a:ext cx="4439653" cy="923330"/>
          </a:xfrm>
          <a:prstGeom prst="rect">
            <a:avLst/>
          </a:prstGeom>
          <a:noFill/>
        </p:spPr>
        <p:txBody>
          <a:bodyPr wrap="square" rtlCol="0">
            <a:spAutoFit/>
          </a:bodyPr>
          <a:lstStyle/>
          <a:p>
            <a:r>
              <a:rPr lang="en-US" dirty="0"/>
              <a:t>Wamp Server Installation Video</a:t>
            </a:r>
          </a:p>
          <a:p>
            <a:endParaRPr lang="en-US" dirty="0"/>
          </a:p>
          <a:p>
            <a:r>
              <a:rPr lang="en-US" dirty="0"/>
              <a:t>XAMPP Server Installation Video</a:t>
            </a:r>
            <a:endParaRPr lang="en-IN" dirty="0"/>
          </a:p>
        </p:txBody>
      </p:sp>
    </p:spTree>
    <p:extLst>
      <p:ext uri="{BB962C8B-B14F-4D97-AF65-F5344CB8AC3E}">
        <p14:creationId xmlns:p14="http://schemas.microsoft.com/office/powerpoint/2010/main" val="377901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D5A3-5FDD-44C8-8E6B-30886E25E281}"/>
              </a:ext>
            </a:extLst>
          </p:cNvPr>
          <p:cNvSpPr>
            <a:spLocks noGrp="1"/>
          </p:cNvSpPr>
          <p:nvPr>
            <p:ph type="title"/>
          </p:nvPr>
        </p:nvSpPr>
        <p:spPr/>
        <p:txBody>
          <a:bodyPr>
            <a:normAutofit fontScale="90000"/>
          </a:bodyPr>
          <a:lstStyle/>
          <a:p>
            <a:r>
              <a:rPr lang="en-US" dirty="0"/>
              <a:t>PHP- Hello World Program</a:t>
            </a:r>
            <a:endParaRPr lang="en-IN" dirty="0"/>
          </a:p>
        </p:txBody>
      </p:sp>
      <p:sp>
        <p:nvSpPr>
          <p:cNvPr id="5" name="TextBox 4">
            <a:extLst>
              <a:ext uri="{FF2B5EF4-FFF2-40B4-BE49-F238E27FC236}">
                <a16:creationId xmlns:a16="http://schemas.microsoft.com/office/drawing/2014/main" id="{DE8B200B-8A1E-3A57-DBAE-FA4E4FF7C18D}"/>
              </a:ext>
            </a:extLst>
          </p:cNvPr>
          <p:cNvSpPr txBox="1"/>
          <p:nvPr/>
        </p:nvSpPr>
        <p:spPr>
          <a:xfrm>
            <a:off x="275034" y="1344097"/>
            <a:ext cx="6179344" cy="369332"/>
          </a:xfrm>
          <a:prstGeom prst="rect">
            <a:avLst/>
          </a:prstGeom>
          <a:noFill/>
        </p:spPr>
        <p:txBody>
          <a:bodyPr wrap="square">
            <a:spAutoFit/>
          </a:bodyPr>
          <a:lstStyle/>
          <a:p>
            <a:r>
              <a:rPr lang="en-IN" dirty="0"/>
              <a:t>https://www.youtube.com/watch?v=TjFRTkw6GDQ</a:t>
            </a:r>
          </a:p>
        </p:txBody>
      </p:sp>
    </p:spTree>
    <p:extLst>
      <p:ext uri="{BB962C8B-B14F-4D97-AF65-F5344CB8AC3E}">
        <p14:creationId xmlns:p14="http://schemas.microsoft.com/office/powerpoint/2010/main" val="62965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CBFD6E-EA74-2600-D286-3E52D409232C}"/>
              </a:ext>
            </a:extLst>
          </p:cNvPr>
          <p:cNvSpPr txBox="1"/>
          <p:nvPr/>
        </p:nvSpPr>
        <p:spPr>
          <a:xfrm>
            <a:off x="3190374" y="1840833"/>
            <a:ext cx="5340015" cy="1200329"/>
          </a:xfrm>
          <a:prstGeom prst="rect">
            <a:avLst/>
          </a:prstGeom>
          <a:noFill/>
        </p:spPr>
        <p:txBody>
          <a:bodyPr wrap="square" rtlCol="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THANK YOU.. </a:t>
            </a:r>
            <a:endParaRPr lang="en-IN"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1926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EAFF-F908-469A-8AFE-075D6DD93D8D}"/>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9FD0061E-FD12-4138-BA9F-ECF49EE7754B}"/>
              </a:ext>
            </a:extLst>
          </p:cNvPr>
          <p:cNvSpPr>
            <a:spLocks noGrp="1"/>
          </p:cNvSpPr>
          <p:nvPr>
            <p:ph idx="4294967295"/>
          </p:nvPr>
        </p:nvSpPr>
        <p:spPr>
          <a:xfrm>
            <a:off x="54219" y="1253331"/>
            <a:ext cx="10515600" cy="4351338"/>
          </a:xfrm>
        </p:spPr>
        <p:txBody>
          <a:bodyPr>
            <a:normAutofit/>
          </a:bodyPr>
          <a:lstStyle/>
          <a:p>
            <a:pPr marL="514350" indent="-514350">
              <a:buFont typeface="+mj-lt"/>
              <a:buAutoNum type="arabicPeriod"/>
            </a:pPr>
            <a:r>
              <a:rPr lang="en-IN" dirty="0"/>
              <a:t>What is PHP?</a:t>
            </a:r>
          </a:p>
          <a:p>
            <a:pPr marL="514350" indent="-514350">
              <a:buFont typeface="+mj-lt"/>
              <a:buAutoNum type="arabicPeriod"/>
            </a:pPr>
            <a:r>
              <a:rPr lang="en-IN" dirty="0"/>
              <a:t>What is Scripting Language?</a:t>
            </a:r>
          </a:p>
          <a:p>
            <a:pPr marL="514350" indent="-514350">
              <a:buFont typeface="+mj-lt"/>
              <a:buAutoNum type="arabicPeriod"/>
            </a:pPr>
            <a:r>
              <a:rPr lang="en-IN" dirty="0"/>
              <a:t>Installing NodeJS</a:t>
            </a:r>
          </a:p>
          <a:p>
            <a:pPr marL="514350" indent="-514350">
              <a:buFont typeface="+mj-lt"/>
              <a:buAutoNum type="arabicPeriod"/>
            </a:pPr>
            <a:r>
              <a:rPr lang="en-IN" dirty="0"/>
              <a:t>Pre-Requisites</a:t>
            </a:r>
          </a:p>
          <a:p>
            <a:pPr marL="514350" indent="-514350">
              <a:buFont typeface="+mj-lt"/>
              <a:buAutoNum type="arabicPeriod"/>
            </a:pPr>
            <a:r>
              <a:rPr lang="en-IN" dirty="0"/>
              <a:t>Why PHP?</a:t>
            </a:r>
          </a:p>
          <a:p>
            <a:pPr marL="514350" indent="-514350">
              <a:buFont typeface="+mj-lt"/>
              <a:buAutoNum type="arabicPeriod"/>
            </a:pPr>
            <a:r>
              <a:rPr lang="en-IN" dirty="0"/>
              <a:t>Server Installation</a:t>
            </a:r>
          </a:p>
          <a:p>
            <a:pPr marL="514350" indent="-514350">
              <a:buFont typeface="+mj-lt"/>
              <a:buAutoNum type="arabicPeriod"/>
            </a:pPr>
            <a:r>
              <a:rPr lang="en-IN" dirty="0"/>
              <a:t>IDE Installation</a:t>
            </a:r>
          </a:p>
        </p:txBody>
      </p:sp>
    </p:spTree>
    <p:extLst>
      <p:ext uri="{BB962C8B-B14F-4D97-AF65-F5344CB8AC3E}">
        <p14:creationId xmlns:p14="http://schemas.microsoft.com/office/powerpoint/2010/main" val="284738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What is PHP?</a:t>
            </a:r>
            <a:br>
              <a:rPr lang="en-IN" dirty="0"/>
            </a:br>
            <a:endParaRPr lang="en-IN" dirty="0"/>
          </a:p>
        </p:txBody>
      </p:sp>
      <p:sp>
        <p:nvSpPr>
          <p:cNvPr id="3" name="Content Placeholder 2">
            <a:extLst>
              <a:ext uri="{FF2B5EF4-FFF2-40B4-BE49-F238E27FC236}">
                <a16:creationId xmlns:a16="http://schemas.microsoft.com/office/drawing/2014/main" id="{A5979180-F297-41BB-8D47-EF252C97A2C0}"/>
              </a:ext>
            </a:extLst>
          </p:cNvPr>
          <p:cNvSpPr>
            <a:spLocks noGrp="1"/>
          </p:cNvSpPr>
          <p:nvPr>
            <p:ph idx="4294967295"/>
          </p:nvPr>
        </p:nvSpPr>
        <p:spPr>
          <a:xfrm>
            <a:off x="131805" y="1079157"/>
            <a:ext cx="11843317" cy="5097806"/>
          </a:xfrm>
        </p:spPr>
        <p:txBody>
          <a:bodyPr>
            <a:norm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Rasmus Lerdorf (father of PHP) unleashed the first version of PHP way back in 1994.</a:t>
            </a:r>
          </a:p>
          <a:p>
            <a:pPr marL="0" indent="0" algn="just">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PHP Hypertext Preprocessor (PHP)</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server scripting language, and a powerful tool for making dynamic and interactive Web pages</a:t>
            </a:r>
            <a:endParaRPr lang="en-I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Tree>
    <p:extLst>
      <p:ext uri="{BB962C8B-B14F-4D97-AF65-F5344CB8AC3E}">
        <p14:creationId xmlns:p14="http://schemas.microsoft.com/office/powerpoint/2010/main" val="402548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IN" dirty="0"/>
              <a:t>What is Scripting Language?</a:t>
            </a:r>
            <a:br>
              <a:rPr lang="en-IN" dirty="0"/>
            </a:br>
            <a:endParaRPr lang="en-IN" dirty="0"/>
          </a:p>
        </p:txBody>
      </p:sp>
      <p:sp>
        <p:nvSpPr>
          <p:cNvPr id="3" name="Content Placeholder 2">
            <a:extLst>
              <a:ext uri="{FF2B5EF4-FFF2-40B4-BE49-F238E27FC236}">
                <a16:creationId xmlns:a16="http://schemas.microsoft.com/office/drawing/2014/main" id="{A5979180-F297-41BB-8D47-EF252C97A2C0}"/>
              </a:ext>
            </a:extLst>
          </p:cNvPr>
          <p:cNvSpPr>
            <a:spLocks noGrp="1"/>
          </p:cNvSpPr>
          <p:nvPr>
            <p:ph idx="4294967295"/>
          </p:nvPr>
        </p:nvSpPr>
        <p:spPr>
          <a:xfrm>
            <a:off x="131805" y="1079157"/>
            <a:ext cx="11843317" cy="5097806"/>
          </a:xfrm>
        </p:spPr>
        <p:txBody>
          <a:bodyPr>
            <a:normAutofit/>
          </a:bodyPr>
          <a:lstStyle/>
          <a:p>
            <a:pPr algn="just"/>
            <a:r>
              <a:rPr lang="en-IN" sz="2400" dirty="0">
                <a:solidFill>
                  <a:srgbClr val="000000"/>
                </a:solidFill>
                <a:effectLst/>
                <a:latin typeface="Times New Roman" panose="02020603050405020304" pitchFamily="18" charset="0"/>
                <a:ea typeface="Calibri" panose="020F0502020204030204" pitchFamily="34" charset="0"/>
              </a:rPr>
              <a:t>A script is a set of programming instructions </a:t>
            </a:r>
            <a:r>
              <a:rPr lang="en-IN" sz="2400" b="1" dirty="0">
                <a:solidFill>
                  <a:srgbClr val="000000"/>
                </a:solidFill>
                <a:effectLst/>
                <a:latin typeface="Times New Roman" panose="02020603050405020304" pitchFamily="18" charset="0"/>
                <a:ea typeface="Calibri" panose="020F0502020204030204" pitchFamily="34" charset="0"/>
              </a:rPr>
              <a:t>that is interpreted at runtime</a:t>
            </a:r>
            <a:r>
              <a:rPr lang="en-IN" sz="2400" dirty="0">
                <a:solidFill>
                  <a:srgbClr val="000000"/>
                </a:solidFill>
                <a:effectLst/>
                <a:latin typeface="Times New Roman" panose="02020603050405020304" pitchFamily="18" charset="0"/>
                <a:ea typeface="Calibri" panose="020F0502020204030204" pitchFamily="34" charset="0"/>
              </a:rPr>
              <a:t>. </a:t>
            </a:r>
          </a:p>
          <a:p>
            <a:pPr algn="just"/>
            <a:r>
              <a:rPr lang="en-IN" sz="2400" dirty="0">
                <a:solidFill>
                  <a:srgbClr val="000000"/>
                </a:solidFill>
                <a:effectLst/>
                <a:latin typeface="Times New Roman" panose="02020603050405020304" pitchFamily="18" charset="0"/>
                <a:ea typeface="Calibri" panose="020F0502020204030204" pitchFamily="34" charset="0"/>
              </a:rPr>
              <a:t>The purpose of the scripts is usually to enhance the performance or perform routine tasks for an application. </a:t>
            </a:r>
          </a:p>
          <a:p>
            <a:pPr algn="just"/>
            <a:r>
              <a:rPr lang="en-IN" sz="2400" dirty="0">
                <a:solidFill>
                  <a:srgbClr val="000000"/>
                </a:solidFill>
                <a:effectLst/>
                <a:latin typeface="Times New Roman" panose="02020603050405020304" pitchFamily="18" charset="0"/>
                <a:ea typeface="Calibri" panose="020F0502020204030204" pitchFamily="34" charset="0"/>
              </a:rPr>
              <a:t>Server-side scripts are interpreted on the server while client-side scripts are interpreted by the client application</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Tree>
    <p:extLst>
      <p:ext uri="{BB962C8B-B14F-4D97-AF65-F5344CB8AC3E}">
        <p14:creationId xmlns:p14="http://schemas.microsoft.com/office/powerpoint/2010/main" val="184016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US" dirty="0"/>
              <a:t>What is PHP File</a:t>
            </a:r>
            <a:r>
              <a:rPr lang="en-IN" dirty="0"/>
              <a:t>?</a:t>
            </a:r>
            <a:br>
              <a:rPr lang="en-IN" dirty="0"/>
            </a:br>
            <a:endParaRPr lang="en-IN" dirty="0"/>
          </a:p>
        </p:txBody>
      </p:sp>
      <p:sp>
        <p:nvSpPr>
          <p:cNvPr id="3" name="Content Placeholder 2">
            <a:extLst>
              <a:ext uri="{FF2B5EF4-FFF2-40B4-BE49-F238E27FC236}">
                <a16:creationId xmlns:a16="http://schemas.microsoft.com/office/drawing/2014/main" id="{A5979180-F297-41BB-8D47-EF252C97A2C0}"/>
              </a:ext>
            </a:extLst>
          </p:cNvPr>
          <p:cNvSpPr>
            <a:spLocks noGrp="1"/>
          </p:cNvSpPr>
          <p:nvPr>
            <p:ph idx="4294967295"/>
          </p:nvPr>
        </p:nvSpPr>
        <p:spPr>
          <a:xfrm>
            <a:off x="131805" y="1079157"/>
            <a:ext cx="11843317" cy="5097806"/>
          </a:xfrm>
        </p:spPr>
        <p:txBody>
          <a:bodyPr>
            <a:normAutofit/>
          </a:bodyPr>
          <a:lstStyle/>
          <a:p>
            <a:pPr algn="just">
              <a:lnSpc>
                <a:spcPct val="107000"/>
              </a:lnSpc>
              <a:spcAft>
                <a:spcPts val="800"/>
              </a:spcAft>
              <a:buSzPct val="100000"/>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files can contain text, HTML, CSS, JavaScript, and PHP code</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SzPct val="100000"/>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code is executed on the server, and the result is returned to the browser as plain HTML</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files have extension ".php</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Tree>
    <p:extLst>
      <p:ext uri="{BB962C8B-B14F-4D97-AF65-F5344CB8AC3E}">
        <p14:creationId xmlns:p14="http://schemas.microsoft.com/office/powerpoint/2010/main" val="345135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US" dirty="0"/>
              <a:t>Why PHP</a:t>
            </a:r>
            <a:r>
              <a:rPr lang="en-IN" dirty="0"/>
              <a:t>?</a:t>
            </a:r>
            <a:br>
              <a:rPr lang="en-IN" dirty="0"/>
            </a:br>
            <a:endParaRPr lang="en-IN" dirty="0"/>
          </a:p>
        </p:txBody>
      </p:sp>
      <p:sp>
        <p:nvSpPr>
          <p:cNvPr id="3" name="Content Placeholder 2">
            <a:extLst>
              <a:ext uri="{FF2B5EF4-FFF2-40B4-BE49-F238E27FC236}">
                <a16:creationId xmlns:a16="http://schemas.microsoft.com/office/drawing/2014/main" id="{A5979180-F297-41BB-8D47-EF252C97A2C0}"/>
              </a:ext>
            </a:extLst>
          </p:cNvPr>
          <p:cNvSpPr>
            <a:spLocks noGrp="1"/>
          </p:cNvSpPr>
          <p:nvPr>
            <p:ph idx="4294967295"/>
          </p:nvPr>
        </p:nvSpPr>
        <p:spPr>
          <a:xfrm>
            <a:off x="131805" y="1079157"/>
            <a:ext cx="11843317" cy="5097806"/>
          </a:xfrm>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runs on various platforms (Windows, Linux, Unix, Mac OS X, etc.).</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PHP is cross platform; this means you can deploy your application on a number of different operating systems such as windows, Linux, Mac OS etc</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compatible with almost all servers used today (Apache, IIS, etc.)</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supports a wide range of databases</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free. Download it from the official PHP resource: </a:t>
            </a:r>
            <a:r>
              <a:rPr lang="en-IN" sz="2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www.php.net</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is easy to learn and runs efficiently on the server side</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Tree>
    <p:extLst>
      <p:ext uri="{BB962C8B-B14F-4D97-AF65-F5344CB8AC3E}">
        <p14:creationId xmlns:p14="http://schemas.microsoft.com/office/powerpoint/2010/main" val="349476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US" dirty="0"/>
              <a:t>Why PHP</a:t>
            </a:r>
            <a:r>
              <a:rPr lang="en-IN" dirty="0"/>
              <a:t>?</a:t>
            </a:r>
            <a:br>
              <a:rPr lang="en-IN" dirty="0"/>
            </a:br>
            <a:endParaRPr lang="en-IN" dirty="0"/>
          </a:p>
        </p:txBody>
      </p:sp>
      <p:sp>
        <p:nvSpPr>
          <p:cNvPr id="3" name="Content Placeholder 2">
            <a:extLst>
              <a:ext uri="{FF2B5EF4-FFF2-40B4-BE49-F238E27FC236}">
                <a16:creationId xmlns:a16="http://schemas.microsoft.com/office/drawing/2014/main" id="{A5979180-F297-41BB-8D47-EF252C97A2C0}"/>
              </a:ext>
            </a:extLst>
          </p:cNvPr>
          <p:cNvSpPr>
            <a:spLocks noGrp="1"/>
          </p:cNvSpPr>
          <p:nvPr>
            <p:ph idx="4294967295"/>
          </p:nvPr>
        </p:nvSpPr>
        <p:spPr>
          <a:xfrm>
            <a:off x="131805" y="1079157"/>
            <a:ext cx="11843317" cy="5097806"/>
          </a:xfrm>
        </p:spPr>
        <p:txBody>
          <a:bodyPr>
            <a:normAutofit lnSpcReduction="10000"/>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Easy to learn:</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PHP is easy to learn and use. For beginner programmers who just started out in web development, PHP is often considered as the preferable choice of language to learn.</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 source: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PHP is an open-source project. It is developed and maintained by a worldwide community of developers who make its source code freely available to download and use.</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Portability:</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PHP runs on various platforms such as Microsoft Windows, Linux, Mac OS, etc. and it is compatible with almost all servers used today such Apache, IIS, etc.</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Fast Performance: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Scripts written in PHP usually execute or runs faster than those written in other scripting languages like ASP, Ruby, Python, Java, etc.</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Vast Community:</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Since PHP is supported by the worldwide community, finding help or documentation related to PHP online is extremely easy.</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Short learning curve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compared to other languages such as JSP, ASP etc. Large community document Most web hosting servers support PHP by default unlike other languages such as ASP that need IIS. This makes PHP a cost-effective choice.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Tree>
    <p:extLst>
      <p:ext uri="{BB962C8B-B14F-4D97-AF65-F5344CB8AC3E}">
        <p14:creationId xmlns:p14="http://schemas.microsoft.com/office/powerpoint/2010/main" val="243310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2A4A-BE6C-42E5-A8CA-6147DD80FA49}"/>
              </a:ext>
            </a:extLst>
          </p:cNvPr>
          <p:cNvSpPr>
            <a:spLocks noGrp="1"/>
          </p:cNvSpPr>
          <p:nvPr>
            <p:ph type="title"/>
          </p:nvPr>
        </p:nvSpPr>
        <p:spPr/>
        <p:txBody>
          <a:bodyPr>
            <a:normAutofit fontScale="90000"/>
          </a:bodyPr>
          <a:lstStyle/>
          <a:p>
            <a:br>
              <a:rPr lang="en-IN" dirty="0"/>
            </a:br>
            <a:r>
              <a:rPr lang="en-US" dirty="0"/>
              <a:t>Why PHP</a:t>
            </a:r>
            <a:r>
              <a:rPr lang="en-IN" dirty="0"/>
              <a:t>?</a:t>
            </a:r>
            <a:br>
              <a:rPr lang="en-IN" dirty="0"/>
            </a:br>
            <a:endParaRPr lang="en-IN" dirty="0"/>
          </a:p>
        </p:txBody>
      </p:sp>
      <p:sp>
        <p:nvSpPr>
          <p:cNvPr id="3" name="Content Placeholder 2">
            <a:extLst>
              <a:ext uri="{FF2B5EF4-FFF2-40B4-BE49-F238E27FC236}">
                <a16:creationId xmlns:a16="http://schemas.microsoft.com/office/drawing/2014/main" id="{A5979180-F297-41BB-8D47-EF252C97A2C0}"/>
              </a:ext>
            </a:extLst>
          </p:cNvPr>
          <p:cNvSpPr>
            <a:spLocks noGrp="1"/>
          </p:cNvSpPr>
          <p:nvPr>
            <p:ph idx="4294967295"/>
          </p:nvPr>
        </p:nvSpPr>
        <p:spPr>
          <a:xfrm>
            <a:off x="131805" y="1079157"/>
            <a:ext cx="11843317" cy="5097806"/>
          </a:xfrm>
        </p:spPr>
        <p:txBody>
          <a:bodyPr>
            <a:normAutofit/>
          </a:bodyPr>
          <a:lstStyle/>
          <a:p>
            <a:pPr algn="just">
              <a:lnSpc>
                <a:spcPct val="107000"/>
              </a:lnSpc>
              <a:spcAft>
                <a:spcPts val="800"/>
              </a:spcAft>
              <a:buSzPct val="100000"/>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Other benefit that you get with PHP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that it’s a server-side scripting language; this means you only need to install it on the server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client computers requesting for resources from the server do not need to have PHP installed; only a web browser would be enough. </a:t>
            </a:r>
          </a:p>
          <a:p>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PHP has in built support for working hand in hand with MySQL; this doesn’t mean you can’t use PHP with other database management systems. You can still use PHP with Postgres Oracle MS SQL Server ODBC etc</a:t>
            </a:r>
            <a:endPar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0BE6123-AA6F-49E8-BFA0-9B980F76C3BC}"/>
                  </a:ext>
                </a:extLst>
              </p14:cNvPr>
              <p14:cNvContentPartPr/>
              <p14:nvPr/>
            </p14:nvContentPartPr>
            <p14:xfrm>
              <a:off x="1911123" y="1416597"/>
              <a:ext cx="360" cy="360"/>
            </p14:xfrm>
          </p:contentPart>
        </mc:Choice>
        <mc:Fallback xmlns="">
          <p:pic>
            <p:nvPicPr>
              <p:cNvPr id="6" name="Ink 5">
                <a:extLst>
                  <a:ext uri="{FF2B5EF4-FFF2-40B4-BE49-F238E27FC236}">
                    <a16:creationId xmlns:a16="http://schemas.microsoft.com/office/drawing/2014/main" id="{A0BE6123-AA6F-49E8-BFA0-9B980F76C3BC}"/>
                  </a:ext>
                </a:extLst>
              </p:cNvPr>
              <p:cNvPicPr/>
              <p:nvPr/>
            </p:nvPicPr>
            <p:blipFill>
              <a:blip r:embed="rId4"/>
              <a:stretch>
                <a:fillRect/>
              </a:stretch>
            </p:blipFill>
            <p:spPr>
              <a:xfrm>
                <a:off x="1893123" y="1380957"/>
                <a:ext cx="36000" cy="72000"/>
              </a:xfrm>
              <a:prstGeom prst="rect">
                <a:avLst/>
              </a:prstGeom>
            </p:spPr>
          </p:pic>
        </mc:Fallback>
      </mc:AlternateContent>
    </p:spTree>
    <p:extLst>
      <p:ext uri="{BB962C8B-B14F-4D97-AF65-F5344CB8AC3E}">
        <p14:creationId xmlns:p14="http://schemas.microsoft.com/office/powerpoint/2010/main" val="169998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D5A3-5FDD-44C8-8E6B-30886E25E281}"/>
              </a:ext>
            </a:extLst>
          </p:cNvPr>
          <p:cNvSpPr>
            <a:spLocks noGrp="1"/>
          </p:cNvSpPr>
          <p:nvPr>
            <p:ph type="title"/>
          </p:nvPr>
        </p:nvSpPr>
        <p:spPr/>
        <p:txBody>
          <a:bodyPr>
            <a:normAutofit fontScale="90000"/>
          </a:bodyPr>
          <a:lstStyle/>
          <a:p>
            <a:r>
              <a:rPr lang="en-US" dirty="0"/>
              <a:t>“Hello World” using PHP</a:t>
            </a:r>
            <a:endParaRPr lang="en-IN" dirty="0"/>
          </a:p>
        </p:txBody>
      </p:sp>
      <p:sp>
        <p:nvSpPr>
          <p:cNvPr id="10" name="TextBox 9">
            <a:extLst>
              <a:ext uri="{FF2B5EF4-FFF2-40B4-BE49-F238E27FC236}">
                <a16:creationId xmlns:a16="http://schemas.microsoft.com/office/drawing/2014/main" id="{F4B6E971-546B-593F-2106-EF6402221AF3}"/>
              </a:ext>
            </a:extLst>
          </p:cNvPr>
          <p:cNvSpPr txBox="1"/>
          <p:nvPr/>
        </p:nvSpPr>
        <p:spPr>
          <a:xfrm>
            <a:off x="589547" y="1419726"/>
            <a:ext cx="5702968"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&lt;html&gt;</a:t>
            </a:r>
          </a:p>
          <a:p>
            <a:r>
              <a:rPr lang="en-US" sz="2400" dirty="0">
                <a:latin typeface="Times New Roman" panose="02020603050405020304" pitchFamily="18" charset="0"/>
                <a:cs typeface="Times New Roman" panose="02020603050405020304" pitchFamily="18" charset="0"/>
              </a:rPr>
              <a:t>   &lt;head&gt;</a:t>
            </a:r>
          </a:p>
          <a:p>
            <a:r>
              <a:rPr lang="en-US" sz="2400" dirty="0">
                <a:latin typeface="Times New Roman" panose="02020603050405020304" pitchFamily="18" charset="0"/>
                <a:cs typeface="Times New Roman" panose="02020603050405020304" pitchFamily="18" charset="0"/>
              </a:rPr>
              <a:t>      &lt;title&gt;Hello World&lt;/title&gt;</a:t>
            </a:r>
          </a:p>
          <a:p>
            <a:r>
              <a:rPr lang="en-US" sz="2400" dirty="0">
                <a:latin typeface="Times New Roman" panose="02020603050405020304" pitchFamily="18" charset="0"/>
                <a:cs typeface="Times New Roman" panose="02020603050405020304" pitchFamily="18" charset="0"/>
              </a:rPr>
              <a:t>   &lt;/head&gt;</a:t>
            </a:r>
          </a:p>
          <a:p>
            <a:r>
              <a:rPr lang="en-US" sz="2400" dirty="0">
                <a:latin typeface="Times New Roman" panose="02020603050405020304" pitchFamily="18" charset="0"/>
                <a:cs typeface="Times New Roman" panose="02020603050405020304" pitchFamily="18" charset="0"/>
              </a:rPr>
              <a:t>   &lt;body&gt;</a:t>
            </a:r>
          </a:p>
          <a:p>
            <a:r>
              <a:rPr lang="en-US" sz="2400" dirty="0">
                <a:latin typeface="Times New Roman" panose="02020603050405020304" pitchFamily="18" charset="0"/>
                <a:cs typeface="Times New Roman" panose="02020603050405020304" pitchFamily="18" charset="0"/>
              </a:rPr>
              <a:t>      &lt;?php echo "Hello, World! “;?&gt;</a:t>
            </a:r>
          </a:p>
          <a:p>
            <a:r>
              <a:rPr lang="en-US" sz="2400" dirty="0">
                <a:latin typeface="Times New Roman" panose="02020603050405020304" pitchFamily="18" charset="0"/>
                <a:cs typeface="Times New Roman" panose="02020603050405020304" pitchFamily="18" charset="0"/>
              </a:rPr>
              <a:t>   &lt;/body&gt;</a:t>
            </a:r>
          </a:p>
          <a:p>
            <a:r>
              <a:rPr lang="en-US" sz="24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2650297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3551</TotalTime>
  <Words>662</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PHP Training</vt:lpstr>
      <vt:lpstr>Content(s)</vt:lpstr>
      <vt:lpstr> What is PHP? </vt:lpstr>
      <vt:lpstr> What is Scripting Language? </vt:lpstr>
      <vt:lpstr> What is PHP File? </vt:lpstr>
      <vt:lpstr> Why PHP? </vt:lpstr>
      <vt:lpstr> Why PHP? </vt:lpstr>
      <vt:lpstr> Why PHP? </vt:lpstr>
      <vt:lpstr>“Hello World” using PHP</vt:lpstr>
      <vt:lpstr>Software Installation</vt:lpstr>
      <vt:lpstr>PHP- Hello World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dc:title>
  <dc:creator>PADMAVATHI BINDULAL</dc:creator>
  <cp:lastModifiedBy>T-159</cp:lastModifiedBy>
  <cp:revision>80</cp:revision>
  <dcterms:created xsi:type="dcterms:W3CDTF">2022-04-21T06:13:22Z</dcterms:created>
  <dcterms:modified xsi:type="dcterms:W3CDTF">2022-07-28T06:40:10Z</dcterms:modified>
</cp:coreProperties>
</file>