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368" r:id="rId5"/>
    <p:sldId id="369" r:id="rId6"/>
    <p:sldId id="370" r:id="rId7"/>
    <p:sldId id="371" r:id="rId8"/>
    <p:sldId id="372" r:id="rId9"/>
    <p:sldId id="373" r:id="rId10"/>
    <p:sldId id="374" r:id="rId11"/>
    <p:sldId id="375" r:id="rId12"/>
    <p:sldId id="377" r:id="rId13"/>
    <p:sldId id="378" r:id="rId14"/>
    <p:sldId id="379" r:id="rId15"/>
    <p:sldId id="380" r:id="rId16"/>
    <p:sldId id="381" r:id="rId17"/>
    <p:sldId id="382" r:id="rId18"/>
    <p:sldId id="383" r:id="rId19"/>
    <p:sldId id="384" r:id="rId20"/>
    <p:sldId id="385" r:id="rId21"/>
    <p:sldId id="386" r:id="rId22"/>
    <p:sldId id="387" r:id="rId23"/>
    <p:sldId id="388" r:id="rId24"/>
    <p:sldId id="389" r:id="rId25"/>
    <p:sldId id="390" r:id="rId26"/>
    <p:sldId id="391" r:id="rId27"/>
    <p:sldId id="392" r:id="rId28"/>
    <p:sldId id="393" r:id="rId29"/>
    <p:sldId id="394" r:id="rId30"/>
    <p:sldId id="395" r:id="rId31"/>
    <p:sldId id="396" r:id="rId32"/>
    <p:sldId id="397" r:id="rId33"/>
    <p:sldId id="398" r:id="rId34"/>
    <p:sldId id="399" r:id="rId35"/>
    <p:sldId id="400" r:id="rId36"/>
    <p:sldId id="401" r:id="rId37"/>
    <p:sldId id="31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9398E-D7D8-43E9-9755-C17D43813E00}" type="datetimeFigureOut">
              <a:rPr lang="en-IN" smtClean="0"/>
              <a:t>29-07-2022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48DA5-53A9-46BE-B4FD-AE6A17FCAC54}" type="slidenum">
              <a:rPr lang="en-IN" smtClean="0"/>
              <a:t>‹#›</a:t>
            </a:fld>
            <a:endParaRPr lang="en-IN"/>
          </a:p>
        </p:txBody>
      </p:sp>
    </p:spTree>
    <p:extLst>
      <p:ext uri="{BB962C8B-B14F-4D97-AF65-F5344CB8AC3E}">
        <p14:creationId xmlns:p14="http://schemas.microsoft.com/office/powerpoint/2010/main" val="633044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F7F3-C5BA-47A9-AD7E-3BD3FD45FA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2A7962-745A-4613-B065-F28F13C2FD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018F8D-9BB1-4375-9D47-5E12BE063253}"/>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3649FDE2-6A88-4AD6-900E-0EFD22B1B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44AD30-D713-4A81-BE6B-771B06343170}"/>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403735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EAD3-A9E4-42B8-8848-183D82AB08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2E4D34-D1CC-470B-862D-BEFA2ED5D4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570BCF-4E8C-4109-8A9B-5B533385CA5C}"/>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EADE4C88-66A1-44CF-8392-363AD08C2D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104D90-36C1-4B96-BAE5-3C15D67C98B2}"/>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343978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7F1B4-F262-405C-B35A-A18519E1D0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FEF412-5D1D-46B1-B535-8749526D5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69D85-021C-4EFF-856A-0FB421435CBA}"/>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9D332029-CE00-46DC-B92F-8DD1FA8110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1E54E-809C-4132-BFE0-84ABC721E44D}"/>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327685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1705-6DF1-4FD7-BA3F-46CE9DBAF3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907585-2098-4611-AC65-F0743BCC5C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096C0-C6DA-4FD3-B51D-0D061B48A98C}"/>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7701444F-BB94-4388-B1EF-87E4F36561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BA1954-9B77-4DE0-BD51-CFBB552F5EEC}"/>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2223521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EB53-9880-4165-A548-6AE0E6670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68034A-99CA-4732-8493-8D0715CEB5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72108-C69C-43DD-913C-7FA2C39917F0}"/>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7663EE88-EBC8-4670-B83E-1484EF5A52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C950F-B1EC-4019-BF72-F8B71A2D8210}"/>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388681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426D-1D9C-4B22-8D17-6255A5D117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70AA44-3C51-42EA-9313-4CAAB9FD61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5CFF19-46BB-4939-B7AB-0227BBD0A4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584B61-DC84-45A0-BA1B-03493C1273A4}"/>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6" name="Footer Placeholder 5">
            <a:extLst>
              <a:ext uri="{FF2B5EF4-FFF2-40B4-BE49-F238E27FC236}">
                <a16:creationId xmlns:a16="http://schemas.microsoft.com/office/drawing/2014/main" id="{D8D633F8-3A2A-4B4A-912F-1EBE6F87EA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EEF8F2-E296-49AA-8A84-C33DDCC31B05}"/>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420662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D71A-7C5F-4E1E-82E7-36EEADB476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F85943-2D13-4AC2-9C99-6374CC8E9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065E14-EF3F-4B91-9C3F-C0494A5D26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D6DA46-C2DA-479E-90E9-D81D23E38F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EF5998-6F7D-4D52-8F70-652DFE6D4F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6A316D-3F32-49CD-8BE9-B3D2863322E0}"/>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8" name="Footer Placeholder 7">
            <a:extLst>
              <a:ext uri="{FF2B5EF4-FFF2-40B4-BE49-F238E27FC236}">
                <a16:creationId xmlns:a16="http://schemas.microsoft.com/office/drawing/2014/main" id="{AF6187C1-368F-4355-85F3-8BBB41237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30930B-949D-489B-8067-36481D6C2BB3}"/>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116673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868A-6556-4BBD-9053-2B509051D184}"/>
              </a:ext>
            </a:extLst>
          </p:cNvPr>
          <p:cNvSpPr>
            <a:spLocks noGrp="1"/>
          </p:cNvSpPr>
          <p:nvPr>
            <p:ph type="title" hasCustomPrompt="1"/>
          </p:nvPr>
        </p:nvSpPr>
        <p:spPr>
          <a:xfrm>
            <a:off x="54219" y="162902"/>
            <a:ext cx="11975123" cy="685800"/>
          </a:xfrm>
        </p:spPr>
        <p:txBody>
          <a:bodyPr/>
          <a:lstStyle>
            <a:lvl1pPr>
              <a:defRPr b="0" u="none">
                <a:solidFill>
                  <a:schemeClr val="accent1">
                    <a:lumMod val="7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B0585C17-BD25-46A7-A98B-BAF39172E464}"/>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4" name="Footer Placeholder 3">
            <a:extLst>
              <a:ext uri="{FF2B5EF4-FFF2-40B4-BE49-F238E27FC236}">
                <a16:creationId xmlns:a16="http://schemas.microsoft.com/office/drawing/2014/main" id="{2087A661-98C1-41DA-91A4-6A67A144EB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DD2CD1-24D4-4C89-9C08-ACA31C5C47AB}"/>
              </a:ext>
            </a:extLst>
          </p:cNvPr>
          <p:cNvSpPr>
            <a:spLocks noGrp="1"/>
          </p:cNvSpPr>
          <p:nvPr>
            <p:ph type="sldNum" sz="quarter" idx="12"/>
          </p:nvPr>
        </p:nvSpPr>
        <p:spPr/>
        <p:txBody>
          <a:bodyPr/>
          <a:lstStyle/>
          <a:p>
            <a:fld id="{66076D5D-C73A-4A94-A507-4783225EBE06}" type="slidenum">
              <a:rPr lang="en-IN" smtClean="0"/>
              <a:t>‹#›</a:t>
            </a:fld>
            <a:endParaRPr lang="en-IN"/>
          </a:p>
        </p:txBody>
      </p:sp>
      <p:cxnSp>
        <p:nvCxnSpPr>
          <p:cNvPr id="7" name="Straight Connector 6">
            <a:extLst>
              <a:ext uri="{FF2B5EF4-FFF2-40B4-BE49-F238E27FC236}">
                <a16:creationId xmlns:a16="http://schemas.microsoft.com/office/drawing/2014/main" id="{6FAEF37F-2888-4AE2-98E6-1147984FBE45}"/>
              </a:ext>
            </a:extLst>
          </p:cNvPr>
          <p:cNvCxnSpPr>
            <a:cxnSpLocks/>
          </p:cNvCxnSpPr>
          <p:nvPr userDrawn="1"/>
        </p:nvCxnSpPr>
        <p:spPr>
          <a:xfrm>
            <a:off x="104043" y="826477"/>
            <a:ext cx="1198391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96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B83C1A-6082-4911-8C78-AD7F13A34762}"/>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3" name="Footer Placeholder 2">
            <a:extLst>
              <a:ext uri="{FF2B5EF4-FFF2-40B4-BE49-F238E27FC236}">
                <a16:creationId xmlns:a16="http://schemas.microsoft.com/office/drawing/2014/main" id="{F5B72F24-3261-4036-8BDF-60C5B3D646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CA7958-EE72-45B8-A45A-EAD4A70011C0}"/>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22638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ADFD-97E1-406E-B996-4ECEB1647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E8BD95-233D-4796-9769-A8100CBE8B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B832E6-ED38-4DF5-A93A-1828B9A4D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5C028-7BD5-4F4D-88A6-656D8EAE4FD7}"/>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6" name="Footer Placeholder 5">
            <a:extLst>
              <a:ext uri="{FF2B5EF4-FFF2-40B4-BE49-F238E27FC236}">
                <a16:creationId xmlns:a16="http://schemas.microsoft.com/office/drawing/2014/main" id="{6A49643C-16CE-4D94-AD88-73AA67589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64FCB6-03C5-411E-8192-1D107A0C0FAB}"/>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1515842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FC96-C4D0-4D58-AF0B-37624D317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C24943-FF2D-4687-8400-DF39C7AB3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7756BA-E01B-4C73-89E5-A517DC1AF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79D2C-6EB5-42B3-9260-FE7F13B38295}"/>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6" name="Footer Placeholder 5">
            <a:extLst>
              <a:ext uri="{FF2B5EF4-FFF2-40B4-BE49-F238E27FC236}">
                <a16:creationId xmlns:a16="http://schemas.microsoft.com/office/drawing/2014/main" id="{0B8FADD2-9D0F-4B65-8998-37DF69E43E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CD0CF-3C58-4322-91CC-BA658FC75F03}"/>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209871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D55DE3-D275-4506-A15C-0C8E6357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ED8DFC-EF8E-40DF-89D1-7E9B381F2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52DFB-F72E-462B-A50D-4D07DA25D7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955516B2-53AE-473A-9291-56F25C789E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0F2215-7AFC-4CC2-9C09-7FB75EF0B5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76D5D-C73A-4A94-A507-4783225EBE06}" type="slidenum">
              <a:rPr lang="en-IN" smtClean="0"/>
              <a:t>‹#›</a:t>
            </a:fld>
            <a:endParaRPr lang="en-IN"/>
          </a:p>
        </p:txBody>
      </p:sp>
    </p:spTree>
    <p:extLst>
      <p:ext uri="{BB962C8B-B14F-4D97-AF65-F5344CB8AC3E}">
        <p14:creationId xmlns:p14="http://schemas.microsoft.com/office/powerpoint/2010/main" val="2141668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ustomXml" Target="../ink/ink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customXml" Target="../ink/ink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customXml" Target="../ink/ink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customXml" Target="../ink/ink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customXml" Target="../ink/ink1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customXml" Target="../ink/ink1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customXml" Target="../ink/ink1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customXml" Target="../ink/ink1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customXml" Target="../ink/ink16.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customXml" Target="../ink/ink1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ustomXml" Target="../ink/ink1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customXml" Target="../ink/ink1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customXml" Target="../ink/ink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customXml" Target="../ink/ink2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customXml" Target="../ink/ink2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customXml" Target="../ink/ink23.xml"/><Relationship Id="rId1" Type="http://schemas.openxmlformats.org/officeDocument/2006/relationships/slideLayout" Target="../slideLayouts/slideLayout6.xml"/><Relationship Id="rId5" Type="http://schemas.openxmlformats.org/officeDocument/2006/relationships/image" Target="../media/image2.jpe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customXml" Target="../ink/ink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customXml" Target="../ink/ink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customXml" Target="../ink/ink2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customXml" Target="../ink/ink2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customXml" Target="../ink/ink2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customXml" Target="../ink/ink2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customXml" Target="../ink/ink3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customXml" Target="../ink/ink3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customXml" Target="../ink/ink3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customXml" Target="../ink/ink3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customXml" Target="../ink/ink3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customXml" Target="../ink/ink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customXml" Target="../ink/ink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customXml" Target="../ink/ink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customXml" Target="../ink/ink7.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1AA7450-B2BA-4358-9B66-D96DA9C24FFB}"/>
              </a:ext>
            </a:extLst>
          </p:cNvPr>
          <p:cNvSpPr/>
          <p:nvPr/>
        </p:nvSpPr>
        <p:spPr>
          <a:xfrm>
            <a:off x="486032" y="453081"/>
            <a:ext cx="10981038" cy="5708821"/>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90FFDD2B-D9B6-40B7-A4DC-9D022C1FDA01}"/>
              </a:ext>
            </a:extLst>
          </p:cNvPr>
          <p:cNvSpPr>
            <a:spLocks noGrp="1"/>
          </p:cNvSpPr>
          <p:nvPr>
            <p:ph type="ctrTitle"/>
          </p:nvPr>
        </p:nvSpPr>
        <p:spPr/>
        <p:txBody>
          <a:bodyPr/>
          <a:lstStyle/>
          <a:p>
            <a:r>
              <a:rPr lang="en-US" dirty="0">
                <a:solidFill>
                  <a:srgbClr val="FFFF00"/>
                </a:solidFill>
              </a:rPr>
              <a:t>PHP Training</a:t>
            </a:r>
            <a:endParaRPr lang="en-IN" dirty="0">
              <a:solidFill>
                <a:srgbClr val="FFFF00"/>
              </a:solidFill>
            </a:endParaRPr>
          </a:p>
        </p:txBody>
      </p:sp>
      <p:sp>
        <p:nvSpPr>
          <p:cNvPr id="3" name="Subtitle 2">
            <a:extLst>
              <a:ext uri="{FF2B5EF4-FFF2-40B4-BE49-F238E27FC236}">
                <a16:creationId xmlns:a16="http://schemas.microsoft.com/office/drawing/2014/main" id="{794DDED2-8C07-47E9-A52A-2853FD66B4C1}"/>
              </a:ext>
            </a:extLst>
          </p:cNvPr>
          <p:cNvSpPr>
            <a:spLocks noGrp="1"/>
          </p:cNvSpPr>
          <p:nvPr>
            <p:ph type="subTitle" idx="1"/>
          </p:nvPr>
        </p:nvSpPr>
        <p:spPr/>
        <p:txBody>
          <a:bodyPr/>
          <a:lstStyle/>
          <a:p>
            <a:r>
              <a:rPr lang="en-US" dirty="0">
                <a:solidFill>
                  <a:schemeClr val="bg1"/>
                </a:solidFill>
              </a:rPr>
              <a:t>Module 4: PHP Session Management</a:t>
            </a:r>
          </a:p>
        </p:txBody>
      </p:sp>
    </p:spTree>
    <p:extLst>
      <p:ext uri="{BB962C8B-B14F-4D97-AF65-F5344CB8AC3E}">
        <p14:creationId xmlns:p14="http://schemas.microsoft.com/office/powerpoint/2010/main" val="98557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PHP – create a date with </a:t>
            </a:r>
            <a:r>
              <a:rPr lang="en-IN" dirty="0" err="1"/>
              <a:t>mktine</a:t>
            </a:r>
            <a:r>
              <a:rPr lang="en-IN" dirty="0"/>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D023F873-4049-8241-3887-7F71FDD04B9E}"/>
              </a:ext>
            </a:extLst>
          </p:cNvPr>
          <p:cNvSpPr txBox="1"/>
          <p:nvPr/>
        </p:nvSpPr>
        <p:spPr>
          <a:xfrm>
            <a:off x="260747" y="1054864"/>
            <a:ext cx="11697891" cy="1264449"/>
          </a:xfrm>
          <a:prstGeom prst="rect">
            <a:avLst/>
          </a:prstGeom>
          <a:noFill/>
        </p:spPr>
        <p:txBody>
          <a:bodyPr wrap="square">
            <a:spAutoFit/>
          </a:bodyPr>
          <a:lstStyle/>
          <a:p>
            <a:pPr algn="just">
              <a:spcAft>
                <a:spcPts val="500"/>
              </a:spcAft>
            </a:pPr>
            <a:r>
              <a:rPr lang="en-US" sz="2400" dirty="0">
                <a:latin typeface="Times New Roman" panose="02020603050405020304" pitchFamily="18" charset="0"/>
                <a:cs typeface="Times New Roman" panose="02020603050405020304" pitchFamily="18" charset="0"/>
              </a:rPr>
              <a:t>The PHP </a:t>
            </a:r>
            <a:r>
              <a:rPr lang="en-US" sz="2400" dirty="0" err="1">
                <a:latin typeface="Times New Roman" panose="02020603050405020304" pitchFamily="18" charset="0"/>
                <a:cs typeface="Times New Roman" panose="02020603050405020304" pitchFamily="18" charset="0"/>
              </a:rPr>
              <a:t>mktime</a:t>
            </a:r>
            <a:r>
              <a:rPr lang="en-US" sz="2400" dirty="0">
                <a:latin typeface="Times New Roman" panose="02020603050405020304" pitchFamily="18" charset="0"/>
                <a:cs typeface="Times New Roman" panose="02020603050405020304" pitchFamily="18" charset="0"/>
              </a:rPr>
              <a:t>() function returns the Unix timestamp for a date. </a:t>
            </a:r>
          </a:p>
          <a:p>
            <a:pPr algn="ctr"/>
            <a:r>
              <a:rPr lang="en-US" sz="2400" dirty="0">
                <a:latin typeface="Times New Roman" panose="02020603050405020304" pitchFamily="18" charset="0"/>
                <a:cs typeface="Times New Roman" panose="02020603050405020304" pitchFamily="18" charset="0"/>
              </a:rPr>
              <a:t>Syntax: </a:t>
            </a:r>
            <a:r>
              <a:rPr lang="en-US" sz="2400" dirty="0" err="1">
                <a:latin typeface="Times New Roman" panose="02020603050405020304" pitchFamily="18" charset="0"/>
                <a:cs typeface="Times New Roman" panose="02020603050405020304" pitchFamily="18" charset="0"/>
              </a:rPr>
              <a:t>mktime</a:t>
            </a:r>
            <a:r>
              <a:rPr lang="en-US" sz="2400" dirty="0">
                <a:latin typeface="Times New Roman" panose="02020603050405020304" pitchFamily="18" charset="0"/>
                <a:cs typeface="Times New Roman" panose="02020603050405020304" pitchFamily="18" charset="0"/>
              </a:rPr>
              <a:t>(hour, minute, second, month, day, year)</a:t>
            </a:r>
          </a:p>
          <a:p>
            <a:pPr algn="just"/>
            <a:endParaRPr lang="en-US"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1DA71B7-35B8-409B-5E06-EF126B3EDD14}"/>
              </a:ext>
            </a:extLst>
          </p:cNvPr>
          <p:cNvSpPr txBox="1"/>
          <p:nvPr/>
        </p:nvSpPr>
        <p:spPr>
          <a:xfrm>
            <a:off x="2746529" y="2197663"/>
            <a:ext cx="7354734" cy="38164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200" dirty="0">
                <a:latin typeface="Times New Roman" panose="02020603050405020304" pitchFamily="18" charset="0"/>
                <a:cs typeface="Times New Roman" panose="02020603050405020304" pitchFamily="18" charset="0"/>
              </a:rPr>
              <a:t>&lt;!DOCTYPE html&gt;</a:t>
            </a:r>
          </a:p>
          <a:p>
            <a:r>
              <a:rPr lang="en-US" sz="2200" dirty="0">
                <a:latin typeface="Times New Roman" panose="02020603050405020304" pitchFamily="18" charset="0"/>
                <a:cs typeface="Times New Roman" panose="02020603050405020304" pitchFamily="18" charset="0"/>
              </a:rPr>
              <a:t>&lt;html&gt;</a:t>
            </a:r>
          </a:p>
          <a:p>
            <a:r>
              <a:rPr lang="en-US" sz="2200" dirty="0">
                <a:latin typeface="Times New Roman" panose="02020603050405020304" pitchFamily="18" charset="0"/>
                <a:cs typeface="Times New Roman" panose="02020603050405020304" pitchFamily="18" charset="0"/>
              </a:rPr>
              <a:t>&lt;body&gt;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&lt;?php</a:t>
            </a:r>
          </a:p>
          <a:p>
            <a:r>
              <a:rPr lang="en-US" sz="2200" dirty="0">
                <a:latin typeface="Times New Roman" panose="02020603050405020304" pitchFamily="18" charset="0"/>
                <a:cs typeface="Times New Roman" panose="02020603050405020304" pitchFamily="18" charset="0"/>
              </a:rPr>
              <a:t>$d=</a:t>
            </a:r>
            <a:r>
              <a:rPr lang="en-US" sz="2200" dirty="0" err="1">
                <a:latin typeface="Times New Roman" panose="02020603050405020304" pitchFamily="18" charset="0"/>
                <a:cs typeface="Times New Roman" panose="02020603050405020304" pitchFamily="18" charset="0"/>
              </a:rPr>
              <a:t>mktime</a:t>
            </a:r>
            <a:r>
              <a:rPr lang="en-US" sz="2200" dirty="0">
                <a:latin typeface="Times New Roman" panose="02020603050405020304" pitchFamily="18" charset="0"/>
                <a:cs typeface="Times New Roman" panose="02020603050405020304" pitchFamily="18" charset="0"/>
              </a:rPr>
              <a:t>(11, 14, 54, 8, 12, 2014);</a:t>
            </a:r>
          </a:p>
          <a:p>
            <a:r>
              <a:rPr lang="en-US" sz="2200" dirty="0">
                <a:latin typeface="Times New Roman" panose="02020603050405020304" pitchFamily="18" charset="0"/>
                <a:cs typeface="Times New Roman" panose="02020603050405020304" pitchFamily="18" charset="0"/>
              </a:rPr>
              <a:t>echo "Created date is " . date("Y-m-d h:i:sa", $d);</a:t>
            </a:r>
          </a:p>
          <a:p>
            <a:r>
              <a:rPr lang="en-US" sz="2200" dirty="0">
                <a:latin typeface="Times New Roman" panose="02020603050405020304" pitchFamily="18" charset="0"/>
                <a:cs typeface="Times New Roman" panose="02020603050405020304" pitchFamily="18" charset="0"/>
              </a:rPr>
              <a:t>?&gt;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&lt;/body&gt;</a:t>
            </a:r>
          </a:p>
          <a:p>
            <a:r>
              <a:rPr lang="en-US" sz="2200" dirty="0">
                <a:latin typeface="Times New Roman" panose="02020603050405020304" pitchFamily="18" charset="0"/>
                <a:cs typeface="Times New Roman" panose="02020603050405020304" pitchFamily="18" charset="0"/>
              </a:rPr>
              <a:t>&lt;/html&gt;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702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PHP – create a date from a string with </a:t>
            </a:r>
            <a:r>
              <a:rPr lang="en-IN" dirty="0" err="1"/>
              <a:t>strtotime</a:t>
            </a:r>
            <a:r>
              <a:rPr lang="en-IN" dirty="0"/>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D023F873-4049-8241-3887-7F71FDD04B9E}"/>
              </a:ext>
            </a:extLst>
          </p:cNvPr>
          <p:cNvSpPr txBox="1"/>
          <p:nvPr/>
        </p:nvSpPr>
        <p:spPr>
          <a:xfrm>
            <a:off x="260747" y="1054864"/>
            <a:ext cx="11697891" cy="1264449"/>
          </a:xfrm>
          <a:prstGeom prst="rect">
            <a:avLst/>
          </a:prstGeom>
          <a:noFill/>
        </p:spPr>
        <p:txBody>
          <a:bodyPr wrap="square">
            <a:spAutoFit/>
          </a:bodyPr>
          <a:lstStyle/>
          <a:p>
            <a:pPr algn="just">
              <a:spcAft>
                <a:spcPts val="500"/>
              </a:spcAft>
            </a:pPr>
            <a:r>
              <a:rPr lang="en-US" sz="2400" dirty="0">
                <a:latin typeface="Times New Roman" panose="02020603050405020304" pitchFamily="18" charset="0"/>
                <a:cs typeface="Times New Roman" panose="02020603050405020304" pitchFamily="18" charset="0"/>
              </a:rPr>
              <a:t>The PHP </a:t>
            </a:r>
            <a:r>
              <a:rPr lang="en-US" sz="2400" dirty="0" err="1">
                <a:latin typeface="Times New Roman" panose="02020603050405020304" pitchFamily="18" charset="0"/>
                <a:cs typeface="Times New Roman" panose="02020603050405020304" pitchFamily="18" charset="0"/>
              </a:rPr>
              <a:t>strtotime</a:t>
            </a:r>
            <a:r>
              <a:rPr lang="en-US" sz="2400" dirty="0">
                <a:latin typeface="Times New Roman" panose="02020603050405020304" pitchFamily="18" charset="0"/>
                <a:cs typeface="Times New Roman" panose="02020603050405020304" pitchFamily="18" charset="0"/>
              </a:rPr>
              <a:t>() function is used to convert a human readable date string into a Unix timestamp</a:t>
            </a:r>
          </a:p>
          <a:p>
            <a:pPr algn="ctr">
              <a:spcAft>
                <a:spcPts val="500"/>
              </a:spcAft>
            </a:pPr>
            <a:r>
              <a:rPr lang="en-US" sz="2400" dirty="0" err="1">
                <a:latin typeface="Times New Roman" panose="02020603050405020304" pitchFamily="18" charset="0"/>
                <a:cs typeface="Times New Roman" panose="02020603050405020304" pitchFamily="18" charset="0"/>
              </a:rPr>
              <a:t>strtotime</a:t>
            </a:r>
            <a:r>
              <a:rPr lang="en-US" sz="2400" dirty="0">
                <a:latin typeface="Times New Roman" panose="02020603050405020304" pitchFamily="18" charset="0"/>
                <a:cs typeface="Times New Roman" panose="02020603050405020304" pitchFamily="18" charset="0"/>
              </a:rPr>
              <a:t>(time, now)</a:t>
            </a:r>
          </a:p>
        </p:txBody>
      </p:sp>
      <p:sp>
        <p:nvSpPr>
          <p:cNvPr id="8" name="TextBox 7">
            <a:extLst>
              <a:ext uri="{FF2B5EF4-FFF2-40B4-BE49-F238E27FC236}">
                <a16:creationId xmlns:a16="http://schemas.microsoft.com/office/drawing/2014/main" id="{7825E8F7-C039-0B90-BE63-21701AE329C4}"/>
              </a:ext>
            </a:extLst>
          </p:cNvPr>
          <p:cNvSpPr txBox="1"/>
          <p:nvPr/>
        </p:nvSpPr>
        <p:spPr>
          <a:xfrm>
            <a:off x="3052167" y="2788027"/>
            <a:ext cx="6115050"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dirty="0">
                <a:latin typeface="Times New Roman" panose="02020603050405020304" pitchFamily="18" charset="0"/>
                <a:cs typeface="Times New Roman" panose="02020603050405020304" pitchFamily="18" charset="0"/>
              </a:rPr>
              <a:t>&lt;!DOCTYPE html&gt;</a:t>
            </a:r>
          </a:p>
          <a:p>
            <a:r>
              <a:rPr lang="en-IN" sz="2000" dirty="0">
                <a:latin typeface="Times New Roman" panose="02020603050405020304" pitchFamily="18" charset="0"/>
                <a:cs typeface="Times New Roman" panose="02020603050405020304" pitchFamily="18" charset="0"/>
              </a:rPr>
              <a:t>&lt;html&gt;</a:t>
            </a:r>
          </a:p>
          <a:p>
            <a:r>
              <a:rPr lang="en-IN" sz="2000" dirty="0">
                <a:latin typeface="Times New Roman" panose="02020603050405020304" pitchFamily="18" charset="0"/>
                <a:cs typeface="Times New Roman" panose="02020603050405020304" pitchFamily="18" charset="0"/>
              </a:rPr>
              <a:t>&lt;body&gt;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&lt;?php</a:t>
            </a:r>
          </a:p>
          <a:p>
            <a:r>
              <a:rPr lang="en-IN" sz="2000" dirty="0">
                <a:latin typeface="Times New Roman" panose="02020603050405020304" pitchFamily="18" charset="0"/>
                <a:cs typeface="Times New Roman" panose="02020603050405020304" pitchFamily="18" charset="0"/>
              </a:rPr>
              <a:t>$d=</a:t>
            </a:r>
            <a:r>
              <a:rPr lang="en-IN" sz="2000" dirty="0" err="1">
                <a:latin typeface="Times New Roman" panose="02020603050405020304" pitchFamily="18" charset="0"/>
                <a:cs typeface="Times New Roman" panose="02020603050405020304" pitchFamily="18" charset="0"/>
              </a:rPr>
              <a:t>strtotime</a:t>
            </a:r>
            <a:r>
              <a:rPr lang="en-IN" sz="2000" dirty="0">
                <a:latin typeface="Times New Roman" panose="02020603050405020304" pitchFamily="18" charset="0"/>
                <a:cs typeface="Times New Roman" panose="02020603050405020304" pitchFamily="18" charset="0"/>
              </a:rPr>
              <a:t>("10:30pm April 15 2014");</a:t>
            </a:r>
          </a:p>
          <a:p>
            <a:r>
              <a:rPr lang="en-IN" sz="2000" dirty="0">
                <a:latin typeface="Times New Roman" panose="02020603050405020304" pitchFamily="18" charset="0"/>
                <a:cs typeface="Times New Roman" panose="02020603050405020304" pitchFamily="18" charset="0"/>
              </a:rPr>
              <a:t>echo "Created date is " . date("Y-m-d h:i:sa", $d);</a:t>
            </a:r>
          </a:p>
          <a:p>
            <a:r>
              <a:rPr lang="en-IN" sz="2000" dirty="0">
                <a:latin typeface="Times New Roman" panose="02020603050405020304" pitchFamily="18" charset="0"/>
                <a:cs typeface="Times New Roman" panose="02020603050405020304" pitchFamily="18" charset="0"/>
              </a:rPr>
              <a:t>?&gt;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&lt;/body&gt;</a:t>
            </a:r>
          </a:p>
          <a:p>
            <a:r>
              <a:rPr lang="en-IN" sz="2000"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71115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PHP –</a:t>
            </a:r>
            <a:r>
              <a:rPr lang="en-IN" dirty="0" err="1"/>
              <a:t>strtotime</a:t>
            </a:r>
            <a:r>
              <a:rPr lang="en-IN" dirty="0"/>
              <a:t>() – more examples</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9" name="TextBox 8">
            <a:extLst>
              <a:ext uri="{FF2B5EF4-FFF2-40B4-BE49-F238E27FC236}">
                <a16:creationId xmlns:a16="http://schemas.microsoft.com/office/drawing/2014/main" id="{62621979-B334-F5DB-4331-21DD780C64A2}"/>
              </a:ext>
            </a:extLst>
          </p:cNvPr>
          <p:cNvSpPr txBox="1"/>
          <p:nvPr/>
        </p:nvSpPr>
        <p:spPr>
          <a:xfrm>
            <a:off x="3190783" y="1071206"/>
            <a:ext cx="6115050" cy="53245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dirty="0">
                <a:latin typeface="Times New Roman" panose="02020603050405020304" pitchFamily="18" charset="0"/>
                <a:cs typeface="Times New Roman" panose="02020603050405020304" pitchFamily="18" charset="0"/>
              </a:rPr>
              <a:t>&lt;!DOCTYPE html&gt;</a:t>
            </a:r>
          </a:p>
          <a:p>
            <a:r>
              <a:rPr lang="en-IN" sz="2000" dirty="0">
                <a:latin typeface="Times New Roman" panose="02020603050405020304" pitchFamily="18" charset="0"/>
                <a:cs typeface="Times New Roman" panose="02020603050405020304" pitchFamily="18" charset="0"/>
              </a:rPr>
              <a:t>&lt;html&gt;</a:t>
            </a:r>
          </a:p>
          <a:p>
            <a:r>
              <a:rPr lang="en-IN" sz="2000" dirty="0">
                <a:latin typeface="Times New Roman" panose="02020603050405020304" pitchFamily="18" charset="0"/>
                <a:cs typeface="Times New Roman" panose="02020603050405020304" pitchFamily="18" charset="0"/>
              </a:rPr>
              <a:t>&lt;body&gt;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&lt;?php</a:t>
            </a:r>
          </a:p>
          <a:p>
            <a:r>
              <a:rPr lang="en-IN" sz="2000" dirty="0">
                <a:latin typeface="Times New Roman" panose="02020603050405020304" pitchFamily="18" charset="0"/>
                <a:cs typeface="Times New Roman" panose="02020603050405020304" pitchFamily="18" charset="0"/>
              </a:rPr>
              <a:t>$d=</a:t>
            </a:r>
            <a:r>
              <a:rPr lang="en-IN" sz="2000" dirty="0" err="1">
                <a:latin typeface="Times New Roman" panose="02020603050405020304" pitchFamily="18" charset="0"/>
                <a:cs typeface="Times New Roman" panose="02020603050405020304" pitchFamily="18" charset="0"/>
              </a:rPr>
              <a:t>strtotime</a:t>
            </a:r>
            <a:r>
              <a:rPr lang="en-IN" sz="2000" dirty="0">
                <a:latin typeface="Times New Roman" panose="02020603050405020304" pitchFamily="18" charset="0"/>
                <a:cs typeface="Times New Roman" panose="02020603050405020304" pitchFamily="18" charset="0"/>
              </a:rPr>
              <a:t>("tomorrow");</a:t>
            </a:r>
          </a:p>
          <a:p>
            <a:r>
              <a:rPr lang="en-IN" sz="2000" dirty="0">
                <a:latin typeface="Times New Roman" panose="02020603050405020304" pitchFamily="18" charset="0"/>
                <a:cs typeface="Times New Roman" panose="02020603050405020304" pitchFamily="18" charset="0"/>
              </a:rPr>
              <a:t>echo date("Y-m-d h:i:sa", $d) . "&lt;</a:t>
            </a:r>
            <a:r>
              <a:rPr lang="en-IN" sz="2000" dirty="0" err="1">
                <a:latin typeface="Times New Roman" panose="02020603050405020304" pitchFamily="18" charset="0"/>
                <a:cs typeface="Times New Roman" panose="02020603050405020304" pitchFamily="18" charset="0"/>
              </a:rPr>
              <a:t>br</a:t>
            </a:r>
            <a:r>
              <a:rPr lang="en-IN" sz="2000" dirty="0">
                <a:latin typeface="Times New Roman" panose="02020603050405020304" pitchFamily="18" charset="0"/>
                <a:cs typeface="Times New Roman" panose="02020603050405020304" pitchFamily="18" charset="0"/>
              </a:rPr>
              <a:t>&gt;";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a:t>
            </a:r>
            <a:r>
              <a:rPr lang="en-IN" sz="2000" dirty="0" err="1">
                <a:latin typeface="Times New Roman" panose="02020603050405020304" pitchFamily="18" charset="0"/>
                <a:cs typeface="Times New Roman" panose="02020603050405020304" pitchFamily="18" charset="0"/>
              </a:rPr>
              <a:t>strtotime</a:t>
            </a:r>
            <a:r>
              <a:rPr lang="en-IN" sz="2000" dirty="0">
                <a:latin typeface="Times New Roman" panose="02020603050405020304" pitchFamily="18" charset="0"/>
                <a:cs typeface="Times New Roman" panose="02020603050405020304" pitchFamily="18" charset="0"/>
              </a:rPr>
              <a:t>("next Saturday");</a:t>
            </a:r>
          </a:p>
          <a:p>
            <a:r>
              <a:rPr lang="en-IN" sz="2000" dirty="0">
                <a:latin typeface="Times New Roman" panose="02020603050405020304" pitchFamily="18" charset="0"/>
                <a:cs typeface="Times New Roman" panose="02020603050405020304" pitchFamily="18" charset="0"/>
              </a:rPr>
              <a:t>echo date("Y-m-d h:i:sa", $d) . "&lt;</a:t>
            </a:r>
            <a:r>
              <a:rPr lang="en-IN" sz="2000" dirty="0" err="1">
                <a:latin typeface="Times New Roman" panose="02020603050405020304" pitchFamily="18" charset="0"/>
                <a:cs typeface="Times New Roman" panose="02020603050405020304" pitchFamily="18" charset="0"/>
              </a:rPr>
              <a:t>br</a:t>
            </a:r>
            <a:r>
              <a:rPr lang="en-IN" sz="2000" dirty="0">
                <a:latin typeface="Times New Roman" panose="02020603050405020304" pitchFamily="18" charset="0"/>
                <a:cs typeface="Times New Roman" panose="02020603050405020304" pitchFamily="18" charset="0"/>
              </a:rPr>
              <a:t>&gt;";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a:t>
            </a:r>
            <a:r>
              <a:rPr lang="en-IN" sz="2000" dirty="0" err="1">
                <a:latin typeface="Times New Roman" panose="02020603050405020304" pitchFamily="18" charset="0"/>
                <a:cs typeface="Times New Roman" panose="02020603050405020304" pitchFamily="18" charset="0"/>
              </a:rPr>
              <a:t>strtotime</a:t>
            </a:r>
            <a:r>
              <a:rPr lang="en-IN" sz="2000" dirty="0">
                <a:latin typeface="Times New Roman" panose="02020603050405020304" pitchFamily="18" charset="0"/>
                <a:cs typeface="Times New Roman" panose="02020603050405020304" pitchFamily="18" charset="0"/>
              </a:rPr>
              <a:t>("+3 Months");</a:t>
            </a:r>
          </a:p>
          <a:p>
            <a:r>
              <a:rPr lang="en-IN" sz="2000" dirty="0">
                <a:latin typeface="Times New Roman" panose="02020603050405020304" pitchFamily="18" charset="0"/>
                <a:cs typeface="Times New Roman" panose="02020603050405020304" pitchFamily="18" charset="0"/>
              </a:rPr>
              <a:t>echo date("Y-m-d h:i:sa", $d) . "&lt;</a:t>
            </a:r>
            <a:r>
              <a:rPr lang="en-IN" sz="2000" dirty="0" err="1">
                <a:latin typeface="Times New Roman" panose="02020603050405020304" pitchFamily="18" charset="0"/>
                <a:cs typeface="Times New Roman" panose="02020603050405020304" pitchFamily="18" charset="0"/>
              </a:rPr>
              <a:t>br</a:t>
            </a:r>
            <a:r>
              <a:rPr lang="en-IN" sz="2000" dirty="0">
                <a:latin typeface="Times New Roman" panose="02020603050405020304" pitchFamily="18" charset="0"/>
                <a:cs typeface="Times New Roman" panose="02020603050405020304" pitchFamily="18" charset="0"/>
              </a:rPr>
              <a:t>&gt;";</a:t>
            </a:r>
          </a:p>
          <a:p>
            <a:r>
              <a:rPr lang="en-IN" sz="2000" dirty="0">
                <a:latin typeface="Times New Roman" panose="02020603050405020304" pitchFamily="18" charset="0"/>
                <a:cs typeface="Times New Roman" panose="02020603050405020304" pitchFamily="18" charset="0"/>
              </a:rPr>
              <a:t>?&gt;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&lt;/body&gt;</a:t>
            </a:r>
          </a:p>
          <a:p>
            <a:r>
              <a:rPr lang="en-IN" sz="2000"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17343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PHP –Include and Require Statements</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9EB6C6E9-5242-11C6-AAB5-72443169D31D}"/>
              </a:ext>
            </a:extLst>
          </p:cNvPr>
          <p:cNvSpPr txBox="1"/>
          <p:nvPr/>
        </p:nvSpPr>
        <p:spPr>
          <a:xfrm>
            <a:off x="260747" y="980212"/>
            <a:ext cx="11544301" cy="378565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include (or require) statement takes all the text/code/markup that exists in the specified file and copies it into the file that uses the include statement.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is possible to insert the content of one PHP file into another PHP file (before the server executes it), with the include or require statement.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The include and require statements are identical, except upon failure:</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require will produce a fatal error (E_COMPILE_ERROR) and stop the script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include will only produce a warning (E_WARNING) and the script will continue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68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Need of Include and Require Statements</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9EB6C6E9-5242-11C6-AAB5-72443169D31D}"/>
              </a:ext>
            </a:extLst>
          </p:cNvPr>
          <p:cNvSpPr txBox="1"/>
          <p:nvPr/>
        </p:nvSpPr>
        <p:spPr>
          <a:xfrm>
            <a:off x="260747" y="1123087"/>
            <a:ext cx="11544301" cy="120032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Including files saves a lot of work. This means that you can create a standard header, footer, or menu file for all your web pages. Then, when the header needs to be updated, you can only update the header include file.</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24C9B11-4738-263F-90E4-079FC80A0082}"/>
              </a:ext>
            </a:extLst>
          </p:cNvPr>
          <p:cNvSpPr txBox="1"/>
          <p:nvPr/>
        </p:nvSpPr>
        <p:spPr>
          <a:xfrm>
            <a:off x="2975372" y="2923134"/>
            <a:ext cx="6115050" cy="2308324"/>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Syntax</a:t>
            </a:r>
          </a:p>
          <a:p>
            <a:pPr algn="ctr"/>
            <a:r>
              <a:rPr lang="en-US" sz="2400" dirty="0">
                <a:latin typeface="Times New Roman" panose="02020603050405020304" pitchFamily="18" charset="0"/>
                <a:cs typeface="Times New Roman" panose="02020603050405020304" pitchFamily="18" charset="0"/>
              </a:rPr>
              <a:t>include 'filename';</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or</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require 'filename';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223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Need of Include and Require Statements</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9EB6C6E9-5242-11C6-AAB5-72443169D31D}"/>
              </a:ext>
            </a:extLst>
          </p:cNvPr>
          <p:cNvSpPr txBox="1"/>
          <p:nvPr/>
        </p:nvSpPr>
        <p:spPr>
          <a:xfrm>
            <a:off x="260747" y="1123087"/>
            <a:ext cx="11544301" cy="120032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Including files saves a lot of work. This means that you can create a standard header, footer, or menu file for all your web pages. Then, when the header needs to be updated, you can only update the header include file.</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24C9B11-4738-263F-90E4-079FC80A0082}"/>
              </a:ext>
            </a:extLst>
          </p:cNvPr>
          <p:cNvSpPr txBox="1"/>
          <p:nvPr/>
        </p:nvSpPr>
        <p:spPr>
          <a:xfrm>
            <a:off x="2975372" y="2923134"/>
            <a:ext cx="6115050" cy="2308324"/>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Syntax</a:t>
            </a:r>
          </a:p>
          <a:p>
            <a:pPr algn="ctr"/>
            <a:r>
              <a:rPr lang="en-US" sz="2400" dirty="0">
                <a:latin typeface="Times New Roman" panose="02020603050405020304" pitchFamily="18" charset="0"/>
                <a:cs typeface="Times New Roman" panose="02020603050405020304" pitchFamily="18" charset="0"/>
              </a:rPr>
              <a:t>include 'filename';</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or</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require 'filename';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684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Include Statement: Examples</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9" name="TextBox 8">
            <a:extLst>
              <a:ext uri="{FF2B5EF4-FFF2-40B4-BE49-F238E27FC236}">
                <a16:creationId xmlns:a16="http://schemas.microsoft.com/office/drawing/2014/main" id="{41C19634-7A43-44F4-7B61-72790F18CC2F}"/>
              </a:ext>
            </a:extLst>
          </p:cNvPr>
          <p:cNvSpPr txBox="1"/>
          <p:nvPr/>
        </p:nvSpPr>
        <p:spPr>
          <a:xfrm>
            <a:off x="260747" y="859212"/>
            <a:ext cx="11272837" cy="2123658"/>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Example 1</a:t>
            </a:r>
          </a:p>
          <a:p>
            <a:r>
              <a:rPr lang="en-US" sz="2200" dirty="0">
                <a:latin typeface="Times New Roman" panose="02020603050405020304" pitchFamily="18" charset="0"/>
                <a:cs typeface="Times New Roman" panose="02020603050405020304" pitchFamily="18" charset="0"/>
              </a:rPr>
              <a:t>Assume we have a standard footer file called "</a:t>
            </a:r>
            <a:r>
              <a:rPr lang="en-US" sz="2200" dirty="0" err="1">
                <a:latin typeface="Times New Roman" panose="02020603050405020304" pitchFamily="18" charset="0"/>
                <a:cs typeface="Times New Roman" panose="02020603050405020304" pitchFamily="18" charset="0"/>
              </a:rPr>
              <a:t>footer.php</a:t>
            </a:r>
            <a:r>
              <a:rPr lang="en-US" sz="2200" dirty="0">
                <a:latin typeface="Times New Roman" panose="02020603050405020304" pitchFamily="18" charset="0"/>
                <a:cs typeface="Times New Roman" panose="02020603050405020304" pitchFamily="18" charset="0"/>
              </a:rPr>
              <a:t>", that looks like this: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&lt;?php</a:t>
            </a:r>
          </a:p>
          <a:p>
            <a:r>
              <a:rPr lang="en-US" sz="2200" dirty="0">
                <a:latin typeface="Times New Roman" panose="02020603050405020304" pitchFamily="18" charset="0"/>
                <a:cs typeface="Times New Roman" panose="02020603050405020304" pitchFamily="18" charset="0"/>
              </a:rPr>
              <a:t>echo "&lt;p&gt;Copyright &amp;copy; 1999-" . date("Y") . " W3Schools.com&lt;/p&gt;";</a:t>
            </a:r>
          </a:p>
          <a:p>
            <a:r>
              <a:rPr lang="en-US" sz="2200" dirty="0">
                <a:latin typeface="Times New Roman" panose="02020603050405020304" pitchFamily="18" charset="0"/>
                <a:cs typeface="Times New Roman" panose="02020603050405020304" pitchFamily="18" charset="0"/>
              </a:rPr>
              <a:t>?&gt;</a:t>
            </a:r>
            <a:endParaRPr lang="en-IN" sz="2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54061AA-1CE8-EB9A-7BA9-937285DBCCE0}"/>
              </a:ext>
            </a:extLst>
          </p:cNvPr>
          <p:cNvSpPr txBox="1"/>
          <p:nvPr/>
        </p:nvSpPr>
        <p:spPr>
          <a:xfrm>
            <a:off x="143044" y="2998113"/>
            <a:ext cx="8886826" cy="430887"/>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To include the footer file in a page, use the include statement:</a:t>
            </a:r>
            <a:endParaRPr lang="en-IN" sz="2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EA4A338-3A5E-4145-B4A4-CD66E3739581}"/>
              </a:ext>
            </a:extLst>
          </p:cNvPr>
          <p:cNvSpPr txBox="1"/>
          <p:nvPr/>
        </p:nvSpPr>
        <p:spPr>
          <a:xfrm>
            <a:off x="260747" y="3492400"/>
            <a:ext cx="6115050"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b="0" i="0" dirty="0">
                <a:solidFill>
                  <a:srgbClr val="0000CD"/>
                </a:solidFill>
                <a:effectLst/>
                <a:latin typeface="Times New Roman" panose="02020603050405020304" pitchFamily="18" charset="0"/>
                <a:cs typeface="Times New Roman" panose="02020603050405020304" pitchFamily="18" charset="0"/>
              </a:rPr>
              <a:t>&lt;</a:t>
            </a:r>
            <a:r>
              <a:rPr lang="en-US" sz="2000" b="0" i="0" dirty="0">
                <a:solidFill>
                  <a:srgbClr val="A52A2A"/>
                </a:solidFill>
                <a:effectLst/>
                <a:latin typeface="Times New Roman" panose="02020603050405020304" pitchFamily="18" charset="0"/>
                <a:cs typeface="Times New Roman" panose="02020603050405020304" pitchFamily="18" charset="0"/>
              </a:rPr>
              <a:t>!DOCTYPE</a:t>
            </a:r>
            <a:r>
              <a:rPr lang="en-US" sz="2000" b="0" i="0" dirty="0">
                <a:solidFill>
                  <a:srgbClr val="FF0000"/>
                </a:solidFill>
                <a:effectLst/>
                <a:latin typeface="Times New Roman" panose="02020603050405020304" pitchFamily="18" charset="0"/>
                <a:cs typeface="Times New Roman" panose="02020603050405020304" pitchFamily="18" charset="0"/>
              </a:rPr>
              <a:t> html</a:t>
            </a:r>
            <a:r>
              <a:rPr lang="en-US" sz="2000" b="0" i="0" dirty="0">
                <a:solidFill>
                  <a:srgbClr val="0000CD"/>
                </a:solidFill>
                <a:effectLst/>
                <a:latin typeface="Times New Roman" panose="02020603050405020304" pitchFamily="18" charset="0"/>
                <a:cs typeface="Times New Roman" panose="02020603050405020304" pitchFamily="18" charset="0"/>
              </a:rPr>
              <a:t>&gt;</a:t>
            </a:r>
            <a:br>
              <a:rPr lang="en-US" sz="2000" dirty="0">
                <a:latin typeface="Times New Roman" panose="02020603050405020304" pitchFamily="18" charset="0"/>
                <a:cs typeface="Times New Roman" panose="02020603050405020304" pitchFamily="18" charset="0"/>
              </a:rPr>
            </a:br>
            <a:r>
              <a:rPr lang="en-US" sz="2000" b="0" i="0" dirty="0">
                <a:solidFill>
                  <a:srgbClr val="0000CD"/>
                </a:solidFill>
                <a:effectLst/>
                <a:latin typeface="Times New Roman" panose="02020603050405020304" pitchFamily="18" charset="0"/>
                <a:cs typeface="Times New Roman" panose="02020603050405020304" pitchFamily="18" charset="0"/>
              </a:rPr>
              <a:t>&lt;</a:t>
            </a:r>
            <a:r>
              <a:rPr lang="en-US" sz="2000" b="0" i="0" dirty="0">
                <a:solidFill>
                  <a:srgbClr val="A52A2A"/>
                </a:solidFill>
                <a:effectLst/>
                <a:latin typeface="Times New Roman" panose="02020603050405020304" pitchFamily="18" charset="0"/>
                <a:cs typeface="Times New Roman" panose="02020603050405020304" pitchFamily="18" charset="0"/>
              </a:rPr>
              <a:t>html</a:t>
            </a:r>
            <a:r>
              <a:rPr lang="en-US" sz="2000" b="0" i="0" dirty="0">
                <a:solidFill>
                  <a:srgbClr val="0000CD"/>
                </a:solidFill>
                <a:effectLst/>
                <a:latin typeface="Times New Roman" panose="02020603050405020304" pitchFamily="18" charset="0"/>
                <a:cs typeface="Times New Roman" panose="02020603050405020304" pitchFamily="18" charset="0"/>
              </a:rPr>
              <a:t>&gt;</a:t>
            </a:r>
            <a:br>
              <a:rPr lang="en-US" sz="2000" dirty="0">
                <a:latin typeface="Times New Roman" panose="02020603050405020304" pitchFamily="18" charset="0"/>
                <a:cs typeface="Times New Roman" panose="02020603050405020304" pitchFamily="18" charset="0"/>
              </a:rPr>
            </a:br>
            <a:r>
              <a:rPr lang="en-US" sz="2000" b="0" i="0" dirty="0">
                <a:solidFill>
                  <a:srgbClr val="0000CD"/>
                </a:solidFill>
                <a:effectLst/>
                <a:latin typeface="Times New Roman" panose="02020603050405020304" pitchFamily="18" charset="0"/>
                <a:cs typeface="Times New Roman" panose="02020603050405020304" pitchFamily="18" charset="0"/>
              </a:rPr>
              <a:t>&lt;</a:t>
            </a:r>
            <a:r>
              <a:rPr lang="en-US" sz="2000" b="0" i="0" dirty="0">
                <a:solidFill>
                  <a:srgbClr val="A52A2A"/>
                </a:solidFill>
                <a:effectLst/>
                <a:latin typeface="Times New Roman" panose="02020603050405020304" pitchFamily="18" charset="0"/>
                <a:cs typeface="Times New Roman" panose="02020603050405020304" pitchFamily="18" charset="0"/>
              </a:rPr>
              <a:t>body</a:t>
            </a:r>
            <a:r>
              <a:rPr lang="en-US" sz="2000" b="0" i="0" dirty="0">
                <a:solidFill>
                  <a:srgbClr val="0000CD"/>
                </a:solidFill>
                <a:effectLst/>
                <a:latin typeface="Times New Roman" panose="02020603050405020304" pitchFamily="18" charset="0"/>
                <a:cs typeface="Times New Roman" panose="02020603050405020304" pitchFamily="18" charset="0"/>
              </a:rPr>
              <a:t>&gt;</a:t>
            </a:r>
            <a:br>
              <a:rPr lang="en-US" sz="2000" dirty="0">
                <a:latin typeface="Times New Roman" panose="02020603050405020304" pitchFamily="18" charset="0"/>
                <a:cs typeface="Times New Roman" panose="02020603050405020304" pitchFamily="18" charset="0"/>
              </a:rPr>
            </a:br>
            <a:r>
              <a:rPr lang="en-US" sz="2000" b="0" i="0" dirty="0">
                <a:solidFill>
                  <a:srgbClr val="0000CD"/>
                </a:solidFill>
                <a:effectLst/>
                <a:latin typeface="Times New Roman" panose="02020603050405020304" pitchFamily="18" charset="0"/>
                <a:cs typeface="Times New Roman" panose="02020603050405020304" pitchFamily="18" charset="0"/>
              </a:rPr>
              <a:t>&lt;</a:t>
            </a:r>
            <a:r>
              <a:rPr lang="en-US" sz="2000" b="0" i="0" dirty="0">
                <a:solidFill>
                  <a:srgbClr val="A52A2A"/>
                </a:solidFill>
                <a:effectLst/>
                <a:latin typeface="Times New Roman" panose="02020603050405020304" pitchFamily="18" charset="0"/>
                <a:cs typeface="Times New Roman" panose="02020603050405020304" pitchFamily="18" charset="0"/>
              </a:rPr>
              <a:t>h1</a:t>
            </a:r>
            <a:r>
              <a:rPr lang="en-US" sz="2000" b="0" i="0" dirty="0">
                <a:solidFill>
                  <a:srgbClr val="0000CD"/>
                </a:solidFill>
                <a:effectLst/>
                <a:latin typeface="Times New Roman" panose="02020603050405020304" pitchFamily="18" charset="0"/>
                <a:cs typeface="Times New Roman" panose="02020603050405020304" pitchFamily="18" charset="0"/>
              </a:rPr>
              <a:t>&gt;</a:t>
            </a:r>
            <a:r>
              <a:rPr lang="en-US" sz="2000" b="0" i="0" dirty="0">
                <a:solidFill>
                  <a:srgbClr val="000000"/>
                </a:solidFill>
                <a:effectLst/>
                <a:latin typeface="Times New Roman" panose="02020603050405020304" pitchFamily="18" charset="0"/>
                <a:cs typeface="Times New Roman" panose="02020603050405020304" pitchFamily="18" charset="0"/>
              </a:rPr>
              <a:t>Welcome to my home page!</a:t>
            </a:r>
            <a:r>
              <a:rPr lang="en-US" sz="2000" b="0" i="0" dirty="0">
                <a:solidFill>
                  <a:srgbClr val="0000CD"/>
                </a:solidFill>
                <a:effectLst/>
                <a:latin typeface="Times New Roman" panose="02020603050405020304" pitchFamily="18" charset="0"/>
                <a:cs typeface="Times New Roman" panose="02020603050405020304" pitchFamily="18" charset="0"/>
              </a:rPr>
              <a:t>&lt;</a:t>
            </a:r>
            <a:r>
              <a:rPr lang="en-US" sz="2000" b="0" i="0" dirty="0">
                <a:solidFill>
                  <a:srgbClr val="A52A2A"/>
                </a:solidFill>
                <a:effectLst/>
                <a:latin typeface="Times New Roman" panose="02020603050405020304" pitchFamily="18" charset="0"/>
                <a:cs typeface="Times New Roman" panose="02020603050405020304" pitchFamily="18" charset="0"/>
              </a:rPr>
              <a:t>/h1</a:t>
            </a:r>
            <a:r>
              <a:rPr lang="en-US" sz="2000" b="0" i="0" dirty="0">
                <a:solidFill>
                  <a:srgbClr val="0000CD"/>
                </a:solidFill>
                <a:effectLst/>
                <a:latin typeface="Times New Roman" panose="02020603050405020304" pitchFamily="18" charset="0"/>
                <a:cs typeface="Times New Roman" panose="02020603050405020304" pitchFamily="18" charset="0"/>
              </a:rPr>
              <a:t>&gt;</a:t>
            </a:r>
            <a:br>
              <a:rPr lang="en-US" sz="2000" dirty="0">
                <a:latin typeface="Times New Roman" panose="02020603050405020304" pitchFamily="18" charset="0"/>
                <a:cs typeface="Times New Roman" panose="02020603050405020304" pitchFamily="18" charset="0"/>
              </a:rPr>
            </a:br>
            <a:r>
              <a:rPr lang="en-US" sz="2000" b="0" i="0" dirty="0">
                <a:solidFill>
                  <a:srgbClr val="0000CD"/>
                </a:solidFill>
                <a:effectLst/>
                <a:latin typeface="Times New Roman" panose="02020603050405020304" pitchFamily="18" charset="0"/>
                <a:cs typeface="Times New Roman" panose="02020603050405020304" pitchFamily="18" charset="0"/>
              </a:rPr>
              <a:t>&lt;</a:t>
            </a:r>
            <a:r>
              <a:rPr lang="en-US" sz="2000" b="0" i="0" dirty="0">
                <a:solidFill>
                  <a:srgbClr val="A52A2A"/>
                </a:solidFill>
                <a:effectLst/>
                <a:latin typeface="Times New Roman" panose="02020603050405020304" pitchFamily="18" charset="0"/>
                <a:cs typeface="Times New Roman" panose="02020603050405020304" pitchFamily="18" charset="0"/>
              </a:rPr>
              <a:t>p</a:t>
            </a:r>
            <a:r>
              <a:rPr lang="en-US" sz="2000" b="0" i="0" dirty="0">
                <a:solidFill>
                  <a:srgbClr val="0000CD"/>
                </a:solidFill>
                <a:effectLst/>
                <a:latin typeface="Times New Roman" panose="02020603050405020304" pitchFamily="18" charset="0"/>
                <a:cs typeface="Times New Roman" panose="02020603050405020304" pitchFamily="18" charset="0"/>
              </a:rPr>
              <a:t>&gt;</a:t>
            </a:r>
            <a:r>
              <a:rPr lang="en-US" sz="2000" b="0" i="0" dirty="0">
                <a:solidFill>
                  <a:srgbClr val="000000"/>
                </a:solidFill>
                <a:effectLst/>
                <a:latin typeface="Times New Roman" panose="02020603050405020304" pitchFamily="18" charset="0"/>
                <a:cs typeface="Times New Roman" panose="02020603050405020304" pitchFamily="18" charset="0"/>
              </a:rPr>
              <a:t>Some text.</a:t>
            </a:r>
            <a:r>
              <a:rPr lang="en-US" sz="2000" b="0" i="0" dirty="0">
                <a:solidFill>
                  <a:srgbClr val="0000CD"/>
                </a:solidFill>
                <a:effectLst/>
                <a:latin typeface="Times New Roman" panose="02020603050405020304" pitchFamily="18" charset="0"/>
                <a:cs typeface="Times New Roman" panose="02020603050405020304" pitchFamily="18" charset="0"/>
              </a:rPr>
              <a:t>&lt;</a:t>
            </a:r>
            <a:r>
              <a:rPr lang="en-US" sz="2000" b="0" i="0" dirty="0">
                <a:solidFill>
                  <a:srgbClr val="A52A2A"/>
                </a:solidFill>
                <a:effectLst/>
                <a:latin typeface="Times New Roman" panose="02020603050405020304" pitchFamily="18" charset="0"/>
                <a:cs typeface="Times New Roman" panose="02020603050405020304" pitchFamily="18" charset="0"/>
              </a:rPr>
              <a:t>/p</a:t>
            </a:r>
            <a:r>
              <a:rPr lang="en-US" sz="2000" b="0" i="0" dirty="0">
                <a:solidFill>
                  <a:srgbClr val="0000CD"/>
                </a:solidFill>
                <a:effectLst/>
                <a:latin typeface="Times New Roman" panose="02020603050405020304" pitchFamily="18" charset="0"/>
                <a:cs typeface="Times New Roman" panose="02020603050405020304" pitchFamily="18" charset="0"/>
              </a:rPr>
              <a:t>&gt;</a:t>
            </a:r>
            <a:br>
              <a:rPr lang="en-US" sz="2000" dirty="0">
                <a:latin typeface="Times New Roman" panose="02020603050405020304" pitchFamily="18" charset="0"/>
                <a:cs typeface="Times New Roman" panose="02020603050405020304" pitchFamily="18" charset="0"/>
              </a:rPr>
            </a:br>
            <a:r>
              <a:rPr lang="en-US" sz="2000" b="0" i="0" dirty="0">
                <a:solidFill>
                  <a:srgbClr val="0000CD"/>
                </a:solidFill>
                <a:effectLst/>
                <a:latin typeface="Times New Roman" panose="02020603050405020304" pitchFamily="18" charset="0"/>
                <a:cs typeface="Times New Roman" panose="02020603050405020304" pitchFamily="18" charset="0"/>
              </a:rPr>
              <a:t>&lt;</a:t>
            </a:r>
            <a:r>
              <a:rPr lang="en-US" sz="2000" b="0" i="0" dirty="0">
                <a:solidFill>
                  <a:srgbClr val="A52A2A"/>
                </a:solidFill>
                <a:effectLst/>
                <a:latin typeface="Times New Roman" panose="02020603050405020304" pitchFamily="18" charset="0"/>
                <a:cs typeface="Times New Roman" panose="02020603050405020304" pitchFamily="18" charset="0"/>
              </a:rPr>
              <a:t>p</a:t>
            </a:r>
            <a:r>
              <a:rPr lang="en-US" sz="2000" b="0" i="0" dirty="0">
                <a:solidFill>
                  <a:srgbClr val="0000CD"/>
                </a:solidFill>
                <a:effectLst/>
                <a:latin typeface="Times New Roman" panose="02020603050405020304" pitchFamily="18" charset="0"/>
                <a:cs typeface="Times New Roman" panose="02020603050405020304" pitchFamily="18" charset="0"/>
              </a:rPr>
              <a:t>&gt;</a:t>
            </a:r>
            <a:r>
              <a:rPr lang="en-US" sz="2000" b="0" i="0" dirty="0">
                <a:solidFill>
                  <a:srgbClr val="000000"/>
                </a:solidFill>
                <a:effectLst/>
                <a:latin typeface="Times New Roman" panose="02020603050405020304" pitchFamily="18" charset="0"/>
                <a:cs typeface="Times New Roman" panose="02020603050405020304" pitchFamily="18" charset="0"/>
              </a:rPr>
              <a:t>Some more text.</a:t>
            </a:r>
            <a:r>
              <a:rPr lang="en-US" sz="2000" b="0" i="0" dirty="0">
                <a:solidFill>
                  <a:srgbClr val="0000CD"/>
                </a:solidFill>
                <a:effectLst/>
                <a:latin typeface="Times New Roman" panose="02020603050405020304" pitchFamily="18" charset="0"/>
                <a:cs typeface="Times New Roman" panose="02020603050405020304" pitchFamily="18" charset="0"/>
              </a:rPr>
              <a:t>&lt;</a:t>
            </a:r>
            <a:r>
              <a:rPr lang="en-US" sz="2000" b="0" i="0" dirty="0">
                <a:solidFill>
                  <a:srgbClr val="A52A2A"/>
                </a:solidFill>
                <a:effectLst/>
                <a:latin typeface="Times New Roman" panose="02020603050405020304" pitchFamily="18" charset="0"/>
                <a:cs typeface="Times New Roman" panose="02020603050405020304" pitchFamily="18" charset="0"/>
              </a:rPr>
              <a:t>/p</a:t>
            </a:r>
            <a:r>
              <a:rPr lang="en-US" sz="2000" b="0" i="0" dirty="0">
                <a:solidFill>
                  <a:srgbClr val="0000CD"/>
                </a:solidFill>
                <a:effectLst/>
                <a:latin typeface="Times New Roman" panose="02020603050405020304" pitchFamily="18" charset="0"/>
                <a:cs typeface="Times New Roman" panose="02020603050405020304" pitchFamily="18" charset="0"/>
              </a:rPr>
              <a:t>&gt;</a:t>
            </a:r>
            <a:br>
              <a:rPr lang="en-US" sz="2000" dirty="0">
                <a:latin typeface="Times New Roman" panose="02020603050405020304" pitchFamily="18" charset="0"/>
                <a:cs typeface="Times New Roman" panose="02020603050405020304" pitchFamily="18" charset="0"/>
              </a:rPr>
            </a:br>
            <a:r>
              <a:rPr lang="en-US" sz="2000" b="0" i="0" dirty="0">
                <a:solidFill>
                  <a:srgbClr val="FF0000"/>
                </a:solidFill>
                <a:effectLst/>
                <a:latin typeface="Times New Roman" panose="02020603050405020304" pitchFamily="18" charset="0"/>
                <a:cs typeface="Times New Roman" panose="02020603050405020304" pitchFamily="18" charset="0"/>
              </a:rPr>
              <a:t>&lt;?php</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CD"/>
                </a:solidFill>
                <a:effectLst/>
                <a:latin typeface="Times New Roman" panose="02020603050405020304" pitchFamily="18" charset="0"/>
                <a:cs typeface="Times New Roman" panose="02020603050405020304" pitchFamily="18" charset="0"/>
              </a:rPr>
              <a:t>include</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A52A2A"/>
                </a:solidFill>
                <a:effectLst/>
                <a:latin typeface="Times New Roman" panose="02020603050405020304" pitchFamily="18" charset="0"/>
                <a:cs typeface="Times New Roman" panose="02020603050405020304" pitchFamily="18" charset="0"/>
              </a:rPr>
              <a:t>'</a:t>
            </a:r>
            <a:r>
              <a:rPr lang="en-US" sz="2000" b="0" i="0" dirty="0" err="1">
                <a:solidFill>
                  <a:srgbClr val="A52A2A"/>
                </a:solidFill>
                <a:effectLst/>
                <a:latin typeface="Times New Roman" panose="02020603050405020304" pitchFamily="18" charset="0"/>
                <a:cs typeface="Times New Roman" panose="02020603050405020304" pitchFamily="18" charset="0"/>
              </a:rPr>
              <a:t>footer.php</a:t>
            </a:r>
            <a:r>
              <a:rPr lang="en-US" sz="2000" b="0" i="0" dirty="0">
                <a:solidFill>
                  <a:srgbClr val="A52A2A"/>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?&gt;</a:t>
            </a:r>
            <a:br>
              <a:rPr lang="en-US" sz="2000" dirty="0">
                <a:latin typeface="Times New Roman" panose="02020603050405020304" pitchFamily="18" charset="0"/>
                <a:cs typeface="Times New Roman" panose="02020603050405020304" pitchFamily="18" charset="0"/>
              </a:rPr>
            </a:br>
            <a:r>
              <a:rPr lang="en-US" sz="2000" b="0" i="0" dirty="0">
                <a:solidFill>
                  <a:srgbClr val="0000CD"/>
                </a:solidFill>
                <a:effectLst/>
                <a:latin typeface="Times New Roman" panose="02020603050405020304" pitchFamily="18" charset="0"/>
                <a:cs typeface="Times New Roman" panose="02020603050405020304" pitchFamily="18" charset="0"/>
              </a:rPr>
              <a:t>&lt;</a:t>
            </a:r>
            <a:r>
              <a:rPr lang="en-US" sz="2000" b="0" i="0" dirty="0">
                <a:solidFill>
                  <a:srgbClr val="A52A2A"/>
                </a:solidFill>
                <a:effectLst/>
                <a:latin typeface="Times New Roman" panose="02020603050405020304" pitchFamily="18" charset="0"/>
                <a:cs typeface="Times New Roman" panose="02020603050405020304" pitchFamily="18" charset="0"/>
              </a:rPr>
              <a:t>/body</a:t>
            </a:r>
            <a:r>
              <a:rPr lang="en-US" sz="2000" b="0" i="0" dirty="0">
                <a:solidFill>
                  <a:srgbClr val="0000CD"/>
                </a:solidFill>
                <a:effectLst/>
                <a:latin typeface="Times New Roman" panose="02020603050405020304" pitchFamily="18" charset="0"/>
                <a:cs typeface="Times New Roman" panose="02020603050405020304" pitchFamily="18" charset="0"/>
              </a:rPr>
              <a:t>&gt;</a:t>
            </a:r>
            <a:br>
              <a:rPr lang="en-US" sz="2000" dirty="0">
                <a:latin typeface="Times New Roman" panose="02020603050405020304" pitchFamily="18" charset="0"/>
                <a:cs typeface="Times New Roman" panose="02020603050405020304" pitchFamily="18" charset="0"/>
              </a:rPr>
            </a:br>
            <a:r>
              <a:rPr lang="en-US" sz="2000" b="0" i="0" dirty="0">
                <a:solidFill>
                  <a:srgbClr val="0000CD"/>
                </a:solidFill>
                <a:effectLst/>
                <a:latin typeface="Times New Roman" panose="02020603050405020304" pitchFamily="18" charset="0"/>
                <a:cs typeface="Times New Roman" panose="02020603050405020304" pitchFamily="18" charset="0"/>
              </a:rPr>
              <a:t>&lt;</a:t>
            </a:r>
            <a:r>
              <a:rPr lang="en-US" sz="2000" b="0" i="0" dirty="0">
                <a:solidFill>
                  <a:srgbClr val="A52A2A"/>
                </a:solidFill>
                <a:effectLst/>
                <a:latin typeface="Times New Roman" panose="02020603050405020304" pitchFamily="18" charset="0"/>
                <a:cs typeface="Times New Roman" panose="02020603050405020304" pitchFamily="18" charset="0"/>
              </a:rPr>
              <a:t>/html</a:t>
            </a:r>
            <a:r>
              <a:rPr lang="en-US" sz="2000" b="0" i="0" dirty="0">
                <a:solidFill>
                  <a:srgbClr val="0000CD"/>
                </a:solidFill>
                <a:effectLst/>
                <a:latin typeface="Times New Roman" panose="02020603050405020304" pitchFamily="18" charset="0"/>
                <a:cs typeface="Times New Roman" panose="02020603050405020304" pitchFamily="18" charset="0"/>
              </a:rPr>
              <a:t>&gt;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484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Include Statement: Examples</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12" name="TextBox 11">
            <a:extLst>
              <a:ext uri="{FF2B5EF4-FFF2-40B4-BE49-F238E27FC236}">
                <a16:creationId xmlns:a16="http://schemas.microsoft.com/office/drawing/2014/main" id="{3251EA11-37B3-6FCE-3E07-8DBAE235D1DB}"/>
              </a:ext>
            </a:extLst>
          </p:cNvPr>
          <p:cNvSpPr txBox="1"/>
          <p:nvPr/>
        </p:nvSpPr>
        <p:spPr>
          <a:xfrm>
            <a:off x="260747" y="1198541"/>
            <a:ext cx="5368528" cy="317009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menu.php</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&lt;?php</a:t>
            </a:r>
          </a:p>
          <a:p>
            <a:r>
              <a:rPr lang="en-IN" sz="2000" dirty="0">
                <a:latin typeface="Times New Roman" panose="02020603050405020304" pitchFamily="18" charset="0"/>
                <a:cs typeface="Times New Roman" panose="02020603050405020304" pitchFamily="18" charset="0"/>
              </a:rPr>
              <a:t>echo '&lt;a </a:t>
            </a:r>
            <a:r>
              <a:rPr lang="en-IN" sz="2000" dirty="0" err="1">
                <a:latin typeface="Times New Roman" panose="02020603050405020304" pitchFamily="18" charset="0"/>
                <a:cs typeface="Times New Roman" panose="02020603050405020304" pitchFamily="18" charset="0"/>
              </a:rPr>
              <a:t>href</a:t>
            </a:r>
            <a:r>
              <a:rPr lang="en-IN" sz="2000" dirty="0">
                <a:latin typeface="Times New Roman" panose="02020603050405020304" pitchFamily="18" charset="0"/>
                <a:cs typeface="Times New Roman" panose="02020603050405020304" pitchFamily="18" charset="0"/>
              </a:rPr>
              <a:t>="/default.asp"&gt;Home&lt;/a&gt; -</a:t>
            </a:r>
          </a:p>
          <a:p>
            <a:r>
              <a:rPr lang="en-IN" sz="2000" dirty="0">
                <a:latin typeface="Times New Roman" panose="02020603050405020304" pitchFamily="18" charset="0"/>
                <a:cs typeface="Times New Roman" panose="02020603050405020304" pitchFamily="18" charset="0"/>
              </a:rPr>
              <a:t>&lt;a </a:t>
            </a:r>
            <a:r>
              <a:rPr lang="en-IN" sz="2000" dirty="0" err="1">
                <a:latin typeface="Times New Roman" panose="02020603050405020304" pitchFamily="18" charset="0"/>
                <a:cs typeface="Times New Roman" panose="02020603050405020304" pitchFamily="18" charset="0"/>
              </a:rPr>
              <a:t>href</a:t>
            </a:r>
            <a:r>
              <a:rPr lang="en-IN" sz="2000" dirty="0">
                <a:latin typeface="Times New Roman" panose="02020603050405020304" pitchFamily="18" charset="0"/>
                <a:cs typeface="Times New Roman" panose="02020603050405020304" pitchFamily="18" charset="0"/>
              </a:rPr>
              <a:t>="/html/default.asp"&gt;HTML Tutorial&lt;/a&gt; -</a:t>
            </a:r>
          </a:p>
          <a:p>
            <a:r>
              <a:rPr lang="en-IN" sz="2000" dirty="0">
                <a:latin typeface="Times New Roman" panose="02020603050405020304" pitchFamily="18" charset="0"/>
                <a:cs typeface="Times New Roman" panose="02020603050405020304" pitchFamily="18" charset="0"/>
              </a:rPr>
              <a:t>&lt;a </a:t>
            </a:r>
            <a:r>
              <a:rPr lang="en-IN" sz="2000" dirty="0" err="1">
                <a:latin typeface="Times New Roman" panose="02020603050405020304" pitchFamily="18" charset="0"/>
                <a:cs typeface="Times New Roman" panose="02020603050405020304" pitchFamily="18" charset="0"/>
              </a:rPr>
              <a:t>href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css</a:t>
            </a:r>
            <a:r>
              <a:rPr lang="en-IN" sz="2000" dirty="0">
                <a:latin typeface="Times New Roman" panose="02020603050405020304" pitchFamily="18" charset="0"/>
                <a:cs typeface="Times New Roman" panose="02020603050405020304" pitchFamily="18" charset="0"/>
              </a:rPr>
              <a:t>/default.asp"&gt;CSS Tutorial&lt;/a&gt; -</a:t>
            </a:r>
          </a:p>
          <a:p>
            <a:r>
              <a:rPr lang="en-IN" sz="2000" dirty="0">
                <a:latin typeface="Times New Roman" panose="02020603050405020304" pitchFamily="18" charset="0"/>
                <a:cs typeface="Times New Roman" panose="02020603050405020304" pitchFamily="18" charset="0"/>
              </a:rPr>
              <a:t>&lt;a </a:t>
            </a:r>
            <a:r>
              <a:rPr lang="en-IN" sz="2000" dirty="0" err="1">
                <a:latin typeface="Times New Roman" panose="02020603050405020304" pitchFamily="18" charset="0"/>
                <a:cs typeface="Times New Roman" panose="02020603050405020304" pitchFamily="18" charset="0"/>
              </a:rPr>
              <a:t>href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js</a:t>
            </a:r>
            <a:r>
              <a:rPr lang="en-IN" sz="2000" dirty="0">
                <a:latin typeface="Times New Roman" panose="02020603050405020304" pitchFamily="18" charset="0"/>
                <a:cs typeface="Times New Roman" panose="02020603050405020304" pitchFamily="18" charset="0"/>
              </a:rPr>
              <a:t>/default.asp"&gt;JavaScript Tutorial&lt;/a&gt; -</a:t>
            </a:r>
          </a:p>
          <a:p>
            <a:r>
              <a:rPr lang="en-IN" sz="2000" dirty="0">
                <a:latin typeface="Times New Roman" panose="02020603050405020304" pitchFamily="18" charset="0"/>
                <a:cs typeface="Times New Roman" panose="02020603050405020304" pitchFamily="18" charset="0"/>
              </a:rPr>
              <a:t>&lt;a </a:t>
            </a:r>
            <a:r>
              <a:rPr lang="en-IN" sz="2000" dirty="0" err="1">
                <a:latin typeface="Times New Roman" panose="02020603050405020304" pitchFamily="18" charset="0"/>
                <a:cs typeface="Times New Roman" panose="02020603050405020304" pitchFamily="18" charset="0"/>
              </a:rPr>
              <a:t>href</a:t>
            </a:r>
            <a:r>
              <a:rPr lang="en-IN" sz="2000" dirty="0">
                <a:latin typeface="Times New Roman" panose="02020603050405020304" pitchFamily="18" charset="0"/>
                <a:cs typeface="Times New Roman" panose="02020603050405020304" pitchFamily="18" charset="0"/>
              </a:rPr>
              <a:t>="default.asp"&gt;PHP Tutorial&lt;/a&gt;';</a:t>
            </a:r>
          </a:p>
          <a:p>
            <a:r>
              <a:rPr lang="en-IN" sz="2000" dirty="0">
                <a:latin typeface="Times New Roman" panose="02020603050405020304" pitchFamily="18" charset="0"/>
                <a:cs typeface="Times New Roman" panose="02020603050405020304" pitchFamily="18" charset="0"/>
              </a:rPr>
              <a:t>?&gt;</a:t>
            </a:r>
          </a:p>
          <a:p>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5DF770F-A23E-43AE-004A-1045F02F6BDE}"/>
              </a:ext>
            </a:extLst>
          </p:cNvPr>
          <p:cNvSpPr txBox="1"/>
          <p:nvPr/>
        </p:nvSpPr>
        <p:spPr>
          <a:xfrm>
            <a:off x="5816203" y="1198541"/>
            <a:ext cx="6115050" cy="40934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latin typeface="Times New Roman" panose="02020603050405020304" pitchFamily="18" charset="0"/>
                <a:cs typeface="Times New Roman" panose="02020603050405020304" pitchFamily="18" charset="0"/>
              </a:rPr>
              <a:t>Html file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&lt;!DOCTYPE html&gt;</a:t>
            </a:r>
          </a:p>
          <a:p>
            <a:r>
              <a:rPr lang="en-US" sz="2000" dirty="0">
                <a:latin typeface="Times New Roman" panose="02020603050405020304" pitchFamily="18" charset="0"/>
                <a:cs typeface="Times New Roman" panose="02020603050405020304" pitchFamily="18" charset="0"/>
              </a:rPr>
              <a:t>&lt;html&gt;</a:t>
            </a:r>
          </a:p>
          <a:p>
            <a:r>
              <a:rPr lang="en-US" sz="2000" dirty="0">
                <a:latin typeface="Times New Roman" panose="02020603050405020304" pitchFamily="18" charset="0"/>
                <a:cs typeface="Times New Roman" panose="02020603050405020304" pitchFamily="18" charset="0"/>
              </a:rPr>
              <a:t>&lt;body&gt;</a:t>
            </a:r>
          </a:p>
          <a:p>
            <a:r>
              <a:rPr lang="en-US" sz="2000" dirty="0">
                <a:latin typeface="Times New Roman" panose="02020603050405020304" pitchFamily="18" charset="0"/>
                <a:cs typeface="Times New Roman" panose="02020603050405020304" pitchFamily="18" charset="0"/>
              </a:rPr>
              <a:t>&lt;div class="menu"&gt;</a:t>
            </a:r>
          </a:p>
          <a:p>
            <a:r>
              <a:rPr lang="en-US" sz="2000" dirty="0">
                <a:latin typeface="Times New Roman" panose="02020603050405020304" pitchFamily="18" charset="0"/>
                <a:cs typeface="Times New Roman" panose="02020603050405020304" pitchFamily="18" charset="0"/>
              </a:rPr>
              <a:t>&lt;?php include '</a:t>
            </a:r>
            <a:r>
              <a:rPr lang="en-US" sz="2000" dirty="0" err="1">
                <a:latin typeface="Times New Roman" panose="02020603050405020304" pitchFamily="18" charset="0"/>
                <a:cs typeface="Times New Roman" panose="02020603050405020304" pitchFamily="18" charset="0"/>
              </a:rPr>
              <a:t>menu.php</a:t>
            </a:r>
            <a:r>
              <a:rPr lang="en-US" sz="2000" dirty="0">
                <a:latin typeface="Times New Roman" panose="02020603050405020304" pitchFamily="18" charset="0"/>
                <a:cs typeface="Times New Roman" panose="02020603050405020304" pitchFamily="18" charset="0"/>
              </a:rPr>
              <a:t>';?&gt;</a:t>
            </a:r>
          </a:p>
          <a:p>
            <a:r>
              <a:rPr lang="en-US" sz="2000" dirty="0">
                <a:latin typeface="Times New Roman" panose="02020603050405020304" pitchFamily="18" charset="0"/>
                <a:cs typeface="Times New Roman" panose="02020603050405020304" pitchFamily="18" charset="0"/>
              </a:rPr>
              <a:t>&lt;/div&gt;</a:t>
            </a:r>
          </a:p>
          <a:p>
            <a:r>
              <a:rPr lang="en-US" sz="2000" dirty="0">
                <a:latin typeface="Times New Roman" panose="02020603050405020304" pitchFamily="18" charset="0"/>
                <a:cs typeface="Times New Roman" panose="02020603050405020304" pitchFamily="18" charset="0"/>
              </a:rPr>
              <a:t>&lt;h1&gt;Welcome to my home page!&lt;/h1&gt;</a:t>
            </a:r>
          </a:p>
          <a:p>
            <a:r>
              <a:rPr lang="en-US" sz="2000" dirty="0">
                <a:latin typeface="Times New Roman" panose="02020603050405020304" pitchFamily="18" charset="0"/>
                <a:cs typeface="Times New Roman" panose="02020603050405020304" pitchFamily="18" charset="0"/>
              </a:rPr>
              <a:t>&lt;p&gt;Some text.&lt;/p&gt;</a:t>
            </a:r>
          </a:p>
          <a:p>
            <a:r>
              <a:rPr lang="en-US" sz="2000" dirty="0">
                <a:latin typeface="Times New Roman" panose="02020603050405020304" pitchFamily="18" charset="0"/>
                <a:cs typeface="Times New Roman" panose="02020603050405020304" pitchFamily="18" charset="0"/>
              </a:rPr>
              <a:t>&lt;p&gt;Some more text.&lt;/p&gt;</a:t>
            </a:r>
          </a:p>
          <a:p>
            <a:r>
              <a:rPr lang="en-US" sz="2000" dirty="0">
                <a:latin typeface="Times New Roman" panose="02020603050405020304" pitchFamily="18" charset="0"/>
                <a:cs typeface="Times New Roman" panose="02020603050405020304" pitchFamily="18" charset="0"/>
              </a:rPr>
              <a:t>&lt;/body&gt;</a:t>
            </a:r>
          </a:p>
          <a:p>
            <a:r>
              <a:rPr lang="en-US" sz="2000" dirty="0">
                <a:latin typeface="Times New Roman" panose="02020603050405020304" pitchFamily="18" charset="0"/>
                <a:cs typeface="Times New Roman" panose="02020603050405020304" pitchFamily="18" charset="0"/>
              </a:rPr>
              <a:t>&lt;/html&gt;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378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What is Cookie?</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A56A68FC-0E8C-8AFE-C7F1-C366E68BAE72}"/>
              </a:ext>
            </a:extLst>
          </p:cNvPr>
          <p:cNvSpPr txBox="1"/>
          <p:nvPr/>
        </p:nvSpPr>
        <p:spPr>
          <a:xfrm>
            <a:off x="260747" y="1163747"/>
            <a:ext cx="11726466" cy="1015663"/>
          </a:xfrm>
          <a:prstGeom prst="rect">
            <a:avLst/>
          </a:prstGeom>
          <a:noFill/>
        </p:spPr>
        <p:txBody>
          <a:bodyPr wrap="square">
            <a:spAutoFit/>
          </a:bodyPr>
          <a:lstStyle/>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PHP cookie is a small piece of information which is stored at client browser. It is used to recognize the user.</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Cookie is created at server side and saved to client browser. Each time when client sends request to the server, cookie is embedded with request. Such way, cookie can be received at the server side</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531CA3-7594-4F03-61B8-B0DF0862BFE9}"/>
              </a:ext>
            </a:extLst>
          </p:cNvPr>
          <p:cNvPicPr>
            <a:picLocks noChangeAspect="1"/>
          </p:cNvPicPr>
          <p:nvPr/>
        </p:nvPicPr>
        <p:blipFill>
          <a:blip r:embed="rId5"/>
          <a:stretch>
            <a:fillRect/>
          </a:stretch>
        </p:blipFill>
        <p:spPr>
          <a:xfrm>
            <a:off x="2421235" y="2508743"/>
            <a:ext cx="7349530" cy="2349120"/>
          </a:xfrm>
          <a:prstGeom prst="rect">
            <a:avLst/>
          </a:prstGeom>
        </p:spPr>
      </p:pic>
      <p:sp>
        <p:nvSpPr>
          <p:cNvPr id="10" name="TextBox 9">
            <a:extLst>
              <a:ext uri="{FF2B5EF4-FFF2-40B4-BE49-F238E27FC236}">
                <a16:creationId xmlns:a16="http://schemas.microsoft.com/office/drawing/2014/main" id="{0AA3DE71-5A11-C49A-3959-098B964D347E}"/>
              </a:ext>
            </a:extLst>
          </p:cNvPr>
          <p:cNvSpPr txBox="1"/>
          <p:nvPr/>
        </p:nvSpPr>
        <p:spPr>
          <a:xfrm>
            <a:off x="685800" y="4979738"/>
            <a:ext cx="10701338"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 short, cookie can be created, sent and received at server end.</a:t>
            </a:r>
          </a:p>
          <a:p>
            <a:r>
              <a:rPr lang="en-US" b="1" dirty="0">
                <a:latin typeface="Times New Roman" panose="02020603050405020304" pitchFamily="18" charset="0"/>
                <a:cs typeface="Times New Roman" panose="02020603050405020304" pitchFamily="18" charset="0"/>
              </a:rPr>
              <a:t>Note: PHP Cookie must be used before &lt;html&gt; tag.</a:t>
            </a:r>
          </a:p>
        </p:txBody>
      </p:sp>
    </p:spTree>
    <p:extLst>
      <p:ext uri="{BB962C8B-B14F-4D97-AF65-F5344CB8AC3E}">
        <p14:creationId xmlns:p14="http://schemas.microsoft.com/office/powerpoint/2010/main" val="1358002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PHP Cookie- </a:t>
            </a:r>
            <a:r>
              <a:rPr lang="en-IN" dirty="0" err="1"/>
              <a:t>setcookie</a:t>
            </a:r>
            <a:r>
              <a:rPr lang="en-IN" dirty="0"/>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extBox 7">
            <a:extLst>
              <a:ext uri="{FF2B5EF4-FFF2-40B4-BE49-F238E27FC236}">
                <a16:creationId xmlns:a16="http://schemas.microsoft.com/office/drawing/2014/main" id="{47409548-57CD-1820-E8C2-35AAF263DB29}"/>
              </a:ext>
            </a:extLst>
          </p:cNvPr>
          <p:cNvSpPr txBox="1"/>
          <p:nvPr/>
        </p:nvSpPr>
        <p:spPr>
          <a:xfrm>
            <a:off x="2245519" y="2524422"/>
            <a:ext cx="8929688" cy="461665"/>
          </a:xfrm>
          <a:prstGeom prst="rect">
            <a:avLst/>
          </a:prstGeom>
          <a:noFill/>
        </p:spPr>
        <p:txBody>
          <a:bodyPr wrap="square">
            <a:spAutoFit/>
          </a:bodyPr>
          <a:lstStyle/>
          <a:p>
            <a:pPr algn="l"/>
            <a:r>
              <a:rPr lang="en-US" sz="2400" b="0" i="0" dirty="0" err="1">
                <a:solidFill>
                  <a:srgbClr val="000000"/>
                </a:solidFill>
                <a:effectLst/>
                <a:latin typeface="Times New Roman" panose="02020603050405020304" pitchFamily="18" charset="0"/>
                <a:cs typeface="Times New Roman" panose="02020603050405020304" pitchFamily="18" charset="0"/>
              </a:rPr>
              <a:t>setcookie</a:t>
            </a:r>
            <a:r>
              <a:rPr lang="en-US" sz="2400" b="0" i="0" dirty="0">
                <a:solidFill>
                  <a:srgbClr val="000000"/>
                </a:solidFill>
                <a:effectLst/>
                <a:latin typeface="Times New Roman" panose="02020603050405020304" pitchFamily="18" charset="0"/>
                <a:cs typeface="Times New Roman" panose="02020603050405020304" pitchFamily="18" charset="0"/>
              </a:rPr>
              <a:t>(</a:t>
            </a:r>
            <a:r>
              <a:rPr lang="en-US" sz="2400" b="0" i="1" dirty="0">
                <a:solidFill>
                  <a:srgbClr val="000000"/>
                </a:solidFill>
                <a:effectLst/>
                <a:latin typeface="Times New Roman" panose="02020603050405020304" pitchFamily="18" charset="0"/>
                <a:cs typeface="Times New Roman" panose="02020603050405020304" pitchFamily="18" charset="0"/>
              </a:rPr>
              <a:t>name, value, expire, path, domain, secure, </a:t>
            </a:r>
            <a:r>
              <a:rPr lang="en-US" sz="2400" b="0" i="1" dirty="0" err="1">
                <a:solidFill>
                  <a:srgbClr val="000000"/>
                </a:solidFill>
                <a:effectLst/>
                <a:latin typeface="Times New Roman" panose="02020603050405020304" pitchFamily="18" charset="0"/>
                <a:cs typeface="Times New Roman" panose="02020603050405020304" pitchFamily="18" charset="0"/>
              </a:rPr>
              <a:t>httponly</a:t>
            </a:r>
            <a:r>
              <a:rPr lang="en-US" sz="2400" b="0" i="0" dirty="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89457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EAFF-F908-469A-8AFE-075D6DD93D8D}"/>
              </a:ext>
            </a:extLst>
          </p:cNvPr>
          <p:cNvSpPr>
            <a:spLocks noGrp="1"/>
          </p:cNvSpPr>
          <p:nvPr>
            <p:ph type="title"/>
          </p:nvPr>
        </p:nvSpPr>
        <p:spPr/>
        <p:txBody>
          <a:bodyPr>
            <a:normAutofit fontScale="90000"/>
          </a:bodyPr>
          <a:lstStyle/>
          <a:p>
            <a:r>
              <a:rPr lang="en-US" dirty="0"/>
              <a:t>Content(s)</a:t>
            </a:r>
            <a:endParaRPr lang="en-IN" dirty="0"/>
          </a:p>
        </p:txBody>
      </p:sp>
      <p:sp>
        <p:nvSpPr>
          <p:cNvPr id="3" name="Content Placeholder 2">
            <a:extLst>
              <a:ext uri="{FF2B5EF4-FFF2-40B4-BE49-F238E27FC236}">
                <a16:creationId xmlns:a16="http://schemas.microsoft.com/office/drawing/2014/main" id="{9FD0061E-FD12-4138-BA9F-ECF49EE7754B}"/>
              </a:ext>
            </a:extLst>
          </p:cNvPr>
          <p:cNvSpPr>
            <a:spLocks noGrp="1"/>
          </p:cNvSpPr>
          <p:nvPr>
            <p:ph idx="4294967295"/>
          </p:nvPr>
        </p:nvSpPr>
        <p:spPr>
          <a:xfrm>
            <a:off x="54219" y="1253331"/>
            <a:ext cx="10515600" cy="4351338"/>
          </a:xfrm>
        </p:spPr>
        <p:txBody>
          <a:bodyPr>
            <a:normAutofit/>
          </a:bodyPr>
          <a:lstStyle/>
          <a:p>
            <a:pPr marL="514350" indent="-514350">
              <a:buAutoNum type="arabicPeriod"/>
            </a:pPr>
            <a:r>
              <a:rPr lang="en-IN" dirty="0"/>
              <a:t>PHP Date and Time</a:t>
            </a:r>
          </a:p>
          <a:p>
            <a:pPr marL="514350" indent="-514350">
              <a:buAutoNum type="arabicPeriod"/>
            </a:pPr>
            <a:r>
              <a:rPr lang="en-IN" dirty="0"/>
              <a:t>PHP Include and Require</a:t>
            </a:r>
          </a:p>
          <a:p>
            <a:pPr marL="514350" indent="-514350">
              <a:buFont typeface="+mj-lt"/>
              <a:buAutoNum type="arabicPeriod"/>
            </a:pPr>
            <a:r>
              <a:rPr lang="en-IN" dirty="0"/>
              <a:t>PHP Cookies</a:t>
            </a:r>
          </a:p>
          <a:p>
            <a:pPr marL="514350" indent="-514350">
              <a:buFont typeface="+mj-lt"/>
              <a:buAutoNum type="arabicPeriod"/>
            </a:pPr>
            <a:r>
              <a:rPr lang="en-IN" dirty="0"/>
              <a:t>PHP Session</a:t>
            </a:r>
          </a:p>
          <a:p>
            <a:pPr marL="0" indent="0">
              <a:buNone/>
            </a:pPr>
            <a:endParaRPr lang="en-IN" dirty="0"/>
          </a:p>
        </p:txBody>
      </p:sp>
    </p:spTree>
    <p:extLst>
      <p:ext uri="{BB962C8B-B14F-4D97-AF65-F5344CB8AC3E}">
        <p14:creationId xmlns:p14="http://schemas.microsoft.com/office/powerpoint/2010/main" val="2847380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PHP - Create and Retrieve a Cookie </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extBox 7">
            <a:extLst>
              <a:ext uri="{FF2B5EF4-FFF2-40B4-BE49-F238E27FC236}">
                <a16:creationId xmlns:a16="http://schemas.microsoft.com/office/drawing/2014/main" id="{47409548-57CD-1820-E8C2-35AAF263DB29}"/>
              </a:ext>
            </a:extLst>
          </p:cNvPr>
          <p:cNvSpPr txBox="1"/>
          <p:nvPr/>
        </p:nvSpPr>
        <p:spPr>
          <a:xfrm>
            <a:off x="1631156" y="2156427"/>
            <a:ext cx="8929688" cy="461665"/>
          </a:xfrm>
          <a:prstGeom prst="rect">
            <a:avLst/>
          </a:prstGeom>
          <a:noFill/>
        </p:spPr>
        <p:txBody>
          <a:bodyPr wrap="square">
            <a:spAutoFit/>
          </a:bodyPr>
          <a:lstStyle/>
          <a:p>
            <a:pPr algn="l"/>
            <a:r>
              <a:rPr lang="en-US" sz="2400" dirty="0">
                <a:solidFill>
                  <a:srgbClr val="000000"/>
                </a:solidFill>
                <a:latin typeface="Times New Roman" panose="02020603050405020304" pitchFamily="18" charset="0"/>
                <a:cs typeface="Times New Roman" panose="02020603050405020304" pitchFamily="18" charset="0"/>
              </a:rPr>
              <a:t>s</a:t>
            </a:r>
            <a:r>
              <a:rPr lang="en-US" sz="2400" b="0" i="0" dirty="0">
                <a:solidFill>
                  <a:srgbClr val="000000"/>
                </a:solidFill>
                <a:effectLst/>
                <a:latin typeface="Times New Roman" panose="02020603050405020304" pitchFamily="18" charset="0"/>
                <a:cs typeface="Times New Roman" panose="02020603050405020304" pitchFamily="18" charset="0"/>
              </a:rPr>
              <a:t>yntax: </a:t>
            </a:r>
            <a:r>
              <a:rPr lang="en-US" sz="2400" b="0" i="0" dirty="0" err="1">
                <a:solidFill>
                  <a:srgbClr val="000000"/>
                </a:solidFill>
                <a:effectLst/>
                <a:latin typeface="Times New Roman" panose="02020603050405020304" pitchFamily="18" charset="0"/>
                <a:cs typeface="Times New Roman" panose="02020603050405020304" pitchFamily="18" charset="0"/>
              </a:rPr>
              <a:t>setcookie</a:t>
            </a:r>
            <a:r>
              <a:rPr lang="en-US" sz="2400" b="0" i="0" dirty="0">
                <a:solidFill>
                  <a:srgbClr val="000000"/>
                </a:solidFill>
                <a:effectLst/>
                <a:latin typeface="Times New Roman" panose="02020603050405020304" pitchFamily="18" charset="0"/>
                <a:cs typeface="Times New Roman" panose="02020603050405020304" pitchFamily="18" charset="0"/>
              </a:rPr>
              <a:t>(</a:t>
            </a:r>
            <a:r>
              <a:rPr lang="en-US" sz="2400" b="0" i="1" dirty="0">
                <a:solidFill>
                  <a:srgbClr val="000000"/>
                </a:solidFill>
                <a:effectLst/>
                <a:latin typeface="Times New Roman" panose="02020603050405020304" pitchFamily="18" charset="0"/>
                <a:cs typeface="Times New Roman" panose="02020603050405020304" pitchFamily="18" charset="0"/>
              </a:rPr>
              <a:t>name, value, expire, path, domain, secure, </a:t>
            </a:r>
            <a:r>
              <a:rPr lang="en-US" sz="2400" b="0" i="1" dirty="0" err="1">
                <a:solidFill>
                  <a:srgbClr val="000000"/>
                </a:solidFill>
                <a:effectLst/>
                <a:latin typeface="Times New Roman" panose="02020603050405020304" pitchFamily="18" charset="0"/>
                <a:cs typeface="Times New Roman" panose="02020603050405020304" pitchFamily="18" charset="0"/>
              </a:rPr>
              <a:t>httponly</a:t>
            </a:r>
            <a:r>
              <a:rPr lang="en-US" sz="2400" b="0" i="0" dirty="0">
                <a:solidFill>
                  <a:srgbClr val="000000"/>
                </a:solidFill>
                <a:effectLst/>
                <a:latin typeface="Times New Roman" panose="02020603050405020304" pitchFamily="18" charset="0"/>
                <a:cs typeface="Times New Roman" panose="02020603050405020304" pitchFamily="18" charset="0"/>
              </a:rPr>
              <a:t>);</a:t>
            </a:r>
          </a:p>
        </p:txBody>
      </p:sp>
      <p:sp>
        <p:nvSpPr>
          <p:cNvPr id="4" name="Right Brace 3">
            <a:extLst>
              <a:ext uri="{FF2B5EF4-FFF2-40B4-BE49-F238E27FC236}">
                <a16:creationId xmlns:a16="http://schemas.microsoft.com/office/drawing/2014/main" id="{510ED48C-8034-3562-8CBC-6923BBD248C2}"/>
              </a:ext>
            </a:extLst>
          </p:cNvPr>
          <p:cNvSpPr/>
          <p:nvPr/>
        </p:nvSpPr>
        <p:spPr>
          <a:xfrm rot="5400000">
            <a:off x="7268398" y="167512"/>
            <a:ext cx="284011" cy="523884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id="{BCB7E16A-25F8-26C9-77D2-DD64FD93860B}"/>
              </a:ext>
            </a:extLst>
          </p:cNvPr>
          <p:cNvSpPr txBox="1"/>
          <p:nvPr/>
        </p:nvSpPr>
        <p:spPr>
          <a:xfrm>
            <a:off x="6317457" y="2970061"/>
            <a:ext cx="4243387" cy="369332"/>
          </a:xfrm>
          <a:prstGeom prst="rect">
            <a:avLst/>
          </a:prstGeom>
          <a:noFill/>
        </p:spPr>
        <p:txBody>
          <a:bodyPr wrap="square" rtlCol="0">
            <a:spAutoFit/>
          </a:bodyPr>
          <a:lstStyle/>
          <a:p>
            <a:r>
              <a:rPr lang="en-IN" b="1" dirty="0"/>
              <a:t>Optional Parameters</a:t>
            </a:r>
          </a:p>
        </p:txBody>
      </p:sp>
    </p:spTree>
    <p:extLst>
      <p:ext uri="{BB962C8B-B14F-4D97-AF65-F5344CB8AC3E}">
        <p14:creationId xmlns:p14="http://schemas.microsoft.com/office/powerpoint/2010/main" val="3451534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PHP - Create and Retrieve a Cookie </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9" name="TextBox 8">
            <a:extLst>
              <a:ext uri="{FF2B5EF4-FFF2-40B4-BE49-F238E27FC236}">
                <a16:creationId xmlns:a16="http://schemas.microsoft.com/office/drawing/2014/main" id="{D41ABCDB-CCC6-BD04-F234-264636869577}"/>
              </a:ext>
            </a:extLst>
          </p:cNvPr>
          <p:cNvSpPr txBox="1"/>
          <p:nvPr/>
        </p:nvSpPr>
        <p:spPr>
          <a:xfrm>
            <a:off x="260747" y="948714"/>
            <a:ext cx="11797903" cy="4801314"/>
          </a:xfrm>
          <a:prstGeom prst="rect">
            <a:avLst/>
          </a:prstGeom>
          <a:noFill/>
        </p:spPr>
        <p:txBody>
          <a:bodyPr wrap="square">
            <a:spAutoFit/>
          </a:bodyPr>
          <a:lstStyle/>
          <a:p>
            <a:r>
              <a:rPr lang="en-IN" b="0" i="0" dirty="0">
                <a:solidFill>
                  <a:srgbClr val="FF0000"/>
                </a:solidFill>
                <a:effectLst/>
                <a:latin typeface="Consolas" panose="020B0609020204030204" pitchFamily="49" charset="0"/>
              </a:rPr>
              <a:t>&lt;?php</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"user"</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cookie_value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"John Doe"</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setcookie</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cookie_value</a:t>
            </a:r>
            <a:r>
              <a:rPr lang="en-IN" b="0" i="0" dirty="0">
                <a:solidFill>
                  <a:srgbClr val="000000"/>
                </a:solidFill>
                <a:effectLst/>
                <a:latin typeface="Consolas" panose="020B0609020204030204" pitchFamily="49" charset="0"/>
              </a:rPr>
              <a:t>, time() + (</a:t>
            </a:r>
            <a:r>
              <a:rPr lang="en-IN" b="0" i="0" dirty="0">
                <a:solidFill>
                  <a:srgbClr val="FF0000"/>
                </a:solidFill>
                <a:effectLst/>
                <a:latin typeface="Consolas" panose="020B0609020204030204" pitchFamily="49" charset="0"/>
              </a:rPr>
              <a:t>86400</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86400 = 1 day</a:t>
            </a:r>
            <a:br>
              <a:rPr lang="en-IN" b="0" i="0" dirty="0">
                <a:solidFill>
                  <a:srgbClr val="008000"/>
                </a:solidFill>
                <a:effectLst/>
                <a:latin typeface="Consolas" panose="020B0609020204030204" pitchFamily="49" charset="0"/>
              </a:rPr>
            </a:br>
            <a:r>
              <a:rPr lang="en-IN" b="0" i="0" dirty="0">
                <a:solidFill>
                  <a:srgbClr val="FF0000"/>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html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a:t>
            </a:r>
            <a:br>
              <a:rPr lang="en-IN" dirty="0"/>
            </a:br>
            <a:r>
              <a:rPr lang="en-IN" b="0" i="0" dirty="0">
                <a:solidFill>
                  <a:srgbClr val="FF0000"/>
                </a:solidFill>
                <a:effectLst/>
                <a:latin typeface="Consolas" panose="020B0609020204030204" pitchFamily="49" charset="0"/>
              </a:rPr>
              <a:t>&lt;?php</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if</a:t>
            </a:r>
            <a:r>
              <a:rPr lang="en-IN" b="0" i="0" dirty="0">
                <a:solidFill>
                  <a:srgbClr val="000000"/>
                </a:solidFill>
                <a:effectLst/>
                <a:latin typeface="Consolas" panose="020B0609020204030204" pitchFamily="49" charset="0"/>
              </a:rPr>
              <a:t>(!</a:t>
            </a:r>
            <a:r>
              <a:rPr lang="en-IN" b="0" i="0" dirty="0" err="1">
                <a:solidFill>
                  <a:srgbClr val="0000CD"/>
                </a:solidFill>
                <a:effectLst/>
                <a:latin typeface="Consolas" panose="020B0609020204030204" pitchFamily="49" charset="0"/>
              </a:rPr>
              <a:t>isset</a:t>
            </a:r>
            <a:r>
              <a:rPr lang="en-IN" b="0" i="0" dirty="0">
                <a:solidFill>
                  <a:srgbClr val="000000"/>
                </a:solidFill>
                <a:effectLst/>
                <a:latin typeface="Consolas" panose="020B0609020204030204" pitchFamily="49" charset="0"/>
              </a:rPr>
              <a:t>(</a:t>
            </a:r>
            <a:r>
              <a:rPr lang="en-IN" b="0" i="0" dirty="0">
                <a:solidFill>
                  <a:srgbClr val="DAA520"/>
                </a:solidFill>
                <a:effectLst/>
                <a:latin typeface="Consolas" panose="020B0609020204030204" pitchFamily="49" charset="0"/>
              </a:rPr>
              <a:t>$_COOKIE</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echo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"Cookie named '"</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 is not set!"</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else</a:t>
            </a:r>
            <a:r>
              <a:rPr lang="en-IN" b="0" i="0" dirty="0">
                <a:solidFill>
                  <a:srgbClr val="000000"/>
                </a:solidFill>
                <a:effectLst/>
                <a:latin typeface="Consolas" panose="020B0609020204030204" pitchFamily="49" charset="0"/>
              </a:rPr>
              <a:t>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echo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"Cookie '"</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 is set!&lt;</a:t>
            </a:r>
            <a:r>
              <a:rPr lang="en-IN" b="0" i="0" dirty="0" err="1">
                <a:solidFill>
                  <a:srgbClr val="A52A2A"/>
                </a:solidFill>
                <a:effectLst/>
                <a:latin typeface="Consolas" panose="020B0609020204030204" pitchFamily="49" charset="0"/>
              </a:rPr>
              <a:t>br</a:t>
            </a:r>
            <a:r>
              <a:rPr lang="en-IN" b="0" i="0" dirty="0">
                <a:solidFill>
                  <a:srgbClr val="A52A2A"/>
                </a:solidFill>
                <a:effectLst/>
                <a:latin typeface="Consolas" panose="020B0609020204030204" pitchFamily="49" charset="0"/>
              </a:rPr>
              <a:t>&gt;"</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echo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"Value is: "</a:t>
            </a:r>
            <a:r>
              <a:rPr lang="en-IN" b="0" i="0" dirty="0">
                <a:solidFill>
                  <a:srgbClr val="000000"/>
                </a:solidFill>
                <a:effectLst/>
                <a:latin typeface="Consolas" panose="020B0609020204030204" pitchFamily="49" charset="0"/>
              </a:rPr>
              <a:t> . </a:t>
            </a:r>
            <a:r>
              <a:rPr lang="en-IN" b="0" i="0" dirty="0">
                <a:solidFill>
                  <a:srgbClr val="DAA520"/>
                </a:solidFill>
                <a:effectLst/>
                <a:latin typeface="Consolas" panose="020B0609020204030204" pitchFamily="49" charset="0"/>
              </a:rPr>
              <a:t>$_COOKIE</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FF0000"/>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/html</a:t>
            </a:r>
            <a:r>
              <a:rPr lang="en-IN"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9E18813A-58DA-CFAF-52D2-F6609F122847}"/>
              </a:ext>
            </a:extLst>
          </p:cNvPr>
          <p:cNvSpPr txBox="1"/>
          <p:nvPr/>
        </p:nvSpPr>
        <p:spPr>
          <a:xfrm>
            <a:off x="1940627" y="5103674"/>
            <a:ext cx="8615362" cy="1754326"/>
          </a:xfrm>
          <a:prstGeom prst="rect">
            <a:avLst/>
          </a:prstGeom>
          <a:noFill/>
        </p:spPr>
        <p:txBody>
          <a:bodyPr wrap="square">
            <a:spAutoFit/>
          </a:bodyPr>
          <a:lstStyle/>
          <a:p>
            <a:pPr algn="just"/>
            <a:r>
              <a:rPr lang="en-US" dirty="0"/>
              <a:t>The following example creates a cookie named "user" with the value "John Doe". The cookie will expire after 30 days (86400 * 30). The "/" means that the cookie is available in entire website (otherwise, select the directory you prefer).</a:t>
            </a:r>
          </a:p>
          <a:p>
            <a:pPr algn="just"/>
            <a:endParaRPr lang="en-US" dirty="0"/>
          </a:p>
          <a:p>
            <a:pPr algn="just"/>
            <a:r>
              <a:rPr lang="en-US" dirty="0"/>
              <a:t>We then retrieve the value of the cookie "user" (using the global variable $_COOKIE). We also use the </a:t>
            </a:r>
            <a:r>
              <a:rPr lang="en-US" dirty="0" err="1"/>
              <a:t>isset</a:t>
            </a:r>
            <a:r>
              <a:rPr lang="en-US" dirty="0"/>
              <a:t>() function to find out if the cookie is set:</a:t>
            </a:r>
            <a:endParaRPr lang="en-IN" dirty="0"/>
          </a:p>
        </p:txBody>
      </p:sp>
    </p:spTree>
    <p:extLst>
      <p:ext uri="{BB962C8B-B14F-4D97-AF65-F5344CB8AC3E}">
        <p14:creationId xmlns:p14="http://schemas.microsoft.com/office/powerpoint/2010/main" val="3793962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PHP –Modify a Cookie</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F5A09D7E-6687-B128-82ED-25EC001DCD30}"/>
              </a:ext>
            </a:extLst>
          </p:cNvPr>
          <p:cNvSpPr txBox="1"/>
          <p:nvPr/>
        </p:nvSpPr>
        <p:spPr>
          <a:xfrm>
            <a:off x="395287" y="1047265"/>
            <a:ext cx="11401425" cy="430887"/>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To modify a cookie, just set (again) the cookie using the </a:t>
            </a:r>
            <a:r>
              <a:rPr lang="en-US" sz="2200" dirty="0" err="1">
                <a:latin typeface="Times New Roman" panose="02020603050405020304" pitchFamily="18" charset="0"/>
                <a:cs typeface="Times New Roman" panose="02020603050405020304" pitchFamily="18" charset="0"/>
              </a:rPr>
              <a:t>setcookie</a:t>
            </a:r>
            <a:r>
              <a:rPr lang="en-US" sz="2200" dirty="0">
                <a:latin typeface="Times New Roman" panose="02020603050405020304" pitchFamily="18" charset="0"/>
                <a:cs typeface="Times New Roman" panose="02020603050405020304" pitchFamily="18" charset="0"/>
              </a:rPr>
              <a:t>() function:</a:t>
            </a:r>
            <a:endParaRPr lang="en-IN" sz="2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9F3AADA-8E4D-9FAA-28C1-76C2AE3004AB}"/>
              </a:ext>
            </a:extLst>
          </p:cNvPr>
          <p:cNvSpPr txBox="1"/>
          <p:nvPr/>
        </p:nvSpPr>
        <p:spPr>
          <a:xfrm>
            <a:off x="395286" y="1416597"/>
            <a:ext cx="8920163" cy="535531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&lt;?php</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"user"</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cookie_value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"Alex Porter"</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setcookie</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cookie_value</a:t>
            </a:r>
            <a:r>
              <a:rPr lang="en-IN" b="0" i="0" dirty="0">
                <a:solidFill>
                  <a:srgbClr val="000000"/>
                </a:solidFill>
                <a:effectLst/>
                <a:latin typeface="Consolas" panose="020B0609020204030204" pitchFamily="49" charset="0"/>
              </a:rPr>
              <a:t>, time() + (</a:t>
            </a:r>
            <a:r>
              <a:rPr lang="en-IN" b="0" i="0" dirty="0">
                <a:solidFill>
                  <a:srgbClr val="FF0000"/>
                </a:solidFill>
                <a:effectLst/>
                <a:latin typeface="Consolas" panose="020B0609020204030204" pitchFamily="49" charset="0"/>
              </a:rPr>
              <a:t>86400</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FF0000"/>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html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FF0000"/>
                </a:solidFill>
                <a:effectLst/>
                <a:latin typeface="Consolas" panose="020B0609020204030204" pitchFamily="49" charset="0"/>
              </a:rPr>
              <a:t>&lt;?php</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if</a:t>
            </a:r>
            <a:r>
              <a:rPr lang="en-IN" b="0" i="0" dirty="0">
                <a:solidFill>
                  <a:srgbClr val="000000"/>
                </a:solidFill>
                <a:effectLst/>
                <a:latin typeface="Consolas" panose="020B0609020204030204" pitchFamily="49" charset="0"/>
              </a:rPr>
              <a:t>(!</a:t>
            </a:r>
            <a:r>
              <a:rPr lang="en-IN" b="0" i="0" dirty="0" err="1">
                <a:solidFill>
                  <a:srgbClr val="0000CD"/>
                </a:solidFill>
                <a:effectLst/>
                <a:latin typeface="Consolas" panose="020B0609020204030204" pitchFamily="49" charset="0"/>
              </a:rPr>
              <a:t>isset</a:t>
            </a:r>
            <a:r>
              <a:rPr lang="en-IN" b="0" i="0" dirty="0">
                <a:solidFill>
                  <a:srgbClr val="000000"/>
                </a:solidFill>
                <a:effectLst/>
                <a:latin typeface="Consolas" panose="020B0609020204030204" pitchFamily="49" charset="0"/>
              </a:rPr>
              <a:t>(</a:t>
            </a:r>
            <a:r>
              <a:rPr lang="en-IN" b="0" i="0" dirty="0">
                <a:solidFill>
                  <a:srgbClr val="DAA520"/>
                </a:solidFill>
                <a:effectLst/>
                <a:latin typeface="Consolas" panose="020B0609020204030204" pitchFamily="49" charset="0"/>
              </a:rPr>
              <a:t>$_COOKIE</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echo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"Cookie named '"</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 is not set!"</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else</a:t>
            </a:r>
            <a:r>
              <a:rPr lang="en-IN" b="0" i="0" dirty="0">
                <a:solidFill>
                  <a:srgbClr val="000000"/>
                </a:solidFill>
                <a:effectLst/>
                <a:latin typeface="Consolas" panose="020B0609020204030204" pitchFamily="49" charset="0"/>
              </a:rPr>
              <a:t>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echo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"Cookie '"</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 is set!&lt;</a:t>
            </a:r>
            <a:r>
              <a:rPr lang="en-IN" b="0" i="0" dirty="0" err="1">
                <a:solidFill>
                  <a:srgbClr val="A52A2A"/>
                </a:solidFill>
                <a:effectLst/>
                <a:latin typeface="Consolas" panose="020B0609020204030204" pitchFamily="49" charset="0"/>
              </a:rPr>
              <a:t>br</a:t>
            </a:r>
            <a:r>
              <a:rPr lang="en-IN" b="0" i="0" dirty="0">
                <a:solidFill>
                  <a:srgbClr val="A52A2A"/>
                </a:solidFill>
                <a:effectLst/>
                <a:latin typeface="Consolas" panose="020B0609020204030204" pitchFamily="49" charset="0"/>
              </a:rPr>
              <a:t>&gt;"</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echo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"Value is: "</a:t>
            </a:r>
            <a:r>
              <a:rPr lang="en-IN" b="0" i="0" dirty="0">
                <a:solidFill>
                  <a:srgbClr val="000000"/>
                </a:solidFill>
                <a:effectLst/>
                <a:latin typeface="Consolas" panose="020B0609020204030204" pitchFamily="49" charset="0"/>
              </a:rPr>
              <a:t> . </a:t>
            </a:r>
            <a:r>
              <a:rPr lang="en-IN" b="0" i="0" dirty="0">
                <a:solidFill>
                  <a:srgbClr val="DAA520"/>
                </a:solidFill>
                <a:effectLst/>
                <a:latin typeface="Consolas" panose="020B0609020204030204" pitchFamily="49" charset="0"/>
              </a:rPr>
              <a:t>$_COOKIE</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FF0000"/>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/html</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716273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PHP –Modify a Cookie</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F5A09D7E-6687-B128-82ED-25EC001DCD30}"/>
              </a:ext>
            </a:extLst>
          </p:cNvPr>
          <p:cNvSpPr txBox="1"/>
          <p:nvPr/>
        </p:nvSpPr>
        <p:spPr>
          <a:xfrm>
            <a:off x="395287" y="1047265"/>
            <a:ext cx="11401425" cy="430887"/>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To modify a cookie, just set (again) the cookie using the </a:t>
            </a:r>
            <a:r>
              <a:rPr lang="en-US" sz="2200" dirty="0" err="1">
                <a:latin typeface="Times New Roman" panose="02020603050405020304" pitchFamily="18" charset="0"/>
                <a:cs typeface="Times New Roman" panose="02020603050405020304" pitchFamily="18" charset="0"/>
              </a:rPr>
              <a:t>setcookie</a:t>
            </a:r>
            <a:r>
              <a:rPr lang="en-US" sz="2200" dirty="0">
                <a:latin typeface="Times New Roman" panose="02020603050405020304" pitchFamily="18" charset="0"/>
                <a:cs typeface="Times New Roman" panose="02020603050405020304" pitchFamily="18" charset="0"/>
              </a:rPr>
              <a:t>() function:</a:t>
            </a:r>
            <a:endParaRPr lang="en-IN" sz="2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9F3AADA-8E4D-9FAA-28C1-76C2AE3004AB}"/>
              </a:ext>
            </a:extLst>
          </p:cNvPr>
          <p:cNvSpPr txBox="1"/>
          <p:nvPr/>
        </p:nvSpPr>
        <p:spPr>
          <a:xfrm>
            <a:off x="395286" y="1416597"/>
            <a:ext cx="8920163" cy="5355312"/>
          </a:xfrm>
          <a:prstGeom prst="rect">
            <a:avLst/>
          </a:prstGeom>
          <a:noFill/>
        </p:spPr>
        <p:txBody>
          <a:bodyPr wrap="square">
            <a:spAutoFit/>
          </a:bodyPr>
          <a:lstStyle/>
          <a:p>
            <a:r>
              <a:rPr lang="en-IN" b="0" i="0" dirty="0">
                <a:solidFill>
                  <a:srgbClr val="FF0000"/>
                </a:solidFill>
                <a:effectLst/>
                <a:latin typeface="Consolas" panose="020B0609020204030204" pitchFamily="49" charset="0"/>
              </a:rPr>
              <a:t>&lt;?php</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"user"</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cookie_value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"Alex Porter"</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setcookie</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cookie_value</a:t>
            </a:r>
            <a:r>
              <a:rPr lang="en-IN" b="0" i="0" dirty="0">
                <a:solidFill>
                  <a:srgbClr val="000000"/>
                </a:solidFill>
                <a:effectLst/>
                <a:latin typeface="Consolas" panose="020B0609020204030204" pitchFamily="49" charset="0"/>
              </a:rPr>
              <a:t>, time() + (</a:t>
            </a:r>
            <a:r>
              <a:rPr lang="en-IN" b="0" i="0" dirty="0">
                <a:solidFill>
                  <a:srgbClr val="FF0000"/>
                </a:solidFill>
                <a:effectLst/>
                <a:latin typeface="Consolas" panose="020B0609020204030204" pitchFamily="49" charset="0"/>
              </a:rPr>
              <a:t>86400</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FF0000"/>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html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FF0000"/>
                </a:solidFill>
                <a:effectLst/>
                <a:latin typeface="Consolas" panose="020B0609020204030204" pitchFamily="49" charset="0"/>
              </a:rPr>
              <a:t>&lt;?php</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if</a:t>
            </a:r>
            <a:r>
              <a:rPr lang="en-IN" b="0" i="0" dirty="0">
                <a:solidFill>
                  <a:srgbClr val="000000"/>
                </a:solidFill>
                <a:effectLst/>
                <a:latin typeface="Consolas" panose="020B0609020204030204" pitchFamily="49" charset="0"/>
              </a:rPr>
              <a:t>(!</a:t>
            </a:r>
            <a:r>
              <a:rPr lang="en-IN" b="0" i="0" dirty="0" err="1">
                <a:solidFill>
                  <a:srgbClr val="0000CD"/>
                </a:solidFill>
                <a:effectLst/>
                <a:latin typeface="Consolas" panose="020B0609020204030204" pitchFamily="49" charset="0"/>
              </a:rPr>
              <a:t>isset</a:t>
            </a:r>
            <a:r>
              <a:rPr lang="en-IN" b="0" i="0" dirty="0">
                <a:solidFill>
                  <a:srgbClr val="000000"/>
                </a:solidFill>
                <a:effectLst/>
                <a:latin typeface="Consolas" panose="020B0609020204030204" pitchFamily="49" charset="0"/>
              </a:rPr>
              <a:t>(</a:t>
            </a:r>
            <a:r>
              <a:rPr lang="en-IN" b="0" i="0" dirty="0">
                <a:solidFill>
                  <a:srgbClr val="DAA520"/>
                </a:solidFill>
                <a:effectLst/>
                <a:latin typeface="Consolas" panose="020B0609020204030204" pitchFamily="49" charset="0"/>
              </a:rPr>
              <a:t>$_COOKIE</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echo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"Cookie named '"</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 is not set!"</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else</a:t>
            </a:r>
            <a:r>
              <a:rPr lang="en-IN" b="0" i="0" dirty="0">
                <a:solidFill>
                  <a:srgbClr val="000000"/>
                </a:solidFill>
                <a:effectLst/>
                <a:latin typeface="Consolas" panose="020B0609020204030204" pitchFamily="49" charset="0"/>
              </a:rPr>
              <a:t>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echo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"Cookie '"</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 is set!&lt;</a:t>
            </a:r>
            <a:r>
              <a:rPr lang="en-IN" b="0" i="0" dirty="0" err="1">
                <a:solidFill>
                  <a:srgbClr val="A52A2A"/>
                </a:solidFill>
                <a:effectLst/>
                <a:latin typeface="Consolas" panose="020B0609020204030204" pitchFamily="49" charset="0"/>
              </a:rPr>
              <a:t>br</a:t>
            </a:r>
            <a:r>
              <a:rPr lang="en-IN" b="0" i="0" dirty="0">
                <a:solidFill>
                  <a:srgbClr val="A52A2A"/>
                </a:solidFill>
                <a:effectLst/>
                <a:latin typeface="Consolas" panose="020B0609020204030204" pitchFamily="49" charset="0"/>
              </a:rPr>
              <a:t>&gt;"</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echo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"Value is: "</a:t>
            </a:r>
            <a:r>
              <a:rPr lang="en-IN" b="0" i="0" dirty="0">
                <a:solidFill>
                  <a:srgbClr val="000000"/>
                </a:solidFill>
                <a:effectLst/>
                <a:latin typeface="Consolas" panose="020B0609020204030204" pitchFamily="49" charset="0"/>
              </a:rPr>
              <a:t> . </a:t>
            </a:r>
            <a:r>
              <a:rPr lang="en-IN" b="0" i="0" dirty="0">
                <a:solidFill>
                  <a:srgbClr val="DAA520"/>
                </a:solidFill>
                <a:effectLst/>
                <a:latin typeface="Consolas" panose="020B0609020204030204" pitchFamily="49" charset="0"/>
              </a:rPr>
              <a:t>$_COOKIE</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cookie_name</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FF0000"/>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/body</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/html</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785961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PHP – Delete a Cookie </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11" name="TextBox 10">
            <a:extLst>
              <a:ext uri="{FF2B5EF4-FFF2-40B4-BE49-F238E27FC236}">
                <a16:creationId xmlns:a16="http://schemas.microsoft.com/office/drawing/2014/main" id="{D9F3AADA-8E4D-9FAA-28C1-76C2AE3004AB}"/>
              </a:ext>
            </a:extLst>
          </p:cNvPr>
          <p:cNvSpPr txBox="1"/>
          <p:nvPr/>
        </p:nvSpPr>
        <p:spPr>
          <a:xfrm>
            <a:off x="328782" y="1873066"/>
            <a:ext cx="8920163" cy="3477875"/>
          </a:xfrm>
          <a:prstGeom prst="rect">
            <a:avLst/>
          </a:prstGeom>
          <a:noFill/>
        </p:spPr>
        <p:txBody>
          <a:bodyPr wrap="square">
            <a:spAutoFit/>
          </a:bodyPr>
          <a:lstStyle/>
          <a:p>
            <a:r>
              <a:rPr lang="en-US" sz="2000" b="0" i="0" dirty="0">
                <a:solidFill>
                  <a:srgbClr val="FF0000"/>
                </a:solidFill>
                <a:effectLst/>
                <a:latin typeface="Times New Roman" panose="02020603050405020304" pitchFamily="18" charset="0"/>
                <a:cs typeface="Times New Roman" panose="02020603050405020304" pitchFamily="18" charset="0"/>
              </a:rPr>
              <a:t>&lt;?php</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8000"/>
                </a:solidFill>
                <a:effectLst/>
                <a:latin typeface="Times New Roman" panose="02020603050405020304" pitchFamily="18" charset="0"/>
                <a:cs typeface="Times New Roman" panose="02020603050405020304" pitchFamily="18" charset="0"/>
              </a:rPr>
              <a:t>// set the expiration date to one hour ago</a:t>
            </a:r>
            <a:br>
              <a:rPr lang="en-US" sz="2000" b="0" i="0" dirty="0">
                <a:solidFill>
                  <a:srgbClr val="008000"/>
                </a:solidFill>
                <a:effectLst/>
                <a:latin typeface="Times New Roman" panose="02020603050405020304" pitchFamily="18" charset="0"/>
                <a:cs typeface="Times New Roman" panose="02020603050405020304" pitchFamily="18" charset="0"/>
              </a:rPr>
            </a:br>
            <a:r>
              <a:rPr lang="en-US" sz="2000" b="0" i="0" dirty="0" err="1">
                <a:solidFill>
                  <a:srgbClr val="000000"/>
                </a:solidFill>
                <a:effectLst/>
                <a:latin typeface="Times New Roman" panose="02020603050405020304" pitchFamily="18" charset="0"/>
                <a:cs typeface="Times New Roman" panose="02020603050405020304" pitchFamily="18" charset="0"/>
              </a:rPr>
              <a:t>setcookie</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A52A2A"/>
                </a:solidFill>
                <a:effectLst/>
                <a:latin typeface="Times New Roman" panose="02020603050405020304" pitchFamily="18" charset="0"/>
                <a:cs typeface="Times New Roman" panose="02020603050405020304" pitchFamily="18" charset="0"/>
              </a:rPr>
              <a:t>"user"</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A52A2A"/>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time() - </a:t>
            </a:r>
            <a:r>
              <a:rPr lang="en-US" sz="2000" b="0" i="0" dirty="0">
                <a:solidFill>
                  <a:srgbClr val="FF0000"/>
                </a:solidFill>
                <a:effectLst/>
                <a:latin typeface="Times New Roman" panose="02020603050405020304" pitchFamily="18" charset="0"/>
                <a:cs typeface="Times New Roman" panose="02020603050405020304" pitchFamily="18" charset="0"/>
              </a:rPr>
              <a:t>3600</a:t>
            </a:r>
            <a:r>
              <a:rPr lang="en-US" sz="2000" b="0" i="0" dirty="0">
                <a:solidFill>
                  <a:srgbClr val="000000"/>
                </a:solidFill>
                <a:effectLst/>
                <a:latin typeface="Times New Roman" panose="02020603050405020304" pitchFamily="18" charset="0"/>
                <a:cs typeface="Times New Roman" panose="02020603050405020304" pitchFamily="18" charset="0"/>
              </a:rPr>
              <a:t>);</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FF0000"/>
                </a:solidFill>
                <a:effectLst/>
                <a:latin typeface="Times New Roman" panose="02020603050405020304" pitchFamily="18" charset="0"/>
                <a:cs typeface="Times New Roman" panose="02020603050405020304" pitchFamily="18" charset="0"/>
              </a:rPr>
              <a:t>?&gt;</a:t>
            </a:r>
            <a:br>
              <a:rPr lang="en-US" sz="2000" dirty="0">
                <a:latin typeface="Times New Roman" panose="02020603050405020304" pitchFamily="18" charset="0"/>
                <a:cs typeface="Times New Roman" panose="02020603050405020304" pitchFamily="18" charset="0"/>
              </a:rPr>
            </a:br>
            <a:r>
              <a:rPr lang="en-US" sz="2000" b="0" i="0" dirty="0">
                <a:solidFill>
                  <a:srgbClr val="0000CD"/>
                </a:solidFill>
                <a:effectLst/>
                <a:latin typeface="Times New Roman" panose="02020603050405020304" pitchFamily="18" charset="0"/>
                <a:cs typeface="Times New Roman" panose="02020603050405020304" pitchFamily="18" charset="0"/>
              </a:rPr>
              <a:t>&lt;</a:t>
            </a:r>
            <a:r>
              <a:rPr lang="en-US" sz="2000" b="0" i="0" dirty="0">
                <a:solidFill>
                  <a:srgbClr val="A52A2A"/>
                </a:solidFill>
                <a:effectLst/>
                <a:latin typeface="Times New Roman" panose="02020603050405020304" pitchFamily="18" charset="0"/>
                <a:cs typeface="Times New Roman" panose="02020603050405020304" pitchFamily="18" charset="0"/>
              </a:rPr>
              <a:t>html</a:t>
            </a:r>
            <a:r>
              <a:rPr lang="en-US" sz="2000" b="0" i="0" dirty="0">
                <a:solidFill>
                  <a:srgbClr val="0000CD"/>
                </a:solidFill>
                <a:effectLst/>
                <a:latin typeface="Times New Roman" panose="02020603050405020304" pitchFamily="18" charset="0"/>
                <a:cs typeface="Times New Roman" panose="02020603050405020304" pitchFamily="18" charset="0"/>
              </a:rPr>
              <a:t>&gt;</a:t>
            </a:r>
            <a:br>
              <a:rPr lang="en-US" sz="2000" dirty="0">
                <a:latin typeface="Times New Roman" panose="02020603050405020304" pitchFamily="18" charset="0"/>
                <a:cs typeface="Times New Roman" panose="02020603050405020304" pitchFamily="18" charset="0"/>
              </a:rPr>
            </a:br>
            <a:r>
              <a:rPr lang="en-US" sz="2000" b="0" i="0" dirty="0">
                <a:solidFill>
                  <a:srgbClr val="0000CD"/>
                </a:solidFill>
                <a:effectLst/>
                <a:latin typeface="Times New Roman" panose="02020603050405020304" pitchFamily="18" charset="0"/>
                <a:cs typeface="Times New Roman" panose="02020603050405020304" pitchFamily="18" charset="0"/>
              </a:rPr>
              <a:t>&lt;</a:t>
            </a:r>
            <a:r>
              <a:rPr lang="en-US" sz="2000" b="0" i="0" dirty="0">
                <a:solidFill>
                  <a:srgbClr val="A52A2A"/>
                </a:solidFill>
                <a:effectLst/>
                <a:latin typeface="Times New Roman" panose="02020603050405020304" pitchFamily="18" charset="0"/>
                <a:cs typeface="Times New Roman" panose="02020603050405020304" pitchFamily="18" charset="0"/>
              </a:rPr>
              <a:t>body</a:t>
            </a:r>
            <a:r>
              <a:rPr lang="en-US" sz="2000" b="0" i="0" dirty="0">
                <a:solidFill>
                  <a:srgbClr val="0000CD"/>
                </a:solidFill>
                <a:effectLst/>
                <a:latin typeface="Times New Roman" panose="02020603050405020304" pitchFamily="18" charset="0"/>
                <a:cs typeface="Times New Roman" panose="02020603050405020304" pitchFamily="18" charset="0"/>
              </a:rPr>
              <a:t>&gt;</a:t>
            </a:r>
            <a:br>
              <a:rPr lang="en-US" sz="2000" dirty="0">
                <a:latin typeface="Times New Roman" panose="02020603050405020304" pitchFamily="18" charset="0"/>
                <a:cs typeface="Times New Roman" panose="02020603050405020304" pitchFamily="18" charset="0"/>
              </a:rPr>
            </a:br>
            <a:r>
              <a:rPr lang="en-US" sz="2000" b="0" i="0" dirty="0">
                <a:solidFill>
                  <a:srgbClr val="FF0000"/>
                </a:solidFill>
                <a:effectLst/>
                <a:latin typeface="Times New Roman" panose="02020603050405020304" pitchFamily="18" charset="0"/>
                <a:cs typeface="Times New Roman" panose="02020603050405020304" pitchFamily="18" charset="0"/>
              </a:rPr>
              <a:t>&lt;?php</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CD"/>
                </a:solidFill>
                <a:effectLst/>
                <a:latin typeface="Times New Roman" panose="02020603050405020304" pitchFamily="18" charset="0"/>
                <a:cs typeface="Times New Roman" panose="02020603050405020304" pitchFamily="18" charset="0"/>
              </a:rPr>
              <a:t>echo</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A52A2A"/>
                </a:solidFill>
                <a:effectLst/>
                <a:latin typeface="Times New Roman" panose="02020603050405020304" pitchFamily="18" charset="0"/>
                <a:cs typeface="Times New Roman" panose="02020603050405020304" pitchFamily="18" charset="0"/>
              </a:rPr>
              <a:t>"Cookie 'user' is deleted."</a:t>
            </a:r>
            <a:r>
              <a:rPr lang="en-US" sz="2000" b="0" i="0" dirty="0">
                <a:solidFill>
                  <a:srgbClr val="000000"/>
                </a:solidFill>
                <a:effectLst/>
                <a:latin typeface="Times New Roman" panose="02020603050405020304" pitchFamily="18" charset="0"/>
                <a:cs typeface="Times New Roman" panose="02020603050405020304" pitchFamily="18" charset="0"/>
              </a:rPr>
              <a:t>;</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FF0000"/>
                </a:solidFill>
                <a:effectLst/>
                <a:latin typeface="Times New Roman" panose="02020603050405020304" pitchFamily="18" charset="0"/>
                <a:cs typeface="Times New Roman" panose="02020603050405020304" pitchFamily="18" charset="0"/>
              </a:rPr>
              <a:t>?&gt;</a:t>
            </a:r>
            <a:br>
              <a:rPr lang="en-US" sz="2000" dirty="0">
                <a:latin typeface="Times New Roman" panose="02020603050405020304" pitchFamily="18" charset="0"/>
                <a:cs typeface="Times New Roman" panose="02020603050405020304" pitchFamily="18" charset="0"/>
              </a:rPr>
            </a:br>
            <a:r>
              <a:rPr lang="en-US" sz="2000" b="0" i="0" dirty="0">
                <a:solidFill>
                  <a:srgbClr val="0000CD"/>
                </a:solidFill>
                <a:effectLst/>
                <a:latin typeface="Times New Roman" panose="02020603050405020304" pitchFamily="18" charset="0"/>
                <a:cs typeface="Times New Roman" panose="02020603050405020304" pitchFamily="18" charset="0"/>
              </a:rPr>
              <a:t>&lt;</a:t>
            </a:r>
            <a:r>
              <a:rPr lang="en-US" sz="2000" b="0" i="0" dirty="0">
                <a:solidFill>
                  <a:srgbClr val="A52A2A"/>
                </a:solidFill>
                <a:effectLst/>
                <a:latin typeface="Times New Roman" panose="02020603050405020304" pitchFamily="18" charset="0"/>
                <a:cs typeface="Times New Roman" panose="02020603050405020304" pitchFamily="18" charset="0"/>
              </a:rPr>
              <a:t>/body</a:t>
            </a:r>
            <a:r>
              <a:rPr lang="en-US" sz="2000" b="0" i="0" dirty="0">
                <a:solidFill>
                  <a:srgbClr val="0000CD"/>
                </a:solidFill>
                <a:effectLst/>
                <a:latin typeface="Times New Roman" panose="02020603050405020304" pitchFamily="18" charset="0"/>
                <a:cs typeface="Times New Roman" panose="02020603050405020304" pitchFamily="18" charset="0"/>
              </a:rPr>
              <a:t>&gt;</a:t>
            </a:r>
            <a:br>
              <a:rPr lang="en-US" sz="2000" dirty="0">
                <a:latin typeface="Times New Roman" panose="02020603050405020304" pitchFamily="18" charset="0"/>
                <a:cs typeface="Times New Roman" panose="02020603050405020304" pitchFamily="18" charset="0"/>
              </a:rPr>
            </a:br>
            <a:r>
              <a:rPr lang="en-US" sz="2000" b="0" i="0" dirty="0">
                <a:solidFill>
                  <a:srgbClr val="0000CD"/>
                </a:solidFill>
                <a:effectLst/>
                <a:latin typeface="Times New Roman" panose="02020603050405020304" pitchFamily="18" charset="0"/>
                <a:cs typeface="Times New Roman" panose="02020603050405020304" pitchFamily="18" charset="0"/>
              </a:rPr>
              <a:t>&lt;</a:t>
            </a:r>
            <a:r>
              <a:rPr lang="en-US" sz="2000" b="0" i="0" dirty="0">
                <a:solidFill>
                  <a:srgbClr val="A52A2A"/>
                </a:solidFill>
                <a:effectLst/>
                <a:latin typeface="Times New Roman" panose="02020603050405020304" pitchFamily="18" charset="0"/>
                <a:cs typeface="Times New Roman" panose="02020603050405020304" pitchFamily="18" charset="0"/>
              </a:rPr>
              <a:t>/html</a:t>
            </a:r>
            <a:r>
              <a:rPr lang="en-US" sz="2000" b="0" i="0" dirty="0">
                <a:solidFill>
                  <a:srgbClr val="0000CD"/>
                </a:solidFill>
                <a:effectLst/>
                <a:latin typeface="Times New Roman" panose="02020603050405020304" pitchFamily="18" charset="0"/>
                <a:cs typeface="Times New Roman" panose="02020603050405020304" pitchFamily="18" charset="0"/>
              </a:rPr>
              <a:t>&gt;</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433BBAA-A97C-A86C-07F7-DE329E7A3927}"/>
              </a:ext>
            </a:extLst>
          </p:cNvPr>
          <p:cNvSpPr txBox="1"/>
          <p:nvPr/>
        </p:nvSpPr>
        <p:spPr>
          <a:xfrm>
            <a:off x="328781" y="998680"/>
            <a:ext cx="10229681" cy="369332"/>
          </a:xfrm>
          <a:prstGeom prst="rect">
            <a:avLst/>
          </a:prstGeom>
          <a:noFill/>
        </p:spPr>
        <p:txBody>
          <a:bodyPr wrap="square">
            <a:spAutoFit/>
          </a:bodyPr>
          <a:lstStyle/>
          <a:p>
            <a:r>
              <a:rPr lang="en-US" dirty="0"/>
              <a:t>To delete a cookie, use the </a:t>
            </a:r>
            <a:r>
              <a:rPr lang="en-US" dirty="0" err="1"/>
              <a:t>setcookie</a:t>
            </a:r>
            <a:r>
              <a:rPr lang="en-US" dirty="0"/>
              <a:t>() function with an expiration date in the past:</a:t>
            </a:r>
            <a:endParaRPr lang="en-IN" dirty="0"/>
          </a:p>
        </p:txBody>
      </p:sp>
    </p:spTree>
    <p:extLst>
      <p:ext uri="{BB962C8B-B14F-4D97-AF65-F5344CB8AC3E}">
        <p14:creationId xmlns:p14="http://schemas.microsoft.com/office/powerpoint/2010/main" val="1183454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PHP – Sessions</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12" name="TextBox 11">
            <a:extLst>
              <a:ext uri="{FF2B5EF4-FFF2-40B4-BE49-F238E27FC236}">
                <a16:creationId xmlns:a16="http://schemas.microsoft.com/office/drawing/2014/main" id="{76CE8C8A-B76D-940D-215C-07FF96A51D1F}"/>
              </a:ext>
            </a:extLst>
          </p:cNvPr>
          <p:cNvSpPr txBox="1"/>
          <p:nvPr/>
        </p:nvSpPr>
        <p:spPr>
          <a:xfrm>
            <a:off x="260746" y="999797"/>
            <a:ext cx="11640741" cy="2605842"/>
          </a:xfrm>
          <a:prstGeom prst="rect">
            <a:avLst/>
          </a:prstGeom>
          <a:noFill/>
        </p:spPr>
        <p:txBody>
          <a:bodyPr wrap="square">
            <a:spAutoFit/>
          </a:bodyPr>
          <a:lstStyle/>
          <a:p>
            <a:pPr algn="just">
              <a:spcAft>
                <a:spcPts val="144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you work with an application, you open it, do some changes, and then you close it. This is much like a Session. The computer knows who you are. It knows when you start the application and when you end. But on the internet there is one problem: the web server does not know who you are or what you do, because the HTTP address doesn't maintain state.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44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Session variables solve this problem by storing user information to be used across multiple pages (e.g. username, favourite colour, etc). By default, session variables last until the user closes the browser.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Session variables hold information about one single user, and are available to all pages in one application.</a:t>
            </a:r>
            <a:endParaRPr lang="en-US" sz="2000" dirty="0">
              <a:latin typeface="Times New Roman" panose="02020603050405020304" pitchFamily="18" charset="0"/>
              <a:cs typeface="Times New Roman" panose="02020603050405020304" pitchFamily="18" charset="0"/>
            </a:endParaRPr>
          </a:p>
        </p:txBody>
      </p:sp>
      <p:pic>
        <p:nvPicPr>
          <p:cNvPr id="8" name="Picture 7" descr="php session working">
            <a:extLst>
              <a:ext uri="{FF2B5EF4-FFF2-40B4-BE49-F238E27FC236}">
                <a16:creationId xmlns:a16="http://schemas.microsoft.com/office/drawing/2014/main" id="{24525F1B-E4F2-7B64-359B-4DA16DC1C452}"/>
              </a:ext>
            </a:extLst>
          </p:cNvPr>
          <p:cNvPicPr>
            <a:picLocks noChangeAspect="1"/>
          </p:cNvPicPr>
          <p:nvPr/>
        </p:nvPicPr>
        <p:blipFill rotWithShape="1">
          <a:blip r:embed="rId5">
            <a:extLst>
              <a:ext uri="{28A0092B-C50C-407E-A947-70E740481C1C}">
                <a14:useLocalDpi xmlns:a14="http://schemas.microsoft.com/office/drawing/2010/main" val="0"/>
              </a:ext>
            </a:extLst>
          </a:blip>
          <a:srcRect t="5051" b="11760"/>
          <a:stretch/>
        </p:blipFill>
        <p:spPr bwMode="auto">
          <a:xfrm>
            <a:off x="2139723" y="3915023"/>
            <a:ext cx="7588070" cy="2794363"/>
          </a:xfrm>
          <a:prstGeom prst="rect">
            <a:avLst/>
          </a:prstGeom>
          <a:noFill/>
          <a:ln>
            <a:noFill/>
          </a:ln>
        </p:spPr>
      </p:pic>
    </p:spTree>
    <p:extLst>
      <p:ext uri="{BB962C8B-B14F-4D97-AF65-F5344CB8AC3E}">
        <p14:creationId xmlns:p14="http://schemas.microsoft.com/office/powerpoint/2010/main" val="11746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PHP – Why Session?</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12" name="TextBox 11">
            <a:extLst>
              <a:ext uri="{FF2B5EF4-FFF2-40B4-BE49-F238E27FC236}">
                <a16:creationId xmlns:a16="http://schemas.microsoft.com/office/drawing/2014/main" id="{76CE8C8A-B76D-940D-215C-07FF96A51D1F}"/>
              </a:ext>
            </a:extLst>
          </p:cNvPr>
          <p:cNvSpPr txBox="1"/>
          <p:nvPr/>
        </p:nvSpPr>
        <p:spPr>
          <a:xfrm>
            <a:off x="260746" y="999797"/>
            <a:ext cx="11640741" cy="2308324"/>
          </a:xfrm>
          <a:prstGeom prst="rect">
            <a:avLst/>
          </a:prstGeom>
          <a:noFill/>
        </p:spPr>
        <p:txBody>
          <a:bodyPr wrap="square">
            <a:spAutoFit/>
          </a:bodyPr>
          <a:lstStyle/>
          <a:p>
            <a:pPr algn="just"/>
            <a:r>
              <a:rPr lang="en-IN" sz="2400" dirty="0">
                <a:effectLst/>
                <a:latin typeface="Times New Roman" panose="02020603050405020304" pitchFamily="18" charset="0"/>
                <a:ea typeface="Times New Roman" panose="02020603050405020304" pitchFamily="18" charset="0"/>
              </a:rPr>
              <a:t>PHP session technique is widely used in shopping websites where we need to store and pass cart information e.g. username, product code, product name, product price etc from one page to another.</a:t>
            </a:r>
          </a:p>
          <a:p>
            <a:pPr algn="just"/>
            <a:endParaRPr lang="en-IN" sz="2400" dirty="0">
              <a:effectLst/>
              <a:latin typeface="Times New Roman" panose="02020603050405020304" pitchFamily="18" charset="0"/>
              <a:ea typeface="Times New Roman" panose="02020603050405020304" pitchFamily="18" charset="0"/>
            </a:endParaRPr>
          </a:p>
          <a:p>
            <a:pPr algn="just"/>
            <a:r>
              <a:rPr lang="en-IN" sz="2400" dirty="0">
                <a:effectLst/>
                <a:latin typeface="Times New Roman" panose="02020603050405020304" pitchFamily="18" charset="0"/>
                <a:ea typeface="Times New Roman" panose="02020603050405020304" pitchFamily="18" charset="0"/>
              </a:rPr>
              <a:t>PHP session creates unique user id for each browser to recognize the user and avoid conflict between multiple browsers.</a:t>
            </a:r>
          </a:p>
        </p:txBody>
      </p:sp>
    </p:spTree>
    <p:extLst>
      <p:ext uri="{BB962C8B-B14F-4D97-AF65-F5344CB8AC3E}">
        <p14:creationId xmlns:p14="http://schemas.microsoft.com/office/powerpoint/2010/main" val="4219583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PHP Session</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12" name="TextBox 11">
            <a:extLst>
              <a:ext uri="{FF2B5EF4-FFF2-40B4-BE49-F238E27FC236}">
                <a16:creationId xmlns:a16="http://schemas.microsoft.com/office/drawing/2014/main" id="{76CE8C8A-B76D-940D-215C-07FF96A51D1F}"/>
              </a:ext>
            </a:extLst>
          </p:cNvPr>
          <p:cNvSpPr txBox="1"/>
          <p:nvPr/>
        </p:nvSpPr>
        <p:spPr>
          <a:xfrm>
            <a:off x="260746" y="999797"/>
            <a:ext cx="11640741" cy="1938992"/>
          </a:xfrm>
          <a:prstGeom prst="rect">
            <a:avLst/>
          </a:prstGeom>
          <a:noFill/>
        </p:spPr>
        <p:txBody>
          <a:bodyPr wrap="square">
            <a:spAutoFit/>
          </a:bodyPr>
          <a:lstStyle/>
          <a:p>
            <a:pPr marL="342900" indent="-342900" algn="l">
              <a:buFont typeface="Arial" panose="020B0604020202020204" pitchFamily="34" charset="0"/>
              <a:buChar char="•"/>
            </a:pPr>
            <a:r>
              <a:rPr lang="en-US" sz="2400" b="0" i="0" dirty="0">
                <a:solidFill>
                  <a:srgbClr val="000000"/>
                </a:solidFill>
                <a:effectLst/>
                <a:latin typeface="Verdana" panose="020B0604030504040204" pitchFamily="34" charset="0"/>
              </a:rPr>
              <a:t>A session is a way to store information (in variables) to be used across multiple pages.</a:t>
            </a:r>
          </a:p>
          <a:p>
            <a:pPr marL="342900" indent="-342900" algn="l">
              <a:buFont typeface="Arial" panose="020B0604020202020204" pitchFamily="34" charset="0"/>
              <a:buChar char="•"/>
            </a:pPr>
            <a:endParaRPr lang="en-US" sz="2400" b="0" i="0" dirty="0">
              <a:solidFill>
                <a:srgbClr val="000000"/>
              </a:solidFill>
              <a:effectLst/>
              <a:latin typeface="Verdana" panose="020B0604030504040204" pitchFamily="34" charset="0"/>
            </a:endParaRPr>
          </a:p>
          <a:p>
            <a:pPr marL="342900" indent="-342900" algn="l">
              <a:buFont typeface="Arial" panose="020B0604020202020204" pitchFamily="34" charset="0"/>
              <a:buChar char="•"/>
            </a:pPr>
            <a:r>
              <a:rPr lang="en-US" sz="2400" b="0" i="0" dirty="0">
                <a:solidFill>
                  <a:srgbClr val="000000"/>
                </a:solidFill>
                <a:effectLst/>
                <a:latin typeface="Verdana" panose="020B0604030504040204" pitchFamily="34" charset="0"/>
              </a:rPr>
              <a:t>Unlike a cookie, the information is not stored on the users computer.</a:t>
            </a:r>
          </a:p>
          <a:p>
            <a:pPr algn="just"/>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30200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 </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12" name="TextBox 11">
            <a:extLst>
              <a:ext uri="{FF2B5EF4-FFF2-40B4-BE49-F238E27FC236}">
                <a16:creationId xmlns:a16="http://schemas.microsoft.com/office/drawing/2014/main" id="{76CE8C8A-B76D-940D-215C-07FF96A51D1F}"/>
              </a:ext>
            </a:extLst>
          </p:cNvPr>
          <p:cNvSpPr txBox="1"/>
          <p:nvPr/>
        </p:nvSpPr>
        <p:spPr>
          <a:xfrm>
            <a:off x="260746" y="999797"/>
            <a:ext cx="11640741" cy="461665"/>
          </a:xfrm>
          <a:prstGeom prst="rect">
            <a:avLst/>
          </a:prstGeom>
          <a:noFill/>
        </p:spPr>
        <p:txBody>
          <a:bodyPr wrap="square">
            <a:spAutoFit/>
          </a:bodyPr>
          <a:lstStyle/>
          <a:p>
            <a:pPr algn="just"/>
            <a:endParaRPr lang="en-IN" sz="24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DED21DDE-669F-B0DF-4B35-96A64FE0B23A}"/>
              </a:ext>
            </a:extLst>
          </p:cNvPr>
          <p:cNvSpPr txBox="1"/>
          <p:nvPr/>
        </p:nvSpPr>
        <p:spPr>
          <a:xfrm>
            <a:off x="585787" y="1232763"/>
            <a:ext cx="11315699" cy="452431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When you work with an application, you open it, do some changes, and then you close it. This is much like a Session. The computer knows who you are. It knows when you start the application and when you end. But on the internet there is one problem: the web server does not know who you are or what you do, because the HTTP address doesn't maintain state.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Session variables solve this problem by storing user information to be used across multiple pages (e.g. username, favorite color,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By default, session variables last until the user closes the browser.</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So; Session variables hold information about one single user, and are available to all pages in one application</a:t>
            </a:r>
            <a:endParaRPr lang="en-IN" sz="24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AA42C88E-586E-22B9-47D5-132D12282667}"/>
              </a:ext>
            </a:extLst>
          </p:cNvPr>
          <p:cNvSpPr txBox="1">
            <a:spLocks/>
          </p:cNvSpPr>
          <p:nvPr/>
        </p:nvSpPr>
        <p:spPr>
          <a:xfrm>
            <a:off x="413147" y="87580"/>
            <a:ext cx="11975123" cy="685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0" u="none" kern="1200">
                <a:solidFill>
                  <a:schemeClr val="accent1">
                    <a:lumMod val="75000"/>
                  </a:schemeClr>
                </a:solidFill>
                <a:latin typeface="Times New Roman" panose="02020603050405020304" pitchFamily="18" charset="0"/>
                <a:ea typeface="+mj-ea"/>
                <a:cs typeface="Times New Roman" panose="02020603050405020304" pitchFamily="18" charset="0"/>
              </a:defRPr>
            </a:lvl1pPr>
          </a:lstStyle>
          <a:p>
            <a:r>
              <a:rPr lang="en-IN" dirty="0"/>
              <a:t>PHP Session</a:t>
            </a:r>
          </a:p>
        </p:txBody>
      </p:sp>
    </p:spTree>
    <p:extLst>
      <p:ext uri="{BB962C8B-B14F-4D97-AF65-F5344CB8AC3E}">
        <p14:creationId xmlns:p14="http://schemas.microsoft.com/office/powerpoint/2010/main" val="3435732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itle 1">
            <a:extLst>
              <a:ext uri="{FF2B5EF4-FFF2-40B4-BE49-F238E27FC236}">
                <a16:creationId xmlns:a16="http://schemas.microsoft.com/office/drawing/2014/main" id="{BEA8369A-C46F-0648-D8F9-F60AD340DC23}"/>
              </a:ext>
            </a:extLst>
          </p:cNvPr>
          <p:cNvSpPr txBox="1">
            <a:spLocks/>
          </p:cNvSpPr>
          <p:nvPr/>
        </p:nvSpPr>
        <p:spPr>
          <a:xfrm>
            <a:off x="413147" y="87580"/>
            <a:ext cx="11975123" cy="685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0" u="none" kern="1200">
                <a:solidFill>
                  <a:schemeClr val="accent1">
                    <a:lumMod val="75000"/>
                  </a:schemeClr>
                </a:solidFill>
                <a:latin typeface="Times New Roman" panose="02020603050405020304" pitchFamily="18" charset="0"/>
                <a:ea typeface="+mj-ea"/>
                <a:cs typeface="Times New Roman" panose="02020603050405020304" pitchFamily="18" charset="0"/>
              </a:defRPr>
            </a:lvl1pPr>
          </a:lstStyle>
          <a:p>
            <a:r>
              <a:rPr lang="en-IN" dirty="0"/>
              <a:t>Start a PHP Session</a:t>
            </a:r>
          </a:p>
        </p:txBody>
      </p:sp>
      <p:sp>
        <p:nvSpPr>
          <p:cNvPr id="10" name="TextBox 9">
            <a:extLst>
              <a:ext uri="{FF2B5EF4-FFF2-40B4-BE49-F238E27FC236}">
                <a16:creationId xmlns:a16="http://schemas.microsoft.com/office/drawing/2014/main" id="{7549F052-DF04-CF41-6B11-FF60DF58B25C}"/>
              </a:ext>
            </a:extLst>
          </p:cNvPr>
          <p:cNvSpPr txBox="1"/>
          <p:nvPr/>
        </p:nvSpPr>
        <p:spPr>
          <a:xfrm>
            <a:off x="639366" y="1600111"/>
            <a:ext cx="10804562" cy="1384995"/>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A session is started with the </a:t>
            </a:r>
            <a:r>
              <a:rPr lang="en-US" sz="2800" dirty="0" err="1">
                <a:latin typeface="Times New Roman" panose="02020603050405020304" pitchFamily="18" charset="0"/>
                <a:cs typeface="Times New Roman" panose="02020603050405020304" pitchFamily="18" charset="0"/>
              </a:rPr>
              <a:t>session_start</a:t>
            </a:r>
            <a:r>
              <a:rPr lang="en-US" sz="2800" dirty="0">
                <a:latin typeface="Times New Roman" panose="02020603050405020304" pitchFamily="18" charset="0"/>
                <a:cs typeface="Times New Roman" panose="02020603050405020304" pitchFamily="18" charset="0"/>
              </a:rPr>
              <a:t>() function.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Session variables are set with the PHP global variable: $_SESSION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35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Date and Time</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A2DAC249-53EE-D746-FA92-D02C789497F4}"/>
              </a:ext>
            </a:extLst>
          </p:cNvPr>
          <p:cNvSpPr txBox="1"/>
          <p:nvPr/>
        </p:nvSpPr>
        <p:spPr>
          <a:xfrm>
            <a:off x="264638" y="1058079"/>
            <a:ext cx="11764703" cy="3477875"/>
          </a:xfrm>
          <a:prstGeom prst="rect">
            <a:avLst/>
          </a:prstGeom>
          <a:noFill/>
        </p:spPr>
        <p:txBody>
          <a:bodyPr wrap="square">
            <a:spAutoFit/>
          </a:bodyPr>
          <a:lstStyle/>
          <a:p>
            <a:pPr algn="l"/>
            <a:r>
              <a:rPr lang="en-US" sz="2200" b="0" i="0" dirty="0">
                <a:solidFill>
                  <a:srgbClr val="000000"/>
                </a:solidFill>
                <a:effectLst/>
                <a:latin typeface="Times New Roman" panose="02020603050405020304" pitchFamily="18" charset="0"/>
                <a:cs typeface="Times New Roman" panose="02020603050405020304" pitchFamily="18" charset="0"/>
              </a:rPr>
              <a:t>The required </a:t>
            </a:r>
            <a:r>
              <a:rPr lang="en-US" sz="2200" b="0" i="1" dirty="0">
                <a:solidFill>
                  <a:srgbClr val="000000"/>
                </a:solidFill>
                <a:effectLst/>
                <a:latin typeface="Times New Roman" panose="02020603050405020304" pitchFamily="18" charset="0"/>
                <a:cs typeface="Times New Roman" panose="02020603050405020304" pitchFamily="18" charset="0"/>
              </a:rPr>
              <a:t>format</a:t>
            </a:r>
            <a:r>
              <a:rPr lang="en-US" sz="2200" b="0" i="0" dirty="0">
                <a:solidFill>
                  <a:srgbClr val="000000"/>
                </a:solidFill>
                <a:effectLst/>
                <a:latin typeface="Times New Roman" panose="02020603050405020304" pitchFamily="18" charset="0"/>
                <a:cs typeface="Times New Roman" panose="02020603050405020304" pitchFamily="18" charset="0"/>
              </a:rPr>
              <a:t> parameter of the date() function specifies how to format the date (or time).</a:t>
            </a:r>
          </a:p>
          <a:p>
            <a:pPr algn="l"/>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l"/>
            <a:r>
              <a:rPr lang="en-US" sz="2200" b="0" i="0" dirty="0">
                <a:solidFill>
                  <a:srgbClr val="000000"/>
                </a:solidFill>
                <a:effectLst/>
                <a:latin typeface="Times New Roman" panose="02020603050405020304" pitchFamily="18" charset="0"/>
                <a:cs typeface="Times New Roman" panose="02020603050405020304" pitchFamily="18" charset="0"/>
              </a:rPr>
              <a:t>Here are some characters that are commonly used for dates:</a:t>
            </a:r>
          </a:p>
          <a:p>
            <a:pPr marL="342900" indent="-342900"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d - Represents the day of the month (01 to 31)</a:t>
            </a:r>
          </a:p>
          <a:p>
            <a:pPr marL="342900" indent="-342900"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 - Represents a month (01 to 12)</a:t>
            </a:r>
          </a:p>
          <a:p>
            <a:pPr marL="342900" indent="-342900"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Y - Represents a year (in four digits)</a:t>
            </a:r>
          </a:p>
          <a:p>
            <a:pPr marL="342900" indent="-342900"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l (lowercase 'L') - Represents the day of the week</a:t>
            </a:r>
          </a:p>
          <a:p>
            <a:pPr algn="l"/>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l"/>
            <a:r>
              <a:rPr lang="en-US" sz="2200" b="0" i="0" dirty="0">
                <a:solidFill>
                  <a:srgbClr val="000000"/>
                </a:solidFill>
                <a:effectLst/>
                <a:latin typeface="Times New Roman" panose="02020603050405020304" pitchFamily="18" charset="0"/>
                <a:cs typeface="Times New Roman" panose="02020603050405020304" pitchFamily="18" charset="0"/>
              </a:rPr>
              <a:t>Other characters, like"/", ".", or "-" can also be inserted between the characters to add additional formatting.</a:t>
            </a:r>
          </a:p>
        </p:txBody>
      </p:sp>
    </p:spTree>
    <p:extLst>
      <p:ext uri="{BB962C8B-B14F-4D97-AF65-F5344CB8AC3E}">
        <p14:creationId xmlns:p14="http://schemas.microsoft.com/office/powerpoint/2010/main" val="4025488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itle 1">
            <a:extLst>
              <a:ext uri="{FF2B5EF4-FFF2-40B4-BE49-F238E27FC236}">
                <a16:creationId xmlns:a16="http://schemas.microsoft.com/office/drawing/2014/main" id="{BEA8369A-C46F-0648-D8F9-F60AD340DC23}"/>
              </a:ext>
            </a:extLst>
          </p:cNvPr>
          <p:cNvSpPr txBox="1">
            <a:spLocks/>
          </p:cNvSpPr>
          <p:nvPr/>
        </p:nvSpPr>
        <p:spPr>
          <a:xfrm>
            <a:off x="413147" y="87580"/>
            <a:ext cx="11975123" cy="685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0" u="none" kern="1200">
                <a:solidFill>
                  <a:schemeClr val="accent1">
                    <a:lumMod val="75000"/>
                  </a:schemeClr>
                </a:solidFill>
                <a:latin typeface="Times New Roman" panose="02020603050405020304" pitchFamily="18" charset="0"/>
                <a:ea typeface="+mj-ea"/>
                <a:cs typeface="Times New Roman" panose="02020603050405020304" pitchFamily="18" charset="0"/>
              </a:defRPr>
            </a:lvl1pPr>
          </a:lstStyle>
          <a:p>
            <a:r>
              <a:rPr lang="en-IN" dirty="0"/>
              <a:t>Start a PHP Session</a:t>
            </a:r>
          </a:p>
        </p:txBody>
      </p:sp>
      <p:sp>
        <p:nvSpPr>
          <p:cNvPr id="7" name="TextBox 6">
            <a:extLst>
              <a:ext uri="{FF2B5EF4-FFF2-40B4-BE49-F238E27FC236}">
                <a16:creationId xmlns:a16="http://schemas.microsoft.com/office/drawing/2014/main" id="{7A42150C-9857-5786-C481-4EB7D3968B9E}"/>
              </a:ext>
            </a:extLst>
          </p:cNvPr>
          <p:cNvSpPr txBox="1"/>
          <p:nvPr/>
        </p:nvSpPr>
        <p:spPr>
          <a:xfrm>
            <a:off x="413147" y="1067097"/>
            <a:ext cx="11288316" cy="830997"/>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Now, let's create a new page called "demo_session1.php". In this page, we start a new PHP session and set some session variables:</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4A0635F-999A-CE1B-AB0C-A0096B8D05B8}"/>
              </a:ext>
            </a:extLst>
          </p:cNvPr>
          <p:cNvSpPr txBox="1"/>
          <p:nvPr/>
        </p:nvSpPr>
        <p:spPr>
          <a:xfrm>
            <a:off x="413147" y="1898094"/>
            <a:ext cx="6193630" cy="4708981"/>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&lt;?php</a:t>
            </a:r>
          </a:p>
          <a:p>
            <a:r>
              <a:rPr lang="en-IN" sz="2000" dirty="0">
                <a:latin typeface="Times New Roman" panose="02020603050405020304" pitchFamily="18" charset="0"/>
                <a:cs typeface="Times New Roman" panose="02020603050405020304" pitchFamily="18" charset="0"/>
              </a:rPr>
              <a:t>// Start the session</a:t>
            </a:r>
          </a:p>
          <a:p>
            <a:r>
              <a:rPr lang="en-IN" sz="2000" dirty="0" err="1">
                <a:latin typeface="Times New Roman" panose="02020603050405020304" pitchFamily="18" charset="0"/>
                <a:cs typeface="Times New Roman" panose="02020603050405020304" pitchFamily="18" charset="0"/>
              </a:rPr>
              <a:t>session_start</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?&gt;</a:t>
            </a:r>
          </a:p>
          <a:p>
            <a:r>
              <a:rPr lang="en-IN" sz="2000" dirty="0">
                <a:latin typeface="Times New Roman" panose="02020603050405020304" pitchFamily="18" charset="0"/>
                <a:cs typeface="Times New Roman" panose="02020603050405020304" pitchFamily="18" charset="0"/>
              </a:rPr>
              <a:t>&lt;!DOCTYPE html&gt;</a:t>
            </a:r>
          </a:p>
          <a:p>
            <a:r>
              <a:rPr lang="en-IN" sz="2000" dirty="0">
                <a:latin typeface="Times New Roman" panose="02020603050405020304" pitchFamily="18" charset="0"/>
                <a:cs typeface="Times New Roman" panose="02020603050405020304" pitchFamily="18" charset="0"/>
              </a:rPr>
              <a:t>&lt;html&gt;</a:t>
            </a:r>
          </a:p>
          <a:p>
            <a:r>
              <a:rPr lang="en-IN" sz="2000" dirty="0">
                <a:latin typeface="Times New Roman" panose="02020603050405020304" pitchFamily="18" charset="0"/>
                <a:cs typeface="Times New Roman" panose="02020603050405020304" pitchFamily="18" charset="0"/>
              </a:rPr>
              <a:t>&lt;body&gt;</a:t>
            </a:r>
          </a:p>
          <a:p>
            <a:r>
              <a:rPr lang="en-IN" sz="2000" dirty="0">
                <a:latin typeface="Times New Roman" panose="02020603050405020304" pitchFamily="18" charset="0"/>
                <a:cs typeface="Times New Roman" panose="02020603050405020304" pitchFamily="18" charset="0"/>
              </a:rPr>
              <a:t>&lt;?php</a:t>
            </a:r>
          </a:p>
          <a:p>
            <a:r>
              <a:rPr lang="en-IN" sz="2000" dirty="0">
                <a:latin typeface="Times New Roman" panose="02020603050405020304" pitchFamily="18" charset="0"/>
                <a:cs typeface="Times New Roman" panose="02020603050405020304" pitchFamily="18" charset="0"/>
              </a:rPr>
              <a:t>// Set session variables</a:t>
            </a:r>
          </a:p>
          <a:p>
            <a:r>
              <a:rPr lang="en-IN" sz="2000" dirty="0">
                <a:latin typeface="Times New Roman" panose="02020603050405020304" pitchFamily="18" charset="0"/>
                <a:cs typeface="Times New Roman" panose="02020603050405020304" pitchFamily="18" charset="0"/>
              </a:rPr>
              <a:t>$_SESSION["</a:t>
            </a:r>
            <a:r>
              <a:rPr lang="en-IN" sz="2000" dirty="0" err="1">
                <a:latin typeface="Times New Roman" panose="02020603050405020304" pitchFamily="18" charset="0"/>
                <a:cs typeface="Times New Roman" panose="02020603050405020304" pitchFamily="18" charset="0"/>
              </a:rPr>
              <a:t>favcolor</a:t>
            </a:r>
            <a:r>
              <a:rPr lang="en-IN" sz="2000" dirty="0">
                <a:latin typeface="Times New Roman" panose="02020603050405020304" pitchFamily="18" charset="0"/>
                <a:cs typeface="Times New Roman" panose="02020603050405020304" pitchFamily="18" charset="0"/>
              </a:rPr>
              <a:t>"] = "green";</a:t>
            </a:r>
          </a:p>
          <a:p>
            <a:r>
              <a:rPr lang="en-IN" sz="2000" dirty="0">
                <a:latin typeface="Times New Roman" panose="02020603050405020304" pitchFamily="18" charset="0"/>
                <a:cs typeface="Times New Roman" panose="02020603050405020304" pitchFamily="18" charset="0"/>
              </a:rPr>
              <a:t>$_SESSION["</a:t>
            </a:r>
            <a:r>
              <a:rPr lang="en-IN" sz="2000" dirty="0" err="1">
                <a:latin typeface="Times New Roman" panose="02020603050405020304" pitchFamily="18" charset="0"/>
                <a:cs typeface="Times New Roman" panose="02020603050405020304" pitchFamily="18" charset="0"/>
              </a:rPr>
              <a:t>favanimal</a:t>
            </a:r>
            <a:r>
              <a:rPr lang="en-IN" sz="2000" dirty="0">
                <a:latin typeface="Times New Roman" panose="02020603050405020304" pitchFamily="18" charset="0"/>
                <a:cs typeface="Times New Roman" panose="02020603050405020304" pitchFamily="18" charset="0"/>
              </a:rPr>
              <a:t>"] = "cat";</a:t>
            </a:r>
          </a:p>
          <a:p>
            <a:r>
              <a:rPr lang="en-IN" sz="2000" dirty="0">
                <a:latin typeface="Times New Roman" panose="02020603050405020304" pitchFamily="18" charset="0"/>
                <a:cs typeface="Times New Roman" panose="02020603050405020304" pitchFamily="18" charset="0"/>
              </a:rPr>
              <a:t>echo "Session variables are set.";</a:t>
            </a:r>
          </a:p>
          <a:p>
            <a:r>
              <a:rPr lang="en-IN" sz="2000" dirty="0">
                <a:latin typeface="Times New Roman" panose="02020603050405020304" pitchFamily="18" charset="0"/>
                <a:cs typeface="Times New Roman" panose="02020603050405020304" pitchFamily="18" charset="0"/>
              </a:rPr>
              <a:t>?&gt;</a:t>
            </a:r>
          </a:p>
          <a:p>
            <a:r>
              <a:rPr lang="en-IN" sz="2000" dirty="0">
                <a:latin typeface="Times New Roman" panose="02020603050405020304" pitchFamily="18" charset="0"/>
                <a:cs typeface="Times New Roman" panose="02020603050405020304" pitchFamily="18" charset="0"/>
              </a:rPr>
              <a:t>&lt;/body&gt;</a:t>
            </a:r>
          </a:p>
          <a:p>
            <a:r>
              <a:rPr lang="en-IN" sz="2000"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704057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itle 1">
            <a:extLst>
              <a:ext uri="{FF2B5EF4-FFF2-40B4-BE49-F238E27FC236}">
                <a16:creationId xmlns:a16="http://schemas.microsoft.com/office/drawing/2014/main" id="{BEA8369A-C46F-0648-D8F9-F60AD340DC23}"/>
              </a:ext>
            </a:extLst>
          </p:cNvPr>
          <p:cNvSpPr txBox="1">
            <a:spLocks/>
          </p:cNvSpPr>
          <p:nvPr/>
        </p:nvSpPr>
        <p:spPr>
          <a:xfrm>
            <a:off x="413147" y="87580"/>
            <a:ext cx="11975123" cy="685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0" u="none" kern="1200">
                <a:solidFill>
                  <a:schemeClr val="accent1">
                    <a:lumMod val="75000"/>
                  </a:schemeClr>
                </a:solidFill>
                <a:latin typeface="Times New Roman" panose="02020603050405020304" pitchFamily="18" charset="0"/>
                <a:ea typeface="+mj-ea"/>
                <a:cs typeface="Times New Roman" panose="02020603050405020304" pitchFamily="18" charset="0"/>
              </a:defRPr>
            </a:lvl1pPr>
          </a:lstStyle>
          <a:p>
            <a:r>
              <a:rPr lang="en-IN" dirty="0"/>
              <a:t>Start a PHP Session</a:t>
            </a:r>
          </a:p>
        </p:txBody>
      </p:sp>
      <p:sp>
        <p:nvSpPr>
          <p:cNvPr id="7" name="TextBox 6">
            <a:extLst>
              <a:ext uri="{FF2B5EF4-FFF2-40B4-BE49-F238E27FC236}">
                <a16:creationId xmlns:a16="http://schemas.microsoft.com/office/drawing/2014/main" id="{7A42150C-9857-5786-C481-4EB7D3968B9E}"/>
              </a:ext>
            </a:extLst>
          </p:cNvPr>
          <p:cNvSpPr txBox="1"/>
          <p:nvPr/>
        </p:nvSpPr>
        <p:spPr>
          <a:xfrm>
            <a:off x="413147" y="1067097"/>
            <a:ext cx="11288316" cy="3785652"/>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Note: The </a:t>
            </a:r>
            <a:r>
              <a:rPr lang="en-US" sz="2400" b="0" i="0" dirty="0" err="1">
                <a:solidFill>
                  <a:srgbClr val="000000"/>
                </a:solidFill>
                <a:effectLst/>
                <a:latin typeface="Times New Roman" panose="02020603050405020304" pitchFamily="18" charset="0"/>
                <a:cs typeface="Times New Roman" panose="02020603050405020304" pitchFamily="18" charset="0"/>
              </a:rPr>
              <a:t>session_start</a:t>
            </a:r>
            <a:r>
              <a:rPr lang="en-US" sz="2400" b="0" i="0" dirty="0">
                <a:solidFill>
                  <a:srgbClr val="000000"/>
                </a:solidFill>
                <a:effectLst/>
                <a:latin typeface="Times New Roman" panose="02020603050405020304" pitchFamily="18" charset="0"/>
                <a:cs typeface="Times New Roman" panose="02020603050405020304" pitchFamily="18" charset="0"/>
              </a:rPr>
              <a:t>() function must be the very first thing in your document. Before any HTML tags.</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Next, we create another page called "demo_session2.php". From this page, we will access the session information we set on the first page ("demo_session1.php").</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Notice that session variables are not passed individually to each new page, instead they are retrieved from the session we open at the beginning of each page (</a:t>
            </a:r>
            <a:r>
              <a:rPr lang="en-US" sz="2400" dirty="0" err="1">
                <a:latin typeface="Times New Roman" panose="02020603050405020304" pitchFamily="18" charset="0"/>
                <a:cs typeface="Times New Roman" panose="02020603050405020304" pitchFamily="18" charset="0"/>
              </a:rPr>
              <a:t>session_start</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Also notice that all session variable values are stored in the global $_SESSION variable: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960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itle 1">
            <a:extLst>
              <a:ext uri="{FF2B5EF4-FFF2-40B4-BE49-F238E27FC236}">
                <a16:creationId xmlns:a16="http://schemas.microsoft.com/office/drawing/2014/main" id="{BEA8369A-C46F-0648-D8F9-F60AD340DC23}"/>
              </a:ext>
            </a:extLst>
          </p:cNvPr>
          <p:cNvSpPr txBox="1">
            <a:spLocks/>
          </p:cNvSpPr>
          <p:nvPr/>
        </p:nvSpPr>
        <p:spPr>
          <a:xfrm>
            <a:off x="413147" y="87580"/>
            <a:ext cx="11975123" cy="685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0" u="none" kern="1200">
                <a:solidFill>
                  <a:schemeClr val="accent1">
                    <a:lumMod val="75000"/>
                  </a:schemeClr>
                </a:solidFill>
                <a:latin typeface="Times New Roman" panose="02020603050405020304" pitchFamily="18" charset="0"/>
                <a:ea typeface="+mj-ea"/>
                <a:cs typeface="Times New Roman" panose="02020603050405020304" pitchFamily="18" charset="0"/>
              </a:defRPr>
            </a:lvl1pPr>
          </a:lstStyle>
          <a:p>
            <a:r>
              <a:rPr lang="en-IN" dirty="0"/>
              <a:t>Start a PHP Session</a:t>
            </a:r>
          </a:p>
        </p:txBody>
      </p:sp>
      <p:sp>
        <p:nvSpPr>
          <p:cNvPr id="7" name="TextBox 6">
            <a:extLst>
              <a:ext uri="{FF2B5EF4-FFF2-40B4-BE49-F238E27FC236}">
                <a16:creationId xmlns:a16="http://schemas.microsoft.com/office/drawing/2014/main" id="{7A42150C-9857-5786-C481-4EB7D3968B9E}"/>
              </a:ext>
            </a:extLst>
          </p:cNvPr>
          <p:cNvSpPr txBox="1"/>
          <p:nvPr/>
        </p:nvSpPr>
        <p:spPr>
          <a:xfrm>
            <a:off x="413147" y="1067097"/>
            <a:ext cx="11288316" cy="5632311"/>
          </a:xfrm>
          <a:prstGeom prst="rect">
            <a:avLst/>
          </a:prstGeom>
          <a:noFill/>
        </p:spPr>
        <p:txBody>
          <a:bodyPr wrap="square">
            <a:spAutoFit/>
          </a:bodyPr>
          <a:lstStyle/>
          <a:p>
            <a:r>
              <a:rPr lang="en-IN" sz="2400" b="0" i="0" dirty="0">
                <a:solidFill>
                  <a:srgbClr val="FF0000"/>
                </a:solidFill>
                <a:effectLst/>
                <a:latin typeface="Consolas" panose="020B0609020204030204" pitchFamily="49" charset="0"/>
              </a:rPr>
              <a:t>&lt;?php</a:t>
            </a:r>
            <a:br>
              <a:rPr lang="en-IN" sz="2400" b="0" i="0" dirty="0">
                <a:solidFill>
                  <a:srgbClr val="000000"/>
                </a:solidFill>
                <a:effectLst/>
                <a:latin typeface="Consolas" panose="020B0609020204030204" pitchFamily="49" charset="0"/>
              </a:rPr>
            </a:br>
            <a:r>
              <a:rPr lang="en-IN" sz="2400" b="0" i="0" dirty="0" err="1">
                <a:solidFill>
                  <a:srgbClr val="000000"/>
                </a:solidFill>
                <a:effectLst/>
                <a:latin typeface="Consolas" panose="020B0609020204030204" pitchFamily="49" charset="0"/>
              </a:rPr>
              <a:t>session_start</a:t>
            </a:r>
            <a:r>
              <a:rPr lang="en-IN" sz="2400" b="0" i="0" dirty="0">
                <a:solidFill>
                  <a:srgbClr val="000000"/>
                </a:solidFill>
                <a:effectLst/>
                <a:latin typeface="Consolas" panose="020B0609020204030204" pitchFamily="49" charset="0"/>
              </a:rPr>
              <a:t>();</a:t>
            </a:r>
            <a:br>
              <a:rPr lang="en-IN" sz="2400" b="0" i="0" dirty="0">
                <a:solidFill>
                  <a:srgbClr val="00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?&gt;</a:t>
            </a:r>
            <a:br>
              <a:rPr lang="en-IN" sz="2400" dirty="0"/>
            </a:br>
            <a:r>
              <a:rPr lang="en-IN" sz="2400" b="0" i="0" dirty="0">
                <a:solidFill>
                  <a:srgbClr val="0000CD"/>
                </a:solidFill>
                <a:effectLst/>
                <a:latin typeface="Consolas" panose="020B0609020204030204" pitchFamily="49" charset="0"/>
              </a:rPr>
              <a:t>&lt;</a:t>
            </a:r>
            <a:r>
              <a:rPr lang="en-IN" sz="2400" b="0" i="0" dirty="0">
                <a:solidFill>
                  <a:srgbClr val="A52A2A"/>
                </a:solidFill>
                <a:effectLst/>
                <a:latin typeface="Consolas" panose="020B0609020204030204" pitchFamily="49" charset="0"/>
              </a:rPr>
              <a:t>!DOCTYPE</a:t>
            </a:r>
            <a:r>
              <a:rPr lang="en-IN" sz="2400" b="0" i="0" dirty="0">
                <a:solidFill>
                  <a:srgbClr val="FF0000"/>
                </a:solidFill>
                <a:effectLst/>
                <a:latin typeface="Consolas" panose="020B0609020204030204" pitchFamily="49" charset="0"/>
              </a:rPr>
              <a:t> html</a:t>
            </a:r>
            <a:r>
              <a:rPr lang="en-IN" sz="2400" b="0" i="0" dirty="0">
                <a:solidFill>
                  <a:srgbClr val="0000CD"/>
                </a:solidFill>
                <a:effectLst/>
                <a:latin typeface="Consolas" panose="020B0609020204030204" pitchFamily="49" charset="0"/>
              </a:rPr>
              <a:t>&gt;</a:t>
            </a:r>
            <a:br>
              <a:rPr lang="en-IN" sz="2400" dirty="0"/>
            </a:br>
            <a:r>
              <a:rPr lang="en-IN" sz="2400" b="0" i="0" dirty="0">
                <a:solidFill>
                  <a:srgbClr val="0000CD"/>
                </a:solidFill>
                <a:effectLst/>
                <a:latin typeface="Consolas" panose="020B0609020204030204" pitchFamily="49" charset="0"/>
              </a:rPr>
              <a:t>&lt;</a:t>
            </a:r>
            <a:r>
              <a:rPr lang="en-IN" sz="2400" b="0" i="0" dirty="0">
                <a:solidFill>
                  <a:srgbClr val="A52A2A"/>
                </a:solidFill>
                <a:effectLst/>
                <a:latin typeface="Consolas" panose="020B0609020204030204" pitchFamily="49" charset="0"/>
              </a:rPr>
              <a:t>html</a:t>
            </a:r>
            <a:r>
              <a:rPr lang="en-IN" sz="2400" b="0" i="0" dirty="0">
                <a:solidFill>
                  <a:srgbClr val="0000CD"/>
                </a:solidFill>
                <a:effectLst/>
                <a:latin typeface="Consolas" panose="020B0609020204030204" pitchFamily="49" charset="0"/>
              </a:rPr>
              <a:t>&gt;</a:t>
            </a:r>
            <a:br>
              <a:rPr lang="en-IN" sz="2400" dirty="0"/>
            </a:br>
            <a:r>
              <a:rPr lang="en-IN" sz="2400" b="0" i="0" dirty="0">
                <a:solidFill>
                  <a:srgbClr val="0000CD"/>
                </a:solidFill>
                <a:effectLst/>
                <a:latin typeface="Consolas" panose="020B0609020204030204" pitchFamily="49" charset="0"/>
              </a:rPr>
              <a:t>&lt;</a:t>
            </a:r>
            <a:r>
              <a:rPr lang="en-IN" sz="2400" b="0" i="0" dirty="0">
                <a:solidFill>
                  <a:srgbClr val="A52A2A"/>
                </a:solidFill>
                <a:effectLst/>
                <a:latin typeface="Consolas" panose="020B0609020204030204" pitchFamily="49" charset="0"/>
              </a:rPr>
              <a:t>body</a:t>
            </a:r>
            <a:r>
              <a:rPr lang="en-IN" sz="2400" b="0" i="0" dirty="0">
                <a:solidFill>
                  <a:srgbClr val="0000CD"/>
                </a:solidFill>
                <a:effectLst/>
                <a:latin typeface="Consolas" panose="020B0609020204030204" pitchFamily="49" charset="0"/>
              </a:rPr>
              <a:t>&gt;</a:t>
            </a:r>
            <a:br>
              <a:rPr lang="en-IN" sz="2400" dirty="0"/>
            </a:br>
            <a:br>
              <a:rPr lang="en-IN" sz="2400" dirty="0"/>
            </a:br>
            <a:r>
              <a:rPr lang="en-IN" sz="2400" b="0" i="0" dirty="0">
                <a:solidFill>
                  <a:srgbClr val="FF0000"/>
                </a:solidFill>
                <a:effectLst/>
                <a:latin typeface="Consolas" panose="020B0609020204030204" pitchFamily="49" charset="0"/>
              </a:rPr>
              <a:t>&lt;?php</a:t>
            </a:r>
            <a:br>
              <a:rPr lang="en-IN" sz="2400" b="0" i="0" dirty="0">
                <a:solidFill>
                  <a:srgbClr val="000000"/>
                </a:solidFill>
                <a:effectLst/>
                <a:latin typeface="Consolas" panose="020B0609020204030204" pitchFamily="49" charset="0"/>
              </a:rPr>
            </a:br>
            <a:r>
              <a:rPr lang="en-IN" sz="2400" b="0" i="0" dirty="0">
                <a:solidFill>
                  <a:srgbClr val="008000"/>
                </a:solidFill>
                <a:effectLst/>
                <a:latin typeface="Consolas" panose="020B0609020204030204" pitchFamily="49" charset="0"/>
              </a:rPr>
              <a:t>// Echo session variables that were set on previous page</a:t>
            </a:r>
            <a:br>
              <a:rPr lang="en-IN" sz="2400" b="0" i="0" dirty="0">
                <a:solidFill>
                  <a:srgbClr val="008000"/>
                </a:solidFill>
                <a:effectLst/>
                <a:latin typeface="Consolas" panose="020B0609020204030204" pitchFamily="49" charset="0"/>
              </a:rPr>
            </a:br>
            <a:r>
              <a:rPr lang="en-IN" sz="2400" b="0" i="0" dirty="0">
                <a:solidFill>
                  <a:srgbClr val="0000CD"/>
                </a:solidFill>
                <a:effectLst/>
                <a:latin typeface="Consolas" panose="020B0609020204030204" pitchFamily="49" charset="0"/>
              </a:rPr>
              <a:t>echo</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a:t>
            </a:r>
            <a:r>
              <a:rPr lang="en-IN" sz="2400" b="0" i="0" dirty="0" err="1">
                <a:solidFill>
                  <a:srgbClr val="A52A2A"/>
                </a:solidFill>
                <a:effectLst/>
                <a:latin typeface="Consolas" panose="020B0609020204030204" pitchFamily="49" charset="0"/>
              </a:rPr>
              <a:t>Favorite</a:t>
            </a:r>
            <a:r>
              <a:rPr lang="en-IN" sz="2400" b="0" i="0" dirty="0">
                <a:solidFill>
                  <a:srgbClr val="A52A2A"/>
                </a:solidFill>
                <a:effectLst/>
                <a:latin typeface="Consolas" panose="020B0609020204030204" pitchFamily="49" charset="0"/>
              </a:rPr>
              <a:t> </a:t>
            </a:r>
            <a:r>
              <a:rPr lang="en-IN" sz="2400" b="0" i="0" dirty="0" err="1">
                <a:solidFill>
                  <a:srgbClr val="A52A2A"/>
                </a:solidFill>
                <a:effectLst/>
                <a:latin typeface="Consolas" panose="020B0609020204030204" pitchFamily="49" charset="0"/>
              </a:rPr>
              <a:t>color</a:t>
            </a:r>
            <a:r>
              <a:rPr lang="en-IN" sz="2400" b="0" i="0" dirty="0">
                <a:solidFill>
                  <a:srgbClr val="A52A2A"/>
                </a:solidFill>
                <a:effectLst/>
                <a:latin typeface="Consolas" panose="020B0609020204030204" pitchFamily="49" charset="0"/>
              </a:rPr>
              <a:t> is "</a:t>
            </a:r>
            <a:r>
              <a:rPr lang="en-IN" sz="2400" b="0" i="0" dirty="0">
                <a:solidFill>
                  <a:srgbClr val="000000"/>
                </a:solidFill>
                <a:effectLst/>
                <a:latin typeface="Consolas" panose="020B0609020204030204" pitchFamily="49" charset="0"/>
              </a:rPr>
              <a:t> . </a:t>
            </a:r>
            <a:r>
              <a:rPr lang="en-IN" sz="2400" b="0" i="0" dirty="0">
                <a:solidFill>
                  <a:srgbClr val="DAA520"/>
                </a:solidFill>
                <a:effectLst/>
                <a:latin typeface="Consolas" panose="020B0609020204030204" pitchFamily="49" charset="0"/>
              </a:rPr>
              <a:t>$_SESSION</a:t>
            </a:r>
            <a:r>
              <a:rPr lang="en-IN" sz="2400" b="0" i="0" dirty="0">
                <a:solidFill>
                  <a:srgbClr val="000000"/>
                </a:solidFill>
                <a:effectLst/>
                <a:latin typeface="Consolas" panose="020B0609020204030204" pitchFamily="49" charset="0"/>
              </a:rPr>
              <a:t>[</a:t>
            </a:r>
            <a:r>
              <a:rPr lang="en-IN" sz="2400" b="0" i="0" dirty="0">
                <a:solidFill>
                  <a:srgbClr val="A52A2A"/>
                </a:solidFill>
                <a:effectLst/>
                <a:latin typeface="Consolas" panose="020B0609020204030204" pitchFamily="49" charset="0"/>
              </a:rPr>
              <a:t>"</a:t>
            </a:r>
            <a:r>
              <a:rPr lang="en-IN" sz="2400" b="0" i="0" dirty="0" err="1">
                <a:solidFill>
                  <a:srgbClr val="A52A2A"/>
                </a:solidFill>
                <a:effectLst/>
                <a:latin typeface="Consolas" panose="020B0609020204030204" pitchFamily="49" charset="0"/>
              </a:rPr>
              <a:t>favcolor</a:t>
            </a:r>
            <a:r>
              <a:rPr lang="en-IN" sz="2400" b="0" i="0" dirty="0">
                <a:solidFill>
                  <a:srgbClr val="A52A2A"/>
                </a:solidFill>
                <a:effectLst/>
                <a:latin typeface="Consolas" panose="020B0609020204030204" pitchFamily="49" charset="0"/>
              </a:rPr>
              <a:t>"</a:t>
            </a:r>
            <a:r>
              <a:rPr lang="en-IN" sz="2400" b="0" i="0" dirty="0">
                <a:solidFill>
                  <a:srgbClr val="000000"/>
                </a:solidFill>
                <a:effectLst/>
                <a:latin typeface="Consolas" panose="020B0609020204030204" pitchFamily="49" charset="0"/>
              </a:rPr>
              <a:t>] . </a:t>
            </a:r>
            <a:r>
              <a:rPr lang="en-IN" sz="2400" b="0" i="0" dirty="0">
                <a:solidFill>
                  <a:srgbClr val="A52A2A"/>
                </a:solidFill>
                <a:effectLst/>
                <a:latin typeface="Consolas" panose="020B0609020204030204" pitchFamily="49" charset="0"/>
              </a:rPr>
              <a:t>".&lt;</a:t>
            </a:r>
            <a:r>
              <a:rPr lang="en-IN" sz="2400" b="0" i="0" dirty="0" err="1">
                <a:solidFill>
                  <a:srgbClr val="A52A2A"/>
                </a:solidFill>
                <a:effectLst/>
                <a:latin typeface="Consolas" panose="020B0609020204030204" pitchFamily="49" charset="0"/>
              </a:rPr>
              <a:t>br</a:t>
            </a:r>
            <a:r>
              <a:rPr lang="en-IN" sz="2400" b="0" i="0" dirty="0">
                <a:solidFill>
                  <a:srgbClr val="A52A2A"/>
                </a:solidFill>
                <a:effectLst/>
                <a:latin typeface="Consolas" panose="020B0609020204030204" pitchFamily="49" charset="0"/>
              </a:rPr>
              <a:t>&gt;"</a:t>
            </a:r>
            <a:r>
              <a:rPr lang="en-IN" sz="2400" b="0" i="0" dirty="0">
                <a:solidFill>
                  <a:srgbClr val="000000"/>
                </a:solidFill>
                <a:effectLst/>
                <a:latin typeface="Consolas" panose="020B0609020204030204" pitchFamily="49" charset="0"/>
              </a:rPr>
              <a:t>;</a:t>
            </a:r>
            <a:br>
              <a:rPr lang="en-IN" sz="2400" b="0" i="0" dirty="0">
                <a:solidFill>
                  <a:srgbClr val="000000"/>
                </a:solidFill>
                <a:effectLst/>
                <a:latin typeface="Consolas" panose="020B0609020204030204" pitchFamily="49" charset="0"/>
              </a:rPr>
            </a:br>
            <a:r>
              <a:rPr lang="en-IN" sz="2400" b="0" i="0" dirty="0">
                <a:solidFill>
                  <a:srgbClr val="0000CD"/>
                </a:solidFill>
                <a:effectLst/>
                <a:latin typeface="Consolas" panose="020B0609020204030204" pitchFamily="49" charset="0"/>
              </a:rPr>
              <a:t>echo</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a:t>
            </a:r>
            <a:r>
              <a:rPr lang="en-IN" sz="2400" b="0" i="0" dirty="0" err="1">
                <a:solidFill>
                  <a:srgbClr val="A52A2A"/>
                </a:solidFill>
                <a:effectLst/>
                <a:latin typeface="Consolas" panose="020B0609020204030204" pitchFamily="49" charset="0"/>
              </a:rPr>
              <a:t>Favorite</a:t>
            </a:r>
            <a:r>
              <a:rPr lang="en-IN" sz="2400" b="0" i="0" dirty="0">
                <a:solidFill>
                  <a:srgbClr val="A52A2A"/>
                </a:solidFill>
                <a:effectLst/>
                <a:latin typeface="Consolas" panose="020B0609020204030204" pitchFamily="49" charset="0"/>
              </a:rPr>
              <a:t> animal is "</a:t>
            </a:r>
            <a:r>
              <a:rPr lang="en-IN" sz="2400" b="0" i="0" dirty="0">
                <a:solidFill>
                  <a:srgbClr val="000000"/>
                </a:solidFill>
                <a:effectLst/>
                <a:latin typeface="Consolas" panose="020B0609020204030204" pitchFamily="49" charset="0"/>
              </a:rPr>
              <a:t> . </a:t>
            </a:r>
            <a:r>
              <a:rPr lang="en-IN" sz="2400" b="0" i="0" dirty="0">
                <a:solidFill>
                  <a:srgbClr val="DAA520"/>
                </a:solidFill>
                <a:effectLst/>
                <a:latin typeface="Consolas" panose="020B0609020204030204" pitchFamily="49" charset="0"/>
              </a:rPr>
              <a:t>$_SESSION</a:t>
            </a:r>
            <a:r>
              <a:rPr lang="en-IN" sz="2400" b="0" i="0" dirty="0">
                <a:solidFill>
                  <a:srgbClr val="000000"/>
                </a:solidFill>
                <a:effectLst/>
                <a:latin typeface="Consolas" panose="020B0609020204030204" pitchFamily="49" charset="0"/>
              </a:rPr>
              <a:t>[</a:t>
            </a:r>
            <a:r>
              <a:rPr lang="en-IN" sz="2400" b="0" i="0" dirty="0">
                <a:solidFill>
                  <a:srgbClr val="A52A2A"/>
                </a:solidFill>
                <a:effectLst/>
                <a:latin typeface="Consolas" panose="020B0609020204030204" pitchFamily="49" charset="0"/>
              </a:rPr>
              <a:t>"</a:t>
            </a:r>
            <a:r>
              <a:rPr lang="en-IN" sz="2400" b="0" i="0" dirty="0" err="1">
                <a:solidFill>
                  <a:srgbClr val="A52A2A"/>
                </a:solidFill>
                <a:effectLst/>
                <a:latin typeface="Consolas" panose="020B0609020204030204" pitchFamily="49" charset="0"/>
              </a:rPr>
              <a:t>favanimal</a:t>
            </a:r>
            <a:r>
              <a:rPr lang="en-IN" sz="2400" b="0" i="0" dirty="0">
                <a:solidFill>
                  <a:srgbClr val="A52A2A"/>
                </a:solidFill>
                <a:effectLst/>
                <a:latin typeface="Consolas" panose="020B0609020204030204" pitchFamily="49" charset="0"/>
              </a:rPr>
              <a:t>"</a:t>
            </a:r>
            <a:r>
              <a:rPr lang="en-IN" sz="2400" b="0" i="0" dirty="0">
                <a:solidFill>
                  <a:srgbClr val="000000"/>
                </a:solidFill>
                <a:effectLst/>
                <a:latin typeface="Consolas" panose="020B0609020204030204" pitchFamily="49" charset="0"/>
              </a:rPr>
              <a:t>] . </a:t>
            </a:r>
            <a:r>
              <a:rPr lang="en-IN" sz="2400" b="0" i="0" dirty="0">
                <a:solidFill>
                  <a:srgbClr val="A52A2A"/>
                </a:solidFill>
                <a:effectLst/>
                <a:latin typeface="Consolas" panose="020B0609020204030204" pitchFamily="49" charset="0"/>
              </a:rPr>
              <a:t>"."</a:t>
            </a:r>
            <a:r>
              <a:rPr lang="en-IN" sz="2400" b="0" i="0" dirty="0">
                <a:solidFill>
                  <a:srgbClr val="000000"/>
                </a:solidFill>
                <a:effectLst/>
                <a:latin typeface="Consolas" panose="020B0609020204030204" pitchFamily="49" charset="0"/>
              </a:rPr>
              <a:t>;</a:t>
            </a:r>
            <a:br>
              <a:rPr lang="en-IN" sz="2400" b="0" i="0" dirty="0">
                <a:solidFill>
                  <a:srgbClr val="00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?&gt;</a:t>
            </a:r>
            <a:br>
              <a:rPr lang="en-IN" sz="2400" dirty="0"/>
            </a:br>
            <a:br>
              <a:rPr lang="en-IN" sz="2400" dirty="0"/>
            </a:br>
            <a:r>
              <a:rPr lang="en-IN" sz="2400" b="0" i="0" dirty="0">
                <a:solidFill>
                  <a:srgbClr val="0000CD"/>
                </a:solidFill>
                <a:effectLst/>
                <a:latin typeface="Consolas" panose="020B0609020204030204" pitchFamily="49" charset="0"/>
              </a:rPr>
              <a:t>&lt;</a:t>
            </a:r>
            <a:r>
              <a:rPr lang="en-IN" sz="2400" b="0" i="0" dirty="0">
                <a:solidFill>
                  <a:srgbClr val="A52A2A"/>
                </a:solidFill>
                <a:effectLst/>
                <a:latin typeface="Consolas" panose="020B0609020204030204" pitchFamily="49" charset="0"/>
              </a:rPr>
              <a:t>/body</a:t>
            </a:r>
            <a:r>
              <a:rPr lang="en-IN" sz="2400" b="0" i="0" dirty="0">
                <a:solidFill>
                  <a:srgbClr val="0000CD"/>
                </a:solidFill>
                <a:effectLst/>
                <a:latin typeface="Consolas" panose="020B0609020204030204" pitchFamily="49" charset="0"/>
              </a:rPr>
              <a:t>&gt;</a:t>
            </a:r>
            <a:br>
              <a:rPr lang="en-IN" sz="2400" dirty="0"/>
            </a:br>
            <a:r>
              <a:rPr lang="en-IN" sz="2400" b="0" i="0" dirty="0">
                <a:solidFill>
                  <a:srgbClr val="0000CD"/>
                </a:solidFill>
                <a:effectLst/>
                <a:latin typeface="Consolas" panose="020B0609020204030204" pitchFamily="49" charset="0"/>
              </a:rPr>
              <a:t>&lt;</a:t>
            </a:r>
            <a:r>
              <a:rPr lang="en-IN" sz="2400" b="0" i="0" dirty="0">
                <a:solidFill>
                  <a:srgbClr val="A52A2A"/>
                </a:solidFill>
                <a:effectLst/>
                <a:latin typeface="Consolas" panose="020B0609020204030204" pitchFamily="49" charset="0"/>
              </a:rPr>
              <a:t>/html</a:t>
            </a:r>
            <a:r>
              <a:rPr lang="en-IN" sz="2400" b="0" i="0" dirty="0">
                <a:solidFill>
                  <a:srgbClr val="0000CD"/>
                </a:solidFill>
                <a:effectLst/>
                <a:latin typeface="Consolas" panose="020B0609020204030204" pitchFamily="49" charset="0"/>
              </a:rPr>
              <a:t>&gt;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976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itle 1">
            <a:extLst>
              <a:ext uri="{FF2B5EF4-FFF2-40B4-BE49-F238E27FC236}">
                <a16:creationId xmlns:a16="http://schemas.microsoft.com/office/drawing/2014/main" id="{BEA8369A-C46F-0648-D8F9-F60AD340DC23}"/>
              </a:ext>
            </a:extLst>
          </p:cNvPr>
          <p:cNvSpPr txBox="1">
            <a:spLocks/>
          </p:cNvSpPr>
          <p:nvPr/>
        </p:nvSpPr>
        <p:spPr>
          <a:xfrm>
            <a:off x="413147" y="87580"/>
            <a:ext cx="11975123" cy="685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0" u="none" kern="1200">
                <a:solidFill>
                  <a:schemeClr val="accent1">
                    <a:lumMod val="75000"/>
                  </a:schemeClr>
                </a:solidFill>
                <a:latin typeface="Times New Roman" panose="02020603050405020304" pitchFamily="18" charset="0"/>
                <a:ea typeface="+mj-ea"/>
                <a:cs typeface="Times New Roman" panose="02020603050405020304" pitchFamily="18" charset="0"/>
              </a:defRPr>
            </a:lvl1pPr>
          </a:lstStyle>
          <a:p>
            <a:r>
              <a:rPr lang="en-IN" dirty="0"/>
              <a:t>Start a PHP Session</a:t>
            </a:r>
          </a:p>
        </p:txBody>
      </p:sp>
      <p:sp>
        <p:nvSpPr>
          <p:cNvPr id="7" name="TextBox 6">
            <a:extLst>
              <a:ext uri="{FF2B5EF4-FFF2-40B4-BE49-F238E27FC236}">
                <a16:creationId xmlns:a16="http://schemas.microsoft.com/office/drawing/2014/main" id="{7A42150C-9857-5786-C481-4EB7D3968B9E}"/>
              </a:ext>
            </a:extLst>
          </p:cNvPr>
          <p:cNvSpPr txBox="1"/>
          <p:nvPr/>
        </p:nvSpPr>
        <p:spPr>
          <a:xfrm>
            <a:off x="413147" y="1067097"/>
            <a:ext cx="11288316" cy="5632311"/>
          </a:xfrm>
          <a:prstGeom prst="rect">
            <a:avLst/>
          </a:prstGeom>
          <a:noFill/>
        </p:spPr>
        <p:txBody>
          <a:bodyPr wrap="square">
            <a:spAutoFit/>
          </a:bodyPr>
          <a:lstStyle/>
          <a:p>
            <a:r>
              <a:rPr lang="en-IN" sz="2400" b="0" i="0" dirty="0">
                <a:solidFill>
                  <a:srgbClr val="FF0000"/>
                </a:solidFill>
                <a:effectLst/>
                <a:latin typeface="Consolas" panose="020B0609020204030204" pitchFamily="49" charset="0"/>
              </a:rPr>
              <a:t>&lt;?php</a:t>
            </a:r>
            <a:br>
              <a:rPr lang="en-IN" sz="2400" b="0" i="0" dirty="0">
                <a:solidFill>
                  <a:srgbClr val="000000"/>
                </a:solidFill>
                <a:effectLst/>
                <a:latin typeface="Consolas" panose="020B0609020204030204" pitchFamily="49" charset="0"/>
              </a:rPr>
            </a:br>
            <a:r>
              <a:rPr lang="en-IN" sz="2400" b="0" i="0" dirty="0" err="1">
                <a:solidFill>
                  <a:srgbClr val="000000"/>
                </a:solidFill>
                <a:effectLst/>
                <a:latin typeface="Consolas" panose="020B0609020204030204" pitchFamily="49" charset="0"/>
              </a:rPr>
              <a:t>session_start</a:t>
            </a:r>
            <a:r>
              <a:rPr lang="en-IN" sz="2400" b="0" i="0" dirty="0">
                <a:solidFill>
                  <a:srgbClr val="000000"/>
                </a:solidFill>
                <a:effectLst/>
                <a:latin typeface="Consolas" panose="020B0609020204030204" pitchFamily="49" charset="0"/>
              </a:rPr>
              <a:t>();</a:t>
            </a:r>
            <a:br>
              <a:rPr lang="en-IN" sz="2400" b="0" i="0" dirty="0">
                <a:solidFill>
                  <a:srgbClr val="00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?&gt;</a:t>
            </a:r>
            <a:br>
              <a:rPr lang="en-IN" sz="2400" dirty="0"/>
            </a:br>
            <a:r>
              <a:rPr lang="en-IN" sz="2400" b="0" i="0" dirty="0">
                <a:solidFill>
                  <a:srgbClr val="0000CD"/>
                </a:solidFill>
                <a:effectLst/>
                <a:latin typeface="Consolas" panose="020B0609020204030204" pitchFamily="49" charset="0"/>
              </a:rPr>
              <a:t>&lt;</a:t>
            </a:r>
            <a:r>
              <a:rPr lang="en-IN" sz="2400" b="0" i="0" dirty="0">
                <a:solidFill>
                  <a:srgbClr val="A52A2A"/>
                </a:solidFill>
                <a:effectLst/>
                <a:latin typeface="Consolas" panose="020B0609020204030204" pitchFamily="49" charset="0"/>
              </a:rPr>
              <a:t>!DOCTYPE</a:t>
            </a:r>
            <a:r>
              <a:rPr lang="en-IN" sz="2400" b="0" i="0" dirty="0">
                <a:solidFill>
                  <a:srgbClr val="FF0000"/>
                </a:solidFill>
                <a:effectLst/>
                <a:latin typeface="Consolas" panose="020B0609020204030204" pitchFamily="49" charset="0"/>
              </a:rPr>
              <a:t> html</a:t>
            </a:r>
            <a:r>
              <a:rPr lang="en-IN" sz="2400" b="0" i="0" dirty="0">
                <a:solidFill>
                  <a:srgbClr val="0000CD"/>
                </a:solidFill>
                <a:effectLst/>
                <a:latin typeface="Consolas" panose="020B0609020204030204" pitchFamily="49" charset="0"/>
              </a:rPr>
              <a:t>&gt;</a:t>
            </a:r>
            <a:br>
              <a:rPr lang="en-IN" sz="2400" dirty="0"/>
            </a:br>
            <a:r>
              <a:rPr lang="en-IN" sz="2400" b="0" i="0" dirty="0">
                <a:solidFill>
                  <a:srgbClr val="0000CD"/>
                </a:solidFill>
                <a:effectLst/>
                <a:latin typeface="Consolas" panose="020B0609020204030204" pitchFamily="49" charset="0"/>
              </a:rPr>
              <a:t>&lt;</a:t>
            </a:r>
            <a:r>
              <a:rPr lang="en-IN" sz="2400" b="0" i="0" dirty="0">
                <a:solidFill>
                  <a:srgbClr val="A52A2A"/>
                </a:solidFill>
                <a:effectLst/>
                <a:latin typeface="Consolas" panose="020B0609020204030204" pitchFamily="49" charset="0"/>
              </a:rPr>
              <a:t>html</a:t>
            </a:r>
            <a:r>
              <a:rPr lang="en-IN" sz="2400" b="0" i="0" dirty="0">
                <a:solidFill>
                  <a:srgbClr val="0000CD"/>
                </a:solidFill>
                <a:effectLst/>
                <a:latin typeface="Consolas" panose="020B0609020204030204" pitchFamily="49" charset="0"/>
              </a:rPr>
              <a:t>&gt;</a:t>
            </a:r>
            <a:br>
              <a:rPr lang="en-IN" sz="2400" dirty="0"/>
            </a:br>
            <a:r>
              <a:rPr lang="en-IN" sz="2400" b="0" i="0" dirty="0">
                <a:solidFill>
                  <a:srgbClr val="0000CD"/>
                </a:solidFill>
                <a:effectLst/>
                <a:latin typeface="Consolas" panose="020B0609020204030204" pitchFamily="49" charset="0"/>
              </a:rPr>
              <a:t>&lt;</a:t>
            </a:r>
            <a:r>
              <a:rPr lang="en-IN" sz="2400" b="0" i="0" dirty="0">
                <a:solidFill>
                  <a:srgbClr val="A52A2A"/>
                </a:solidFill>
                <a:effectLst/>
                <a:latin typeface="Consolas" panose="020B0609020204030204" pitchFamily="49" charset="0"/>
              </a:rPr>
              <a:t>body</a:t>
            </a:r>
            <a:r>
              <a:rPr lang="en-IN" sz="2400" b="0" i="0" dirty="0">
                <a:solidFill>
                  <a:srgbClr val="0000CD"/>
                </a:solidFill>
                <a:effectLst/>
                <a:latin typeface="Consolas" panose="020B0609020204030204" pitchFamily="49" charset="0"/>
              </a:rPr>
              <a:t>&gt;</a:t>
            </a:r>
            <a:br>
              <a:rPr lang="en-IN" sz="2400" dirty="0"/>
            </a:br>
            <a:br>
              <a:rPr lang="en-IN" sz="2400" dirty="0"/>
            </a:br>
            <a:r>
              <a:rPr lang="en-IN" sz="2400" b="0" i="0" dirty="0">
                <a:solidFill>
                  <a:srgbClr val="FF0000"/>
                </a:solidFill>
                <a:effectLst/>
                <a:latin typeface="Consolas" panose="020B0609020204030204" pitchFamily="49" charset="0"/>
              </a:rPr>
              <a:t>&lt;?php</a:t>
            </a:r>
            <a:br>
              <a:rPr lang="en-IN" sz="2400" b="0" i="0" dirty="0">
                <a:solidFill>
                  <a:srgbClr val="000000"/>
                </a:solidFill>
                <a:effectLst/>
                <a:latin typeface="Consolas" panose="020B0609020204030204" pitchFamily="49" charset="0"/>
              </a:rPr>
            </a:br>
            <a:r>
              <a:rPr lang="en-IN" sz="2400" b="0" i="0" dirty="0">
                <a:solidFill>
                  <a:srgbClr val="008000"/>
                </a:solidFill>
                <a:effectLst/>
                <a:latin typeface="Consolas" panose="020B0609020204030204" pitchFamily="49" charset="0"/>
              </a:rPr>
              <a:t>// Echo session variables that were set on previous page</a:t>
            </a:r>
            <a:br>
              <a:rPr lang="en-IN" sz="2400" b="0" i="0" dirty="0">
                <a:solidFill>
                  <a:srgbClr val="008000"/>
                </a:solidFill>
                <a:effectLst/>
                <a:latin typeface="Consolas" panose="020B0609020204030204" pitchFamily="49" charset="0"/>
              </a:rPr>
            </a:br>
            <a:r>
              <a:rPr lang="en-IN" sz="2400" b="0" i="0" dirty="0">
                <a:solidFill>
                  <a:srgbClr val="0000CD"/>
                </a:solidFill>
                <a:effectLst/>
                <a:latin typeface="Consolas" panose="020B0609020204030204" pitchFamily="49" charset="0"/>
              </a:rPr>
              <a:t>echo</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a:t>
            </a:r>
            <a:r>
              <a:rPr lang="en-IN" sz="2400" b="0" i="0" dirty="0" err="1">
                <a:solidFill>
                  <a:srgbClr val="A52A2A"/>
                </a:solidFill>
                <a:effectLst/>
                <a:latin typeface="Consolas" panose="020B0609020204030204" pitchFamily="49" charset="0"/>
              </a:rPr>
              <a:t>Favorite</a:t>
            </a:r>
            <a:r>
              <a:rPr lang="en-IN" sz="2400" b="0" i="0" dirty="0">
                <a:solidFill>
                  <a:srgbClr val="A52A2A"/>
                </a:solidFill>
                <a:effectLst/>
                <a:latin typeface="Consolas" panose="020B0609020204030204" pitchFamily="49" charset="0"/>
              </a:rPr>
              <a:t> </a:t>
            </a:r>
            <a:r>
              <a:rPr lang="en-IN" sz="2400" b="0" i="0" dirty="0" err="1">
                <a:solidFill>
                  <a:srgbClr val="A52A2A"/>
                </a:solidFill>
                <a:effectLst/>
                <a:latin typeface="Consolas" panose="020B0609020204030204" pitchFamily="49" charset="0"/>
              </a:rPr>
              <a:t>color</a:t>
            </a:r>
            <a:r>
              <a:rPr lang="en-IN" sz="2400" b="0" i="0" dirty="0">
                <a:solidFill>
                  <a:srgbClr val="A52A2A"/>
                </a:solidFill>
                <a:effectLst/>
                <a:latin typeface="Consolas" panose="020B0609020204030204" pitchFamily="49" charset="0"/>
              </a:rPr>
              <a:t> is "</a:t>
            </a:r>
            <a:r>
              <a:rPr lang="en-IN" sz="2400" b="0" i="0" dirty="0">
                <a:solidFill>
                  <a:srgbClr val="000000"/>
                </a:solidFill>
                <a:effectLst/>
                <a:latin typeface="Consolas" panose="020B0609020204030204" pitchFamily="49" charset="0"/>
              </a:rPr>
              <a:t> . </a:t>
            </a:r>
            <a:r>
              <a:rPr lang="en-IN" sz="2400" b="0" i="0" dirty="0">
                <a:solidFill>
                  <a:srgbClr val="DAA520"/>
                </a:solidFill>
                <a:effectLst/>
                <a:latin typeface="Consolas" panose="020B0609020204030204" pitchFamily="49" charset="0"/>
              </a:rPr>
              <a:t>$_SESSION</a:t>
            </a:r>
            <a:r>
              <a:rPr lang="en-IN" sz="2400" b="0" i="0" dirty="0">
                <a:solidFill>
                  <a:srgbClr val="000000"/>
                </a:solidFill>
                <a:effectLst/>
                <a:latin typeface="Consolas" panose="020B0609020204030204" pitchFamily="49" charset="0"/>
              </a:rPr>
              <a:t>[</a:t>
            </a:r>
            <a:r>
              <a:rPr lang="en-IN" sz="2400" b="0" i="0" dirty="0">
                <a:solidFill>
                  <a:srgbClr val="A52A2A"/>
                </a:solidFill>
                <a:effectLst/>
                <a:latin typeface="Consolas" panose="020B0609020204030204" pitchFamily="49" charset="0"/>
              </a:rPr>
              <a:t>"</a:t>
            </a:r>
            <a:r>
              <a:rPr lang="en-IN" sz="2400" b="0" i="0" dirty="0" err="1">
                <a:solidFill>
                  <a:srgbClr val="A52A2A"/>
                </a:solidFill>
                <a:effectLst/>
                <a:latin typeface="Consolas" panose="020B0609020204030204" pitchFamily="49" charset="0"/>
              </a:rPr>
              <a:t>favcolor</a:t>
            </a:r>
            <a:r>
              <a:rPr lang="en-IN" sz="2400" b="0" i="0" dirty="0">
                <a:solidFill>
                  <a:srgbClr val="A52A2A"/>
                </a:solidFill>
                <a:effectLst/>
                <a:latin typeface="Consolas" panose="020B0609020204030204" pitchFamily="49" charset="0"/>
              </a:rPr>
              <a:t>"</a:t>
            </a:r>
            <a:r>
              <a:rPr lang="en-IN" sz="2400" b="0" i="0" dirty="0">
                <a:solidFill>
                  <a:srgbClr val="000000"/>
                </a:solidFill>
                <a:effectLst/>
                <a:latin typeface="Consolas" panose="020B0609020204030204" pitchFamily="49" charset="0"/>
              </a:rPr>
              <a:t>] . </a:t>
            </a:r>
            <a:r>
              <a:rPr lang="en-IN" sz="2400" b="0" i="0" dirty="0">
                <a:solidFill>
                  <a:srgbClr val="A52A2A"/>
                </a:solidFill>
                <a:effectLst/>
                <a:latin typeface="Consolas" panose="020B0609020204030204" pitchFamily="49" charset="0"/>
              </a:rPr>
              <a:t>".&lt;</a:t>
            </a:r>
            <a:r>
              <a:rPr lang="en-IN" sz="2400" b="0" i="0" dirty="0" err="1">
                <a:solidFill>
                  <a:srgbClr val="A52A2A"/>
                </a:solidFill>
                <a:effectLst/>
                <a:latin typeface="Consolas" panose="020B0609020204030204" pitchFamily="49" charset="0"/>
              </a:rPr>
              <a:t>br</a:t>
            </a:r>
            <a:r>
              <a:rPr lang="en-IN" sz="2400" b="0" i="0" dirty="0">
                <a:solidFill>
                  <a:srgbClr val="A52A2A"/>
                </a:solidFill>
                <a:effectLst/>
                <a:latin typeface="Consolas" panose="020B0609020204030204" pitchFamily="49" charset="0"/>
              </a:rPr>
              <a:t>&gt;"</a:t>
            </a:r>
            <a:r>
              <a:rPr lang="en-IN" sz="2400" b="0" i="0" dirty="0">
                <a:solidFill>
                  <a:srgbClr val="000000"/>
                </a:solidFill>
                <a:effectLst/>
                <a:latin typeface="Consolas" panose="020B0609020204030204" pitchFamily="49" charset="0"/>
              </a:rPr>
              <a:t>;</a:t>
            </a:r>
            <a:br>
              <a:rPr lang="en-IN" sz="2400" b="0" i="0" dirty="0">
                <a:solidFill>
                  <a:srgbClr val="000000"/>
                </a:solidFill>
                <a:effectLst/>
                <a:latin typeface="Consolas" panose="020B0609020204030204" pitchFamily="49" charset="0"/>
              </a:rPr>
            </a:br>
            <a:r>
              <a:rPr lang="en-IN" sz="2400" b="0" i="0" dirty="0">
                <a:solidFill>
                  <a:srgbClr val="0000CD"/>
                </a:solidFill>
                <a:effectLst/>
                <a:latin typeface="Consolas" panose="020B0609020204030204" pitchFamily="49" charset="0"/>
              </a:rPr>
              <a:t>echo</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a:t>
            </a:r>
            <a:r>
              <a:rPr lang="en-IN" sz="2400" b="0" i="0" dirty="0" err="1">
                <a:solidFill>
                  <a:srgbClr val="A52A2A"/>
                </a:solidFill>
                <a:effectLst/>
                <a:latin typeface="Consolas" panose="020B0609020204030204" pitchFamily="49" charset="0"/>
              </a:rPr>
              <a:t>Favorite</a:t>
            </a:r>
            <a:r>
              <a:rPr lang="en-IN" sz="2400" b="0" i="0" dirty="0">
                <a:solidFill>
                  <a:srgbClr val="A52A2A"/>
                </a:solidFill>
                <a:effectLst/>
                <a:latin typeface="Consolas" panose="020B0609020204030204" pitchFamily="49" charset="0"/>
              </a:rPr>
              <a:t> animal is "</a:t>
            </a:r>
            <a:r>
              <a:rPr lang="en-IN" sz="2400" b="0" i="0" dirty="0">
                <a:solidFill>
                  <a:srgbClr val="000000"/>
                </a:solidFill>
                <a:effectLst/>
                <a:latin typeface="Consolas" panose="020B0609020204030204" pitchFamily="49" charset="0"/>
              </a:rPr>
              <a:t> . </a:t>
            </a:r>
            <a:r>
              <a:rPr lang="en-IN" sz="2400" b="0" i="0" dirty="0">
                <a:solidFill>
                  <a:srgbClr val="DAA520"/>
                </a:solidFill>
                <a:effectLst/>
                <a:latin typeface="Consolas" panose="020B0609020204030204" pitchFamily="49" charset="0"/>
              </a:rPr>
              <a:t>$_SESSION</a:t>
            </a:r>
            <a:r>
              <a:rPr lang="en-IN" sz="2400" b="0" i="0" dirty="0">
                <a:solidFill>
                  <a:srgbClr val="000000"/>
                </a:solidFill>
                <a:effectLst/>
                <a:latin typeface="Consolas" panose="020B0609020204030204" pitchFamily="49" charset="0"/>
              </a:rPr>
              <a:t>[</a:t>
            </a:r>
            <a:r>
              <a:rPr lang="en-IN" sz="2400" b="0" i="0" dirty="0">
                <a:solidFill>
                  <a:srgbClr val="A52A2A"/>
                </a:solidFill>
                <a:effectLst/>
                <a:latin typeface="Consolas" panose="020B0609020204030204" pitchFamily="49" charset="0"/>
              </a:rPr>
              <a:t>"</a:t>
            </a:r>
            <a:r>
              <a:rPr lang="en-IN" sz="2400" b="0" i="0" dirty="0" err="1">
                <a:solidFill>
                  <a:srgbClr val="A52A2A"/>
                </a:solidFill>
                <a:effectLst/>
                <a:latin typeface="Consolas" panose="020B0609020204030204" pitchFamily="49" charset="0"/>
              </a:rPr>
              <a:t>favanimal</a:t>
            </a:r>
            <a:r>
              <a:rPr lang="en-IN" sz="2400" b="0" i="0" dirty="0">
                <a:solidFill>
                  <a:srgbClr val="A52A2A"/>
                </a:solidFill>
                <a:effectLst/>
                <a:latin typeface="Consolas" panose="020B0609020204030204" pitchFamily="49" charset="0"/>
              </a:rPr>
              <a:t>"</a:t>
            </a:r>
            <a:r>
              <a:rPr lang="en-IN" sz="2400" b="0" i="0" dirty="0">
                <a:solidFill>
                  <a:srgbClr val="000000"/>
                </a:solidFill>
                <a:effectLst/>
                <a:latin typeface="Consolas" panose="020B0609020204030204" pitchFamily="49" charset="0"/>
              </a:rPr>
              <a:t>] . </a:t>
            </a:r>
            <a:r>
              <a:rPr lang="en-IN" sz="2400" b="0" i="0" dirty="0">
                <a:solidFill>
                  <a:srgbClr val="A52A2A"/>
                </a:solidFill>
                <a:effectLst/>
                <a:latin typeface="Consolas" panose="020B0609020204030204" pitchFamily="49" charset="0"/>
              </a:rPr>
              <a:t>"."</a:t>
            </a:r>
            <a:r>
              <a:rPr lang="en-IN" sz="2400" b="0" i="0" dirty="0">
                <a:solidFill>
                  <a:srgbClr val="000000"/>
                </a:solidFill>
                <a:effectLst/>
                <a:latin typeface="Consolas" panose="020B0609020204030204" pitchFamily="49" charset="0"/>
              </a:rPr>
              <a:t>;</a:t>
            </a:r>
            <a:br>
              <a:rPr lang="en-IN" sz="2400" b="0" i="0" dirty="0">
                <a:solidFill>
                  <a:srgbClr val="00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?&gt;</a:t>
            </a:r>
            <a:br>
              <a:rPr lang="en-IN" sz="2400" dirty="0"/>
            </a:br>
            <a:br>
              <a:rPr lang="en-IN" sz="2400" dirty="0"/>
            </a:br>
            <a:r>
              <a:rPr lang="en-IN" sz="2400" b="0" i="0" dirty="0">
                <a:solidFill>
                  <a:srgbClr val="0000CD"/>
                </a:solidFill>
                <a:effectLst/>
                <a:latin typeface="Consolas" panose="020B0609020204030204" pitchFamily="49" charset="0"/>
              </a:rPr>
              <a:t>&lt;</a:t>
            </a:r>
            <a:r>
              <a:rPr lang="en-IN" sz="2400" b="0" i="0" dirty="0">
                <a:solidFill>
                  <a:srgbClr val="A52A2A"/>
                </a:solidFill>
                <a:effectLst/>
                <a:latin typeface="Consolas" panose="020B0609020204030204" pitchFamily="49" charset="0"/>
              </a:rPr>
              <a:t>/body</a:t>
            </a:r>
            <a:r>
              <a:rPr lang="en-IN" sz="2400" b="0" i="0" dirty="0">
                <a:solidFill>
                  <a:srgbClr val="0000CD"/>
                </a:solidFill>
                <a:effectLst/>
                <a:latin typeface="Consolas" panose="020B0609020204030204" pitchFamily="49" charset="0"/>
              </a:rPr>
              <a:t>&gt;</a:t>
            </a:r>
            <a:br>
              <a:rPr lang="en-IN" sz="2400" dirty="0"/>
            </a:br>
            <a:r>
              <a:rPr lang="en-IN" sz="2400" b="0" i="0" dirty="0">
                <a:solidFill>
                  <a:srgbClr val="0000CD"/>
                </a:solidFill>
                <a:effectLst/>
                <a:latin typeface="Consolas" panose="020B0609020204030204" pitchFamily="49" charset="0"/>
              </a:rPr>
              <a:t>&lt;</a:t>
            </a:r>
            <a:r>
              <a:rPr lang="en-IN" sz="2400" b="0" i="0" dirty="0">
                <a:solidFill>
                  <a:srgbClr val="A52A2A"/>
                </a:solidFill>
                <a:effectLst/>
                <a:latin typeface="Consolas" panose="020B0609020204030204" pitchFamily="49" charset="0"/>
              </a:rPr>
              <a:t>/html</a:t>
            </a:r>
            <a:r>
              <a:rPr lang="en-IN" sz="2400" b="0" i="0" dirty="0">
                <a:solidFill>
                  <a:srgbClr val="0000CD"/>
                </a:solidFill>
                <a:effectLst/>
                <a:latin typeface="Consolas" panose="020B0609020204030204" pitchFamily="49" charset="0"/>
              </a:rPr>
              <a:t>&gt;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557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itle 1">
            <a:extLst>
              <a:ext uri="{FF2B5EF4-FFF2-40B4-BE49-F238E27FC236}">
                <a16:creationId xmlns:a16="http://schemas.microsoft.com/office/drawing/2014/main" id="{BEA8369A-C46F-0648-D8F9-F60AD340DC23}"/>
              </a:ext>
            </a:extLst>
          </p:cNvPr>
          <p:cNvSpPr txBox="1">
            <a:spLocks/>
          </p:cNvSpPr>
          <p:nvPr/>
        </p:nvSpPr>
        <p:spPr>
          <a:xfrm>
            <a:off x="413147" y="87580"/>
            <a:ext cx="11975123" cy="685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0" u="none" kern="1200">
                <a:solidFill>
                  <a:schemeClr val="accent1">
                    <a:lumMod val="75000"/>
                  </a:schemeClr>
                </a:solidFill>
                <a:latin typeface="Times New Roman" panose="02020603050405020304" pitchFamily="18" charset="0"/>
                <a:ea typeface="+mj-ea"/>
                <a:cs typeface="Times New Roman" panose="02020603050405020304" pitchFamily="18" charset="0"/>
              </a:defRPr>
            </a:lvl1pPr>
          </a:lstStyle>
          <a:p>
            <a:r>
              <a:rPr lang="en-IN" dirty="0"/>
              <a:t>Modify a PHP Session</a:t>
            </a:r>
          </a:p>
        </p:txBody>
      </p:sp>
      <p:sp>
        <p:nvSpPr>
          <p:cNvPr id="7" name="TextBox 6">
            <a:extLst>
              <a:ext uri="{FF2B5EF4-FFF2-40B4-BE49-F238E27FC236}">
                <a16:creationId xmlns:a16="http://schemas.microsoft.com/office/drawing/2014/main" id="{7A42150C-9857-5786-C481-4EB7D3968B9E}"/>
              </a:ext>
            </a:extLst>
          </p:cNvPr>
          <p:cNvSpPr txBox="1"/>
          <p:nvPr/>
        </p:nvSpPr>
        <p:spPr>
          <a:xfrm>
            <a:off x="413147" y="1067097"/>
            <a:ext cx="11288316" cy="5632311"/>
          </a:xfrm>
          <a:prstGeom prst="rect">
            <a:avLst/>
          </a:prstGeom>
          <a:noFill/>
        </p:spPr>
        <p:txBody>
          <a:bodyPr wrap="square">
            <a:spAutoFit/>
          </a:bodyPr>
          <a:lstStyle/>
          <a:p>
            <a:r>
              <a:rPr lang="en-US" sz="2400" b="0" i="0" dirty="0">
                <a:solidFill>
                  <a:srgbClr val="FF0000"/>
                </a:solidFill>
                <a:effectLst/>
                <a:latin typeface="Consolas" panose="020B0609020204030204" pitchFamily="49" charset="0"/>
              </a:rPr>
              <a:t>&lt;?php</a:t>
            </a:r>
            <a:br>
              <a:rPr lang="en-US" sz="2400" b="0" i="0" dirty="0">
                <a:solidFill>
                  <a:srgbClr val="000000"/>
                </a:solidFill>
                <a:effectLst/>
                <a:latin typeface="Consolas" panose="020B0609020204030204" pitchFamily="49" charset="0"/>
              </a:rPr>
            </a:br>
            <a:r>
              <a:rPr lang="en-US" sz="2400" b="0" i="0" dirty="0" err="1">
                <a:solidFill>
                  <a:srgbClr val="000000"/>
                </a:solidFill>
                <a:effectLst/>
                <a:latin typeface="Consolas" panose="020B0609020204030204" pitchFamily="49" charset="0"/>
              </a:rPr>
              <a:t>session_start</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r>
              <a:rPr lang="en-US" sz="2400" b="0" i="0" dirty="0">
                <a:solidFill>
                  <a:srgbClr val="FF0000"/>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!DOCTYPE</a:t>
            </a:r>
            <a:r>
              <a:rPr lang="en-US" sz="2400" b="0" i="0" dirty="0">
                <a:solidFill>
                  <a:srgbClr val="FF0000"/>
                </a:solidFill>
                <a:effectLst/>
                <a:latin typeface="Consolas" panose="020B0609020204030204" pitchFamily="49" charset="0"/>
              </a:rPr>
              <a:t> html</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html</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body</a:t>
            </a:r>
            <a:r>
              <a:rPr lang="en-US" sz="2400" b="0" i="0" dirty="0">
                <a:solidFill>
                  <a:srgbClr val="0000CD"/>
                </a:solidFill>
                <a:effectLst/>
                <a:latin typeface="Consolas" panose="020B0609020204030204" pitchFamily="49" charset="0"/>
              </a:rPr>
              <a:t>&gt;</a:t>
            </a:r>
            <a:br>
              <a:rPr lang="en-US" sz="2400" dirty="0"/>
            </a:br>
            <a:br>
              <a:rPr lang="en-US" sz="2400" dirty="0"/>
            </a:br>
            <a:r>
              <a:rPr lang="en-US" sz="2400" b="0" i="0" dirty="0">
                <a:solidFill>
                  <a:srgbClr val="FF0000"/>
                </a:solidFill>
                <a:effectLst/>
                <a:latin typeface="Consolas" panose="020B0609020204030204" pitchFamily="49" charset="0"/>
              </a:rPr>
              <a:t>&lt;?php</a:t>
            </a:r>
            <a:br>
              <a:rPr lang="en-US" sz="2400" b="0" i="0" dirty="0">
                <a:solidFill>
                  <a:srgbClr val="000000"/>
                </a:solidFill>
                <a:effectLst/>
                <a:latin typeface="Consolas" panose="020B0609020204030204" pitchFamily="49" charset="0"/>
              </a:rPr>
            </a:br>
            <a:r>
              <a:rPr lang="en-US" sz="2400" b="0" i="0" dirty="0">
                <a:solidFill>
                  <a:srgbClr val="008000"/>
                </a:solidFill>
                <a:effectLst/>
                <a:latin typeface="Consolas" panose="020B0609020204030204" pitchFamily="49" charset="0"/>
              </a:rPr>
              <a:t>// to change a session variable, just overwrite it</a:t>
            </a:r>
            <a:br>
              <a:rPr lang="en-US" sz="2400" b="0" i="0" dirty="0">
                <a:solidFill>
                  <a:srgbClr val="008000"/>
                </a:solidFill>
                <a:effectLst/>
                <a:latin typeface="Consolas" panose="020B0609020204030204" pitchFamily="49" charset="0"/>
              </a:rPr>
            </a:br>
            <a:r>
              <a:rPr lang="en-US" sz="2400" b="0" i="0" dirty="0">
                <a:solidFill>
                  <a:srgbClr val="DAA520"/>
                </a:solidFill>
                <a:effectLst/>
                <a:latin typeface="Consolas" panose="020B0609020204030204" pitchFamily="49" charset="0"/>
              </a:rPr>
              <a:t>$_SESSION</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a:t>
            </a:r>
            <a:r>
              <a:rPr lang="en-US" sz="2400" b="0" i="0" dirty="0" err="1">
                <a:solidFill>
                  <a:srgbClr val="A52A2A"/>
                </a:solidFill>
                <a:effectLst/>
                <a:latin typeface="Consolas" panose="020B0609020204030204" pitchFamily="49" charset="0"/>
              </a:rPr>
              <a:t>favcolor</a:t>
            </a:r>
            <a:r>
              <a:rPr lang="en-US" sz="2400" b="0" i="0" dirty="0">
                <a:solidFill>
                  <a:srgbClr val="A52A2A"/>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 </a:t>
            </a:r>
            <a:r>
              <a:rPr lang="en-US" sz="2400" b="0" i="0" dirty="0">
                <a:solidFill>
                  <a:srgbClr val="A52A2A"/>
                </a:solidFill>
                <a:effectLst/>
                <a:latin typeface="Consolas" panose="020B0609020204030204" pitchFamily="49" charset="0"/>
              </a:rPr>
              <a:t>"yellow"</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r>
              <a:rPr lang="en-US" sz="2400" b="0" i="0" dirty="0" err="1">
                <a:solidFill>
                  <a:srgbClr val="000000"/>
                </a:solidFill>
                <a:effectLst/>
                <a:latin typeface="Consolas" panose="020B0609020204030204" pitchFamily="49" charset="0"/>
              </a:rPr>
              <a:t>print_r</a:t>
            </a:r>
            <a:r>
              <a:rPr lang="en-US" sz="2400" b="0" i="0" dirty="0">
                <a:solidFill>
                  <a:srgbClr val="000000"/>
                </a:solidFill>
                <a:effectLst/>
                <a:latin typeface="Consolas" panose="020B0609020204030204" pitchFamily="49" charset="0"/>
              </a:rPr>
              <a:t>(</a:t>
            </a:r>
            <a:r>
              <a:rPr lang="en-US" sz="2400" b="0" i="0" dirty="0">
                <a:solidFill>
                  <a:srgbClr val="DAA520"/>
                </a:solidFill>
                <a:effectLst/>
                <a:latin typeface="Consolas" panose="020B0609020204030204" pitchFamily="49" charset="0"/>
              </a:rPr>
              <a:t>$_SESSION</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r>
              <a:rPr lang="en-US" sz="2400" b="0" i="0" dirty="0">
                <a:solidFill>
                  <a:srgbClr val="FF0000"/>
                </a:solidFill>
                <a:effectLst/>
                <a:latin typeface="Consolas" panose="020B0609020204030204" pitchFamily="49" charset="0"/>
              </a:rPr>
              <a:t>?&gt;</a:t>
            </a:r>
            <a:br>
              <a:rPr lang="en-US" sz="2400" dirty="0"/>
            </a:b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/body</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/html</a:t>
            </a:r>
            <a:r>
              <a:rPr lang="en-US" sz="2400" b="0" i="0" dirty="0">
                <a:solidFill>
                  <a:srgbClr val="0000CD"/>
                </a:solidFill>
                <a:effectLst/>
                <a:latin typeface="Consolas" panose="020B0609020204030204" pitchFamily="49" charset="0"/>
              </a:rPr>
              <a:t>&gt;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65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itle 1">
            <a:extLst>
              <a:ext uri="{FF2B5EF4-FFF2-40B4-BE49-F238E27FC236}">
                <a16:creationId xmlns:a16="http://schemas.microsoft.com/office/drawing/2014/main" id="{BEA8369A-C46F-0648-D8F9-F60AD340DC23}"/>
              </a:ext>
            </a:extLst>
          </p:cNvPr>
          <p:cNvSpPr txBox="1">
            <a:spLocks/>
          </p:cNvSpPr>
          <p:nvPr/>
        </p:nvSpPr>
        <p:spPr>
          <a:xfrm>
            <a:off x="413147" y="87580"/>
            <a:ext cx="11975123" cy="685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0" u="none" kern="1200">
                <a:solidFill>
                  <a:schemeClr val="accent1">
                    <a:lumMod val="75000"/>
                  </a:schemeClr>
                </a:solidFill>
                <a:latin typeface="Times New Roman" panose="02020603050405020304" pitchFamily="18" charset="0"/>
                <a:ea typeface="+mj-ea"/>
                <a:cs typeface="Times New Roman" panose="02020603050405020304" pitchFamily="18" charset="0"/>
              </a:defRPr>
            </a:lvl1pPr>
          </a:lstStyle>
          <a:p>
            <a:r>
              <a:rPr lang="en-IN" dirty="0"/>
              <a:t>Destroy a PHP Session</a:t>
            </a:r>
          </a:p>
        </p:txBody>
      </p:sp>
      <p:sp>
        <p:nvSpPr>
          <p:cNvPr id="7" name="TextBox 6">
            <a:extLst>
              <a:ext uri="{FF2B5EF4-FFF2-40B4-BE49-F238E27FC236}">
                <a16:creationId xmlns:a16="http://schemas.microsoft.com/office/drawing/2014/main" id="{7A42150C-9857-5786-C481-4EB7D3968B9E}"/>
              </a:ext>
            </a:extLst>
          </p:cNvPr>
          <p:cNvSpPr txBox="1"/>
          <p:nvPr/>
        </p:nvSpPr>
        <p:spPr>
          <a:xfrm>
            <a:off x="413147" y="1067097"/>
            <a:ext cx="11288316" cy="5262979"/>
          </a:xfrm>
          <a:prstGeom prst="rect">
            <a:avLst/>
          </a:prstGeom>
          <a:noFill/>
        </p:spPr>
        <p:txBody>
          <a:bodyPr wrap="square">
            <a:spAutoFit/>
          </a:bodyPr>
          <a:lstStyle/>
          <a:p>
            <a:r>
              <a:rPr lang="en-IN" sz="2400" b="0" i="0" dirty="0">
                <a:solidFill>
                  <a:srgbClr val="FF0000"/>
                </a:solidFill>
                <a:effectLst/>
                <a:latin typeface="Consolas" panose="020B0609020204030204" pitchFamily="49" charset="0"/>
              </a:rPr>
              <a:t>&lt;?php</a:t>
            </a:r>
            <a:br>
              <a:rPr lang="en-IN" sz="2400" b="0" i="0" dirty="0">
                <a:solidFill>
                  <a:srgbClr val="000000"/>
                </a:solidFill>
                <a:effectLst/>
                <a:latin typeface="Consolas" panose="020B0609020204030204" pitchFamily="49" charset="0"/>
              </a:rPr>
            </a:br>
            <a:r>
              <a:rPr lang="en-IN" sz="2400" b="0" i="0" dirty="0" err="1">
                <a:solidFill>
                  <a:srgbClr val="000000"/>
                </a:solidFill>
                <a:effectLst/>
                <a:latin typeface="Consolas" panose="020B0609020204030204" pitchFamily="49" charset="0"/>
              </a:rPr>
              <a:t>session_start</a:t>
            </a:r>
            <a:r>
              <a:rPr lang="en-IN" sz="2400" b="0" i="0" dirty="0">
                <a:solidFill>
                  <a:srgbClr val="000000"/>
                </a:solidFill>
                <a:effectLst/>
                <a:latin typeface="Consolas" panose="020B0609020204030204" pitchFamily="49" charset="0"/>
              </a:rPr>
              <a:t>();</a:t>
            </a:r>
            <a:br>
              <a:rPr lang="en-IN" sz="2400" b="0" i="0" dirty="0">
                <a:solidFill>
                  <a:srgbClr val="00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?&gt;</a:t>
            </a:r>
            <a:br>
              <a:rPr lang="en-IN" sz="2400" dirty="0"/>
            </a:br>
            <a:r>
              <a:rPr lang="en-IN" sz="2400" b="0" i="0" dirty="0">
                <a:solidFill>
                  <a:srgbClr val="0000CD"/>
                </a:solidFill>
                <a:effectLst/>
                <a:latin typeface="Consolas" panose="020B0609020204030204" pitchFamily="49" charset="0"/>
              </a:rPr>
              <a:t>&lt;</a:t>
            </a:r>
            <a:r>
              <a:rPr lang="en-IN" sz="2400" b="0" i="0" dirty="0">
                <a:solidFill>
                  <a:srgbClr val="A52A2A"/>
                </a:solidFill>
                <a:effectLst/>
                <a:latin typeface="Consolas" panose="020B0609020204030204" pitchFamily="49" charset="0"/>
              </a:rPr>
              <a:t>!DOCTYPE</a:t>
            </a:r>
            <a:r>
              <a:rPr lang="en-IN" sz="2400" b="0" i="0" dirty="0">
                <a:solidFill>
                  <a:srgbClr val="FF0000"/>
                </a:solidFill>
                <a:effectLst/>
                <a:latin typeface="Consolas" panose="020B0609020204030204" pitchFamily="49" charset="0"/>
              </a:rPr>
              <a:t> html</a:t>
            </a:r>
            <a:r>
              <a:rPr lang="en-IN" sz="2400" b="0" i="0" dirty="0">
                <a:solidFill>
                  <a:srgbClr val="0000CD"/>
                </a:solidFill>
                <a:effectLst/>
                <a:latin typeface="Consolas" panose="020B0609020204030204" pitchFamily="49" charset="0"/>
              </a:rPr>
              <a:t>&gt;</a:t>
            </a:r>
            <a:br>
              <a:rPr lang="en-IN" sz="2400" dirty="0"/>
            </a:br>
            <a:r>
              <a:rPr lang="en-IN" sz="2400" b="0" i="0" dirty="0">
                <a:solidFill>
                  <a:srgbClr val="0000CD"/>
                </a:solidFill>
                <a:effectLst/>
                <a:latin typeface="Consolas" panose="020B0609020204030204" pitchFamily="49" charset="0"/>
              </a:rPr>
              <a:t>&lt;</a:t>
            </a:r>
            <a:r>
              <a:rPr lang="en-IN" sz="2400" b="0" i="0" dirty="0">
                <a:solidFill>
                  <a:srgbClr val="A52A2A"/>
                </a:solidFill>
                <a:effectLst/>
                <a:latin typeface="Consolas" panose="020B0609020204030204" pitchFamily="49" charset="0"/>
              </a:rPr>
              <a:t>html</a:t>
            </a:r>
            <a:r>
              <a:rPr lang="en-IN" sz="2400" b="0" i="0" dirty="0">
                <a:solidFill>
                  <a:srgbClr val="0000CD"/>
                </a:solidFill>
                <a:effectLst/>
                <a:latin typeface="Consolas" panose="020B0609020204030204" pitchFamily="49" charset="0"/>
              </a:rPr>
              <a:t>&gt;</a:t>
            </a:r>
            <a:br>
              <a:rPr lang="en-IN" sz="2400" dirty="0"/>
            </a:br>
            <a:r>
              <a:rPr lang="en-IN" sz="2400" b="0" i="0" dirty="0">
                <a:solidFill>
                  <a:srgbClr val="0000CD"/>
                </a:solidFill>
                <a:effectLst/>
                <a:latin typeface="Consolas" panose="020B0609020204030204" pitchFamily="49" charset="0"/>
              </a:rPr>
              <a:t>&lt;</a:t>
            </a:r>
            <a:r>
              <a:rPr lang="en-IN" sz="2400" b="0" i="0" dirty="0">
                <a:solidFill>
                  <a:srgbClr val="A52A2A"/>
                </a:solidFill>
                <a:effectLst/>
                <a:latin typeface="Consolas" panose="020B0609020204030204" pitchFamily="49" charset="0"/>
              </a:rPr>
              <a:t>body</a:t>
            </a:r>
            <a:r>
              <a:rPr lang="en-IN" sz="2400" b="0" i="0" dirty="0">
                <a:solidFill>
                  <a:srgbClr val="0000CD"/>
                </a:solidFill>
                <a:effectLst/>
                <a:latin typeface="Consolas" panose="020B0609020204030204" pitchFamily="49" charset="0"/>
              </a:rPr>
              <a:t>&gt;</a:t>
            </a:r>
            <a:br>
              <a:rPr lang="en-IN" sz="2400" dirty="0"/>
            </a:br>
            <a:r>
              <a:rPr lang="en-IN" sz="2400" b="0" i="0" dirty="0">
                <a:solidFill>
                  <a:srgbClr val="FF0000"/>
                </a:solidFill>
                <a:effectLst/>
                <a:latin typeface="Consolas" panose="020B0609020204030204" pitchFamily="49" charset="0"/>
              </a:rPr>
              <a:t>&lt;?php</a:t>
            </a:r>
            <a:br>
              <a:rPr lang="en-IN" sz="2400" b="0" i="0" dirty="0">
                <a:solidFill>
                  <a:srgbClr val="000000"/>
                </a:solidFill>
                <a:effectLst/>
                <a:latin typeface="Consolas" panose="020B0609020204030204" pitchFamily="49" charset="0"/>
              </a:rPr>
            </a:br>
            <a:r>
              <a:rPr lang="en-IN" sz="2400" b="0" i="0" dirty="0">
                <a:solidFill>
                  <a:srgbClr val="008000"/>
                </a:solidFill>
                <a:effectLst/>
                <a:latin typeface="Consolas" panose="020B0609020204030204" pitchFamily="49" charset="0"/>
              </a:rPr>
              <a:t>// remove all session variables</a:t>
            </a:r>
            <a:br>
              <a:rPr lang="en-IN" sz="2400" b="0" i="0" dirty="0">
                <a:solidFill>
                  <a:srgbClr val="008000"/>
                </a:solidFill>
                <a:effectLst/>
                <a:latin typeface="Consolas" panose="020B0609020204030204" pitchFamily="49" charset="0"/>
              </a:rPr>
            </a:br>
            <a:r>
              <a:rPr lang="en-IN" sz="2400" b="0" i="0" dirty="0" err="1">
                <a:solidFill>
                  <a:srgbClr val="000000"/>
                </a:solidFill>
                <a:effectLst/>
                <a:latin typeface="Consolas" panose="020B0609020204030204" pitchFamily="49" charset="0"/>
              </a:rPr>
              <a:t>session_unset</a:t>
            </a:r>
            <a:r>
              <a:rPr lang="en-IN" sz="2400" b="0" i="0" dirty="0">
                <a:solidFill>
                  <a:srgbClr val="000000"/>
                </a:solidFill>
                <a:effectLst/>
                <a:latin typeface="Consolas" panose="020B0609020204030204" pitchFamily="49" charset="0"/>
              </a:rPr>
              <a:t>();</a:t>
            </a:r>
            <a:br>
              <a:rPr lang="en-IN" sz="2400" b="0" i="0" dirty="0">
                <a:solidFill>
                  <a:srgbClr val="000000"/>
                </a:solidFill>
                <a:effectLst/>
                <a:latin typeface="Consolas" panose="020B0609020204030204" pitchFamily="49" charset="0"/>
              </a:rPr>
            </a:br>
            <a:r>
              <a:rPr lang="en-IN" sz="2400" b="0" i="0" dirty="0">
                <a:solidFill>
                  <a:srgbClr val="008000"/>
                </a:solidFill>
                <a:effectLst/>
                <a:latin typeface="Consolas" panose="020B0609020204030204" pitchFamily="49" charset="0"/>
              </a:rPr>
              <a:t>// destroy the session</a:t>
            </a:r>
            <a:br>
              <a:rPr lang="en-IN" sz="2400" b="0" i="0" dirty="0">
                <a:solidFill>
                  <a:srgbClr val="008000"/>
                </a:solidFill>
                <a:effectLst/>
                <a:latin typeface="Consolas" panose="020B0609020204030204" pitchFamily="49" charset="0"/>
              </a:rPr>
            </a:br>
            <a:r>
              <a:rPr lang="en-IN" sz="2400" b="0" i="0" dirty="0" err="1">
                <a:solidFill>
                  <a:srgbClr val="000000"/>
                </a:solidFill>
                <a:effectLst/>
                <a:latin typeface="Consolas" panose="020B0609020204030204" pitchFamily="49" charset="0"/>
              </a:rPr>
              <a:t>session_destroy</a:t>
            </a:r>
            <a:r>
              <a:rPr lang="en-IN" sz="2400" b="0" i="0" dirty="0">
                <a:solidFill>
                  <a:srgbClr val="000000"/>
                </a:solidFill>
                <a:effectLst/>
                <a:latin typeface="Consolas" panose="020B0609020204030204" pitchFamily="49" charset="0"/>
              </a:rPr>
              <a:t>();</a:t>
            </a:r>
            <a:br>
              <a:rPr lang="en-IN" sz="2400" b="0" i="0" dirty="0">
                <a:solidFill>
                  <a:srgbClr val="00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?&gt;</a:t>
            </a:r>
            <a:br>
              <a:rPr lang="en-IN" sz="2400" dirty="0"/>
            </a:br>
            <a:r>
              <a:rPr lang="en-IN" sz="2400" b="0" i="0" dirty="0">
                <a:solidFill>
                  <a:srgbClr val="0000CD"/>
                </a:solidFill>
                <a:effectLst/>
                <a:latin typeface="Consolas" panose="020B0609020204030204" pitchFamily="49" charset="0"/>
              </a:rPr>
              <a:t>&lt;</a:t>
            </a:r>
            <a:r>
              <a:rPr lang="en-IN" sz="2400" b="0" i="0" dirty="0">
                <a:solidFill>
                  <a:srgbClr val="A52A2A"/>
                </a:solidFill>
                <a:effectLst/>
                <a:latin typeface="Consolas" panose="020B0609020204030204" pitchFamily="49" charset="0"/>
              </a:rPr>
              <a:t>/body</a:t>
            </a:r>
            <a:r>
              <a:rPr lang="en-IN" sz="2400" b="0" i="0" dirty="0">
                <a:solidFill>
                  <a:srgbClr val="0000CD"/>
                </a:solidFill>
                <a:effectLst/>
                <a:latin typeface="Consolas" panose="020B0609020204030204" pitchFamily="49" charset="0"/>
              </a:rPr>
              <a:t>&gt;</a:t>
            </a:r>
            <a:br>
              <a:rPr lang="en-IN" sz="2400" dirty="0"/>
            </a:br>
            <a:r>
              <a:rPr lang="en-IN" sz="2400" b="0" i="0" dirty="0">
                <a:solidFill>
                  <a:srgbClr val="0000CD"/>
                </a:solidFill>
                <a:effectLst/>
                <a:latin typeface="Consolas" panose="020B0609020204030204" pitchFamily="49" charset="0"/>
              </a:rPr>
              <a:t>&lt;</a:t>
            </a:r>
            <a:r>
              <a:rPr lang="en-IN" sz="2400" b="0" i="0" dirty="0">
                <a:solidFill>
                  <a:srgbClr val="A52A2A"/>
                </a:solidFill>
                <a:effectLst/>
                <a:latin typeface="Consolas" panose="020B0609020204030204" pitchFamily="49" charset="0"/>
              </a:rPr>
              <a:t>/html</a:t>
            </a:r>
            <a:r>
              <a:rPr lang="en-IN" sz="2400" b="0" i="0" dirty="0">
                <a:solidFill>
                  <a:srgbClr val="0000CD"/>
                </a:solidFill>
                <a:effectLst/>
                <a:latin typeface="Consolas" panose="020B0609020204030204" pitchFamily="49" charset="0"/>
              </a:rPr>
              <a:t>&gt;</a:t>
            </a:r>
            <a:r>
              <a:rPr lang="en-US" sz="2400" b="0" i="0" dirty="0">
                <a:solidFill>
                  <a:srgbClr val="0000CD"/>
                </a:solidFill>
                <a:effectLst/>
                <a:latin typeface="Consolas" panose="020B0609020204030204" pitchFamily="49" charset="0"/>
              </a:rPr>
              <a:t>&gt;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729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itle 1">
            <a:extLst>
              <a:ext uri="{FF2B5EF4-FFF2-40B4-BE49-F238E27FC236}">
                <a16:creationId xmlns:a16="http://schemas.microsoft.com/office/drawing/2014/main" id="{BEA8369A-C46F-0648-D8F9-F60AD340DC23}"/>
              </a:ext>
            </a:extLst>
          </p:cNvPr>
          <p:cNvSpPr txBox="1">
            <a:spLocks/>
          </p:cNvSpPr>
          <p:nvPr/>
        </p:nvSpPr>
        <p:spPr>
          <a:xfrm>
            <a:off x="413147" y="87580"/>
            <a:ext cx="11975123" cy="685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0" u="none" kern="1200">
                <a:solidFill>
                  <a:schemeClr val="accent1">
                    <a:lumMod val="75000"/>
                  </a:schemeClr>
                </a:solidFill>
                <a:latin typeface="Times New Roman" panose="02020603050405020304" pitchFamily="18" charset="0"/>
                <a:ea typeface="+mj-ea"/>
                <a:cs typeface="Times New Roman" panose="02020603050405020304" pitchFamily="18" charset="0"/>
              </a:defRPr>
            </a:lvl1pPr>
          </a:lstStyle>
          <a:p>
            <a:r>
              <a:rPr lang="en-IN" dirty="0"/>
              <a:t>How does it Work ? </a:t>
            </a:r>
          </a:p>
        </p:txBody>
      </p:sp>
      <p:sp>
        <p:nvSpPr>
          <p:cNvPr id="7" name="TextBox 6">
            <a:extLst>
              <a:ext uri="{FF2B5EF4-FFF2-40B4-BE49-F238E27FC236}">
                <a16:creationId xmlns:a16="http://schemas.microsoft.com/office/drawing/2014/main" id="{7A42150C-9857-5786-C481-4EB7D3968B9E}"/>
              </a:ext>
            </a:extLst>
          </p:cNvPr>
          <p:cNvSpPr txBox="1"/>
          <p:nvPr/>
        </p:nvSpPr>
        <p:spPr>
          <a:xfrm>
            <a:off x="413147" y="1067097"/>
            <a:ext cx="11288316" cy="1569660"/>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Most sessions set a user-key on the user's computer that looks something like this: 765487cf34ert8dede5a562e4f3a7e12. Then, when a session is opened on another page, it scans the computer for a user-key. If there is a match, it accesses that session, if not, it starts a new session.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79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CBFD6E-EA74-2600-D286-3E52D409232C}"/>
              </a:ext>
            </a:extLst>
          </p:cNvPr>
          <p:cNvSpPr txBox="1"/>
          <p:nvPr/>
        </p:nvSpPr>
        <p:spPr>
          <a:xfrm>
            <a:off x="3190374" y="1840833"/>
            <a:ext cx="5340015" cy="1200329"/>
          </a:xfrm>
          <a:prstGeom prst="rect">
            <a:avLst/>
          </a:prstGeom>
          <a:noFill/>
        </p:spPr>
        <p:txBody>
          <a:bodyPr wrap="square" rtlCol="0">
            <a:spAutoFit/>
          </a:bodyPr>
          <a:lstStyle/>
          <a:p>
            <a:pPr algn="ctr"/>
            <a:r>
              <a:rPr lang="en-US" sz="7200" dirty="0">
                <a:ln w="0"/>
                <a:solidFill>
                  <a:schemeClr val="accent1"/>
                </a:solidFill>
                <a:effectLst>
                  <a:outerShdw blurRad="38100" dist="25400" dir="5400000" algn="ctr" rotWithShape="0">
                    <a:srgbClr val="6E747A">
                      <a:alpha val="43000"/>
                    </a:srgbClr>
                  </a:outerShdw>
                </a:effectLst>
              </a:rPr>
              <a:t>THANK YOU.. </a:t>
            </a:r>
            <a:endParaRPr lang="en-IN" sz="7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19261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Date and Time</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A2DAC249-53EE-D746-FA92-D02C789497F4}"/>
              </a:ext>
            </a:extLst>
          </p:cNvPr>
          <p:cNvSpPr txBox="1"/>
          <p:nvPr/>
        </p:nvSpPr>
        <p:spPr>
          <a:xfrm>
            <a:off x="264638" y="1058079"/>
            <a:ext cx="11764703" cy="3477875"/>
          </a:xfrm>
          <a:prstGeom prst="rect">
            <a:avLst/>
          </a:prstGeom>
          <a:noFill/>
        </p:spPr>
        <p:txBody>
          <a:bodyPr wrap="square">
            <a:spAutoFit/>
          </a:bodyPr>
          <a:lstStyle/>
          <a:p>
            <a:pPr algn="l"/>
            <a:r>
              <a:rPr lang="en-US" sz="2200" b="0" i="0" dirty="0">
                <a:solidFill>
                  <a:srgbClr val="000000"/>
                </a:solidFill>
                <a:effectLst/>
                <a:latin typeface="Times New Roman" panose="02020603050405020304" pitchFamily="18" charset="0"/>
                <a:cs typeface="Times New Roman" panose="02020603050405020304" pitchFamily="18" charset="0"/>
              </a:rPr>
              <a:t>The required </a:t>
            </a:r>
            <a:r>
              <a:rPr lang="en-US" sz="2200" b="0" i="1" dirty="0">
                <a:solidFill>
                  <a:srgbClr val="000000"/>
                </a:solidFill>
                <a:effectLst/>
                <a:latin typeface="Times New Roman" panose="02020603050405020304" pitchFamily="18" charset="0"/>
                <a:cs typeface="Times New Roman" panose="02020603050405020304" pitchFamily="18" charset="0"/>
              </a:rPr>
              <a:t>format</a:t>
            </a:r>
            <a:r>
              <a:rPr lang="en-US" sz="2200" b="0" i="0" dirty="0">
                <a:solidFill>
                  <a:srgbClr val="000000"/>
                </a:solidFill>
                <a:effectLst/>
                <a:latin typeface="Times New Roman" panose="02020603050405020304" pitchFamily="18" charset="0"/>
                <a:cs typeface="Times New Roman" panose="02020603050405020304" pitchFamily="18" charset="0"/>
              </a:rPr>
              <a:t> parameter of the date() function specifies how to format the date (or time).</a:t>
            </a:r>
          </a:p>
          <a:p>
            <a:pPr algn="l"/>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l"/>
            <a:r>
              <a:rPr lang="en-US" sz="2200" b="0" i="0" dirty="0">
                <a:solidFill>
                  <a:srgbClr val="000000"/>
                </a:solidFill>
                <a:effectLst/>
                <a:latin typeface="Times New Roman" panose="02020603050405020304" pitchFamily="18" charset="0"/>
                <a:cs typeface="Times New Roman" panose="02020603050405020304" pitchFamily="18" charset="0"/>
              </a:rPr>
              <a:t>Here are some characters that are commonly used for dates:</a:t>
            </a:r>
          </a:p>
          <a:p>
            <a:pPr marL="342900" indent="-342900"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d - Represents the day of the month (01 to 31)</a:t>
            </a:r>
          </a:p>
          <a:p>
            <a:pPr marL="342900" indent="-342900"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 - Represents a month (01 to 12)</a:t>
            </a:r>
          </a:p>
          <a:p>
            <a:pPr marL="342900" indent="-342900"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Y - Represents a year (in four digits)</a:t>
            </a:r>
          </a:p>
          <a:p>
            <a:pPr marL="342900" indent="-342900" algn="l">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l (lowercase 'L') - Represents the day of the week</a:t>
            </a:r>
          </a:p>
          <a:p>
            <a:pPr algn="l"/>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l"/>
            <a:r>
              <a:rPr lang="en-US" sz="2200" b="0" i="0" dirty="0">
                <a:solidFill>
                  <a:srgbClr val="000000"/>
                </a:solidFill>
                <a:effectLst/>
                <a:latin typeface="Times New Roman" panose="02020603050405020304" pitchFamily="18" charset="0"/>
                <a:cs typeface="Times New Roman" panose="02020603050405020304" pitchFamily="18" charset="0"/>
              </a:rPr>
              <a:t>Other characters, like"/", ".", or "-" can also be inserted between the characters to add additional formatting.</a:t>
            </a:r>
          </a:p>
        </p:txBody>
      </p:sp>
    </p:spTree>
    <p:extLst>
      <p:ext uri="{BB962C8B-B14F-4D97-AF65-F5344CB8AC3E}">
        <p14:creationId xmlns:p14="http://schemas.microsoft.com/office/powerpoint/2010/main" val="21366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date() function examples</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9" name="TextBox 8">
            <a:extLst>
              <a:ext uri="{FF2B5EF4-FFF2-40B4-BE49-F238E27FC236}">
                <a16:creationId xmlns:a16="http://schemas.microsoft.com/office/drawing/2014/main" id="{0EE58833-05E2-29A0-10E2-A105BF7DD29D}"/>
              </a:ext>
            </a:extLst>
          </p:cNvPr>
          <p:cNvSpPr txBox="1"/>
          <p:nvPr/>
        </p:nvSpPr>
        <p:spPr>
          <a:xfrm>
            <a:off x="260747" y="1168003"/>
            <a:ext cx="6179344" cy="40626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latin typeface="Times New Roman" panose="02020603050405020304" pitchFamily="18" charset="0"/>
                <a:cs typeface="Times New Roman" panose="02020603050405020304" pitchFamily="18" charset="0"/>
              </a:rPr>
              <a:t>&lt;!DOCTYPE html&gt;</a:t>
            </a:r>
          </a:p>
          <a:p>
            <a:r>
              <a:rPr lang="en-US" sz="2000" dirty="0">
                <a:latin typeface="Times New Roman" panose="02020603050405020304" pitchFamily="18" charset="0"/>
                <a:cs typeface="Times New Roman" panose="02020603050405020304" pitchFamily="18" charset="0"/>
              </a:rPr>
              <a:t>&lt;html&gt;</a:t>
            </a:r>
          </a:p>
          <a:p>
            <a:r>
              <a:rPr lang="en-US" sz="2000" dirty="0">
                <a:latin typeface="Times New Roman" panose="02020603050405020304" pitchFamily="18" charset="0"/>
                <a:cs typeface="Times New Roman" panose="02020603050405020304" pitchFamily="18" charset="0"/>
              </a:rPr>
              <a:t>&lt;body&gt;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&lt;?php</a:t>
            </a:r>
          </a:p>
          <a:p>
            <a:r>
              <a:rPr lang="en-US" sz="2000" dirty="0">
                <a:latin typeface="Times New Roman" panose="02020603050405020304" pitchFamily="18" charset="0"/>
                <a:cs typeface="Times New Roman" panose="02020603050405020304" pitchFamily="18" charset="0"/>
              </a:rPr>
              <a:t>echo "Today is " . date("Y/m/d") . "&lt;</a:t>
            </a:r>
            <a:r>
              <a:rPr lang="en-US" sz="2000" dirty="0" err="1">
                <a:latin typeface="Times New Roman" panose="02020603050405020304" pitchFamily="18" charset="0"/>
                <a:cs typeface="Times New Roman" panose="02020603050405020304" pitchFamily="18" charset="0"/>
              </a:rPr>
              <a:t>br</a:t>
            </a:r>
            <a:r>
              <a:rPr lang="en-US" sz="2000" dirty="0">
                <a:latin typeface="Times New Roman" panose="02020603050405020304" pitchFamily="18" charset="0"/>
                <a:cs typeface="Times New Roman" panose="02020603050405020304" pitchFamily="18" charset="0"/>
              </a:rPr>
              <a:t>&gt;";</a:t>
            </a:r>
          </a:p>
          <a:p>
            <a:r>
              <a:rPr lang="en-US" sz="2000" dirty="0">
                <a:latin typeface="Times New Roman" panose="02020603050405020304" pitchFamily="18" charset="0"/>
                <a:cs typeface="Times New Roman" panose="02020603050405020304" pitchFamily="18" charset="0"/>
              </a:rPr>
              <a:t>echo "Today is " . date("</a:t>
            </a:r>
            <a:r>
              <a:rPr lang="en-US" sz="2000" dirty="0" err="1">
                <a:latin typeface="Times New Roman" panose="02020603050405020304" pitchFamily="18" charset="0"/>
                <a:cs typeface="Times New Roman" panose="02020603050405020304" pitchFamily="18" charset="0"/>
              </a:rPr>
              <a:t>Y.m.d</a:t>
            </a:r>
            <a:r>
              <a:rPr lang="en-US" sz="2000" dirty="0">
                <a:latin typeface="Times New Roman" panose="02020603050405020304" pitchFamily="18" charset="0"/>
                <a:cs typeface="Times New Roman" panose="02020603050405020304" pitchFamily="18" charset="0"/>
              </a:rPr>
              <a:t>") . "&lt;</a:t>
            </a:r>
            <a:r>
              <a:rPr lang="en-US" sz="2000" dirty="0" err="1">
                <a:latin typeface="Times New Roman" panose="02020603050405020304" pitchFamily="18" charset="0"/>
                <a:cs typeface="Times New Roman" panose="02020603050405020304" pitchFamily="18" charset="0"/>
              </a:rPr>
              <a:t>br</a:t>
            </a:r>
            <a:r>
              <a:rPr lang="en-US" sz="2000" dirty="0">
                <a:latin typeface="Times New Roman" panose="02020603050405020304" pitchFamily="18" charset="0"/>
                <a:cs typeface="Times New Roman" panose="02020603050405020304" pitchFamily="18" charset="0"/>
              </a:rPr>
              <a:t>&gt;";</a:t>
            </a:r>
          </a:p>
          <a:p>
            <a:r>
              <a:rPr lang="en-US" sz="2000" dirty="0">
                <a:latin typeface="Times New Roman" panose="02020603050405020304" pitchFamily="18" charset="0"/>
                <a:cs typeface="Times New Roman" panose="02020603050405020304" pitchFamily="18" charset="0"/>
              </a:rPr>
              <a:t>echo "Today is " . date("Y-m-d") . "&lt;</a:t>
            </a:r>
            <a:r>
              <a:rPr lang="en-US" sz="2000" dirty="0" err="1">
                <a:latin typeface="Times New Roman" panose="02020603050405020304" pitchFamily="18" charset="0"/>
                <a:cs typeface="Times New Roman" panose="02020603050405020304" pitchFamily="18" charset="0"/>
              </a:rPr>
              <a:t>br</a:t>
            </a:r>
            <a:r>
              <a:rPr lang="en-US" sz="2000" dirty="0">
                <a:latin typeface="Times New Roman" panose="02020603050405020304" pitchFamily="18" charset="0"/>
                <a:cs typeface="Times New Roman" panose="02020603050405020304" pitchFamily="18" charset="0"/>
              </a:rPr>
              <a:t>&gt;";</a:t>
            </a:r>
          </a:p>
          <a:p>
            <a:r>
              <a:rPr lang="en-US" sz="2000" dirty="0">
                <a:latin typeface="Times New Roman" panose="02020603050405020304" pitchFamily="18" charset="0"/>
                <a:cs typeface="Times New Roman" panose="02020603050405020304" pitchFamily="18" charset="0"/>
              </a:rPr>
              <a:t>echo "Today is " . date("l");</a:t>
            </a:r>
          </a:p>
          <a:p>
            <a:r>
              <a:rPr lang="en-US" sz="2000" dirty="0">
                <a:latin typeface="Times New Roman" panose="02020603050405020304" pitchFamily="18" charset="0"/>
                <a:cs typeface="Times New Roman" panose="02020603050405020304" pitchFamily="18" charset="0"/>
              </a:rPr>
              <a:t>?&gt;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&lt;/body&gt;</a:t>
            </a:r>
          </a:p>
          <a:p>
            <a:r>
              <a:rPr lang="en-US" sz="2000" dirty="0">
                <a:latin typeface="Times New Roman" panose="02020603050405020304" pitchFamily="18" charset="0"/>
                <a:cs typeface="Times New Roman" panose="02020603050405020304" pitchFamily="18" charset="0"/>
              </a:rPr>
              <a:t>&lt;/html&gt;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52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date() function examples</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D00AC6A5-2C34-BF68-A9D5-73F250F0C2C7}"/>
              </a:ext>
            </a:extLst>
          </p:cNvPr>
          <p:cNvSpPr txBox="1"/>
          <p:nvPr/>
        </p:nvSpPr>
        <p:spPr>
          <a:xfrm>
            <a:off x="460771" y="1216572"/>
            <a:ext cx="11126391"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Automatic Copyright Year</a:t>
            </a:r>
          </a:p>
          <a:p>
            <a:r>
              <a:rPr lang="en-US" sz="2400" dirty="0">
                <a:latin typeface="Times New Roman" panose="02020603050405020304" pitchFamily="18" charset="0"/>
                <a:cs typeface="Times New Roman" panose="02020603050405020304" pitchFamily="18" charset="0"/>
              </a:rPr>
              <a:t>Use the date() function to automatically update the copyright year on your website:</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EF14ADB-61AE-3691-8D87-FE8885E7F099}"/>
              </a:ext>
            </a:extLst>
          </p:cNvPr>
          <p:cNvSpPr txBox="1"/>
          <p:nvPr/>
        </p:nvSpPr>
        <p:spPr>
          <a:xfrm>
            <a:off x="460771" y="2230773"/>
            <a:ext cx="6179344"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&lt;!DOCTYPE html&gt;</a:t>
            </a:r>
          </a:p>
          <a:p>
            <a:r>
              <a:rPr lang="en-US" sz="2400" dirty="0">
                <a:latin typeface="Times New Roman" panose="02020603050405020304" pitchFamily="18" charset="0"/>
                <a:cs typeface="Times New Roman" panose="02020603050405020304" pitchFamily="18" charset="0"/>
              </a:rPr>
              <a:t>&lt;html&gt;</a:t>
            </a:r>
          </a:p>
          <a:p>
            <a:r>
              <a:rPr lang="en-US" sz="2400" dirty="0">
                <a:latin typeface="Times New Roman" panose="02020603050405020304" pitchFamily="18" charset="0"/>
                <a:cs typeface="Times New Roman" panose="02020603050405020304" pitchFamily="18" charset="0"/>
              </a:rPr>
              <a:t>&lt;body&gt;</a:t>
            </a:r>
          </a:p>
          <a:p>
            <a:r>
              <a:rPr lang="en-US" sz="2400" dirty="0">
                <a:latin typeface="Times New Roman" panose="02020603050405020304" pitchFamily="18" charset="0"/>
                <a:cs typeface="Times New Roman" panose="02020603050405020304" pitchFamily="18" charset="0"/>
              </a:rPr>
              <a:t>© 2010-&lt;?php echo date("Y");?&gt;</a:t>
            </a:r>
          </a:p>
          <a:p>
            <a:r>
              <a:rPr lang="en-US" sz="2400" dirty="0">
                <a:latin typeface="Times New Roman" panose="02020603050405020304" pitchFamily="18" charset="0"/>
                <a:cs typeface="Times New Roman" panose="02020603050405020304" pitchFamily="18" charset="0"/>
              </a:rPr>
              <a:t>&lt;/body&gt;</a:t>
            </a:r>
          </a:p>
          <a:p>
            <a:r>
              <a:rPr lang="en-US" sz="2400"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2962348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Get a time</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A7B4E06E-E9E2-420D-74DF-30551A253D1A}"/>
              </a:ext>
            </a:extLst>
          </p:cNvPr>
          <p:cNvSpPr txBox="1"/>
          <p:nvPr/>
        </p:nvSpPr>
        <p:spPr>
          <a:xfrm>
            <a:off x="275034" y="1120675"/>
            <a:ext cx="11154965"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Here are some characters that are commonly used for times: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 - 24-hour format of an hour (00 to 23)</a:t>
            </a:r>
          </a:p>
          <a:p>
            <a:r>
              <a:rPr lang="en-US" sz="2400" dirty="0">
                <a:latin typeface="Times New Roman" panose="02020603050405020304" pitchFamily="18" charset="0"/>
                <a:cs typeface="Times New Roman" panose="02020603050405020304" pitchFamily="18" charset="0"/>
              </a:rPr>
              <a:t>h - 12-hour format of an hour with leading zeros (01 to 12)</a:t>
            </a:r>
          </a:p>
          <a:p>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Minutes with leading zeros (00 to 59)</a:t>
            </a:r>
          </a:p>
          <a:p>
            <a:r>
              <a:rPr lang="en-US" sz="2400" dirty="0">
                <a:latin typeface="Times New Roman" panose="02020603050405020304" pitchFamily="18" charset="0"/>
                <a:cs typeface="Times New Roman" panose="02020603050405020304" pitchFamily="18" charset="0"/>
              </a:rPr>
              <a:t>s - Seconds with leading zeros (00 to 59)</a:t>
            </a:r>
          </a:p>
          <a:p>
            <a:r>
              <a:rPr lang="en-US" sz="2400" dirty="0">
                <a:latin typeface="Times New Roman" panose="02020603050405020304" pitchFamily="18" charset="0"/>
                <a:cs typeface="Times New Roman" panose="02020603050405020304" pitchFamily="18" charset="0"/>
              </a:rPr>
              <a:t>a - Lowercase Ante meridiem and Post meridiem (am or pm)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20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br>
              <a:rPr lang="en-IN" dirty="0"/>
            </a:br>
            <a:r>
              <a:rPr lang="en-IN" dirty="0"/>
              <a:t>PHP – date() function examples</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9" name="TextBox 8">
            <a:extLst>
              <a:ext uri="{FF2B5EF4-FFF2-40B4-BE49-F238E27FC236}">
                <a16:creationId xmlns:a16="http://schemas.microsoft.com/office/drawing/2014/main" id="{0EE58833-05E2-29A0-10E2-A105BF7DD29D}"/>
              </a:ext>
            </a:extLst>
          </p:cNvPr>
          <p:cNvSpPr txBox="1"/>
          <p:nvPr/>
        </p:nvSpPr>
        <p:spPr>
          <a:xfrm>
            <a:off x="260747" y="1168003"/>
            <a:ext cx="6179344"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Times New Roman" panose="02020603050405020304" pitchFamily="18" charset="0"/>
                <a:cs typeface="Times New Roman" panose="02020603050405020304" pitchFamily="18" charset="0"/>
              </a:rPr>
              <a:t>&lt;!DOCTYPE html&gt;</a:t>
            </a:r>
          </a:p>
          <a:p>
            <a:r>
              <a:rPr lang="en-US" sz="2400" dirty="0">
                <a:latin typeface="Times New Roman" panose="02020603050405020304" pitchFamily="18" charset="0"/>
                <a:cs typeface="Times New Roman" panose="02020603050405020304" pitchFamily="18" charset="0"/>
              </a:rPr>
              <a:t>&lt;html&gt;</a:t>
            </a:r>
          </a:p>
          <a:p>
            <a:r>
              <a:rPr lang="en-US" sz="2400" dirty="0">
                <a:latin typeface="Times New Roman" panose="02020603050405020304" pitchFamily="18" charset="0"/>
                <a:cs typeface="Times New Roman" panose="02020603050405020304" pitchFamily="18" charset="0"/>
              </a:rPr>
              <a:t>&lt;body&gt;</a:t>
            </a:r>
          </a:p>
          <a:p>
            <a:r>
              <a:rPr lang="en-US" sz="2400" dirty="0">
                <a:latin typeface="Times New Roman" panose="02020603050405020304" pitchFamily="18" charset="0"/>
                <a:cs typeface="Times New Roman" panose="02020603050405020304" pitchFamily="18" charset="0"/>
              </a:rPr>
              <a:t>&lt;?php</a:t>
            </a:r>
          </a:p>
          <a:p>
            <a:r>
              <a:rPr lang="en-US" sz="2400" dirty="0">
                <a:latin typeface="Times New Roman" panose="02020603050405020304" pitchFamily="18" charset="0"/>
                <a:cs typeface="Times New Roman" panose="02020603050405020304" pitchFamily="18" charset="0"/>
              </a:rPr>
              <a:t>echo "The time is " . date("h:i:sa");</a:t>
            </a:r>
          </a:p>
          <a:p>
            <a:r>
              <a:rPr lang="en-US" sz="2400" dirty="0">
                <a:latin typeface="Times New Roman" panose="02020603050405020304" pitchFamily="18" charset="0"/>
                <a:cs typeface="Times New Roman" panose="02020603050405020304" pitchFamily="18" charset="0"/>
              </a:rPr>
              <a:t>?&gt;</a:t>
            </a:r>
          </a:p>
          <a:p>
            <a:r>
              <a:rPr lang="en-US" sz="2400" dirty="0">
                <a:latin typeface="Times New Roman" panose="02020603050405020304" pitchFamily="18" charset="0"/>
                <a:cs typeface="Times New Roman" panose="02020603050405020304" pitchFamily="18" charset="0"/>
              </a:rPr>
              <a:t>&lt;/body&gt;</a:t>
            </a:r>
          </a:p>
          <a:p>
            <a:r>
              <a:rPr lang="en-US" sz="2400" dirty="0">
                <a:latin typeface="Times New Roman" panose="02020603050405020304" pitchFamily="18" charset="0"/>
                <a:cs typeface="Times New Roman" panose="02020603050405020304" pitchFamily="18" charset="0"/>
              </a:rPr>
              <a:t>&lt;/html&gt;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82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a:xfrm>
            <a:off x="260747" y="148614"/>
            <a:ext cx="11975123" cy="685800"/>
          </a:xfrm>
        </p:spPr>
        <p:txBody>
          <a:bodyPr>
            <a:normAutofit fontScale="90000"/>
          </a:bodyPr>
          <a:lstStyle/>
          <a:p>
            <a:r>
              <a:rPr lang="en-IN" dirty="0"/>
              <a:t>PHP – Get your time zone</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9" name="TextBox 8">
            <a:extLst>
              <a:ext uri="{FF2B5EF4-FFF2-40B4-BE49-F238E27FC236}">
                <a16:creationId xmlns:a16="http://schemas.microsoft.com/office/drawing/2014/main" id="{0EE58833-05E2-29A0-10E2-A105BF7DD29D}"/>
              </a:ext>
            </a:extLst>
          </p:cNvPr>
          <p:cNvSpPr txBox="1"/>
          <p:nvPr/>
        </p:nvSpPr>
        <p:spPr>
          <a:xfrm>
            <a:off x="260746" y="1120676"/>
            <a:ext cx="8097441"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b="0" i="0" dirty="0">
                <a:solidFill>
                  <a:srgbClr val="FF0000"/>
                </a:solidFill>
                <a:effectLst/>
                <a:latin typeface="Consolas" panose="020B0609020204030204" pitchFamily="49" charset="0"/>
              </a:rPr>
              <a:t>&lt;?php</a:t>
            </a:r>
            <a:br>
              <a:rPr lang="en-US" sz="2400" dirty="0"/>
            </a:br>
            <a:r>
              <a:rPr lang="en-US" sz="2400" b="0" i="0" dirty="0" err="1">
                <a:solidFill>
                  <a:srgbClr val="000000"/>
                </a:solidFill>
                <a:effectLst/>
                <a:latin typeface="Consolas" panose="020B0609020204030204" pitchFamily="49" charset="0"/>
              </a:rPr>
              <a:t>date_default_timezone_set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"America/</a:t>
            </a:r>
            <a:r>
              <a:rPr lang="en-US" sz="2400" b="0" i="0" dirty="0" err="1">
                <a:solidFill>
                  <a:srgbClr val="A52A2A"/>
                </a:solidFill>
                <a:effectLst/>
                <a:latin typeface="Consolas" panose="020B0609020204030204" pitchFamily="49" charset="0"/>
              </a:rPr>
              <a:t>New_York</a:t>
            </a:r>
            <a:r>
              <a:rPr lang="en-US" sz="2400" b="0" i="0" dirty="0">
                <a:solidFill>
                  <a:srgbClr val="A52A2A"/>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CD"/>
                </a:solidFill>
                <a:effectLst/>
                <a:latin typeface="Consolas" panose="020B0609020204030204" pitchFamily="49" charset="0"/>
              </a:rPr>
              <a:t>echo</a:t>
            </a:r>
            <a:r>
              <a:rPr lang="en-US" sz="2400" b="0" i="0" dirty="0">
                <a:solidFill>
                  <a:srgbClr val="000000"/>
                </a:solidFill>
                <a:effectLst/>
                <a:latin typeface="Consolas" panose="020B0609020204030204" pitchFamily="49" charset="0"/>
              </a:rPr>
              <a:t> </a:t>
            </a:r>
            <a:r>
              <a:rPr lang="en-US" sz="2400" b="0" i="0" dirty="0">
                <a:solidFill>
                  <a:srgbClr val="A52A2A"/>
                </a:solidFill>
                <a:effectLst/>
                <a:latin typeface="Consolas" panose="020B0609020204030204" pitchFamily="49" charset="0"/>
              </a:rPr>
              <a:t>"The time is "</a:t>
            </a:r>
            <a:r>
              <a:rPr lang="en-US" sz="2400" b="0" i="0" dirty="0">
                <a:solidFill>
                  <a:srgbClr val="000000"/>
                </a:solidFill>
                <a:effectLst/>
                <a:latin typeface="Consolas" panose="020B0609020204030204" pitchFamily="49" charset="0"/>
              </a:rPr>
              <a:t> . date(</a:t>
            </a:r>
            <a:r>
              <a:rPr lang="en-US" sz="2400" b="0" i="0" dirty="0">
                <a:solidFill>
                  <a:srgbClr val="A52A2A"/>
                </a:solidFill>
                <a:effectLst/>
                <a:latin typeface="Consolas" panose="020B0609020204030204" pitchFamily="49" charset="0"/>
              </a:rPr>
              <a:t>"h:i:sa"</a:t>
            </a:r>
            <a:r>
              <a:rPr lang="en-US" sz="2400" b="0" i="0" dirty="0">
                <a:solidFill>
                  <a:srgbClr val="000000"/>
                </a:solidFill>
                <a:effectLst/>
                <a:latin typeface="Consolas" panose="020B0609020204030204" pitchFamily="49" charset="0"/>
              </a:rPr>
              <a:t>);</a:t>
            </a:r>
            <a:br>
              <a:rPr lang="en-US" sz="2400" dirty="0"/>
            </a:br>
            <a:r>
              <a:rPr lang="en-US" sz="2400" b="0" i="0" dirty="0">
                <a:solidFill>
                  <a:srgbClr val="FF0000"/>
                </a:solidFill>
                <a:effectLst/>
                <a:latin typeface="Consolas" panose="020B0609020204030204" pitchFamily="49" charset="0"/>
              </a:rPr>
              <a:t>?&gt;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938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4571</TotalTime>
  <Words>3062</Words>
  <Application>Microsoft Office PowerPoint</Application>
  <PresentationFormat>Widescreen</PresentationFormat>
  <Paragraphs>255</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Consolas</vt:lpstr>
      <vt:lpstr>Times New Roman</vt:lpstr>
      <vt:lpstr>Verdana</vt:lpstr>
      <vt:lpstr>Office Theme</vt:lpstr>
      <vt:lpstr>PHP Training</vt:lpstr>
      <vt:lpstr>Content(s)</vt:lpstr>
      <vt:lpstr> PHP – Date and Time </vt:lpstr>
      <vt:lpstr> PHP – Date and Time </vt:lpstr>
      <vt:lpstr> PHP – date() function examples </vt:lpstr>
      <vt:lpstr> PHP – date() function examples </vt:lpstr>
      <vt:lpstr> PHP – Get a time </vt:lpstr>
      <vt:lpstr> PHP – date() function examples </vt:lpstr>
      <vt:lpstr>PHP – Get your time zone</vt:lpstr>
      <vt:lpstr>PHP – create a date with mktine()</vt:lpstr>
      <vt:lpstr>PHP – create a date from a string with strtotime()</vt:lpstr>
      <vt:lpstr>PHP –strtotime() – more examples</vt:lpstr>
      <vt:lpstr>PHP –Include and Require Statements</vt:lpstr>
      <vt:lpstr>Need of Include and Require Statements</vt:lpstr>
      <vt:lpstr>Need of Include and Require Statements</vt:lpstr>
      <vt:lpstr>Include Statement: Examples</vt:lpstr>
      <vt:lpstr>Include Statement: Examples</vt:lpstr>
      <vt:lpstr>What is Cookie?</vt:lpstr>
      <vt:lpstr>PHP Cookie- setcookie()</vt:lpstr>
      <vt:lpstr>PHP - Create and Retrieve a Cookie </vt:lpstr>
      <vt:lpstr>PHP - Create and Retrieve a Cookie </vt:lpstr>
      <vt:lpstr>PHP –Modify a Cookie</vt:lpstr>
      <vt:lpstr>PHP –Modify a Cookie</vt:lpstr>
      <vt:lpstr>PHP – Delete a Cookie </vt:lpstr>
      <vt:lpstr>PHP – Sessions</vt:lpstr>
      <vt:lpstr>PHP – Why Session?</vt:lpstr>
      <vt:lpstr>PHP Session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dc:title>
  <dc:creator>PADMAVATHI BINDULAL</dc:creator>
  <cp:lastModifiedBy>T-159</cp:lastModifiedBy>
  <cp:revision>347</cp:revision>
  <dcterms:created xsi:type="dcterms:W3CDTF">2022-04-21T06:13:22Z</dcterms:created>
  <dcterms:modified xsi:type="dcterms:W3CDTF">2022-07-29T07:14:14Z</dcterms:modified>
</cp:coreProperties>
</file>