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368" r:id="rId4"/>
    <p:sldId id="369" r:id="rId5"/>
    <p:sldId id="370" r:id="rId6"/>
    <p:sldId id="371" r:id="rId7"/>
    <p:sldId id="372" r:id="rId8"/>
    <p:sldId id="373" r:id="rId9"/>
    <p:sldId id="374" r:id="rId10"/>
    <p:sldId id="375" r:id="rId11"/>
    <p:sldId id="380" r:id="rId12"/>
    <p:sldId id="376" r:id="rId13"/>
    <p:sldId id="377" r:id="rId14"/>
    <p:sldId id="378" r:id="rId15"/>
    <p:sldId id="379" r:id="rId16"/>
    <p:sldId id="31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9398E-D7D8-43E9-9755-C17D43813E00}" type="datetimeFigureOut">
              <a:rPr lang="en-IN" smtClean="0"/>
              <a:t>29-07-2022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448DA5-53A9-46BE-B4FD-AE6A17FCAC54}" type="slidenum">
              <a:rPr lang="en-IN" smtClean="0"/>
              <a:t>‹#›</a:t>
            </a:fld>
            <a:endParaRPr lang="en-IN"/>
          </a:p>
        </p:txBody>
      </p:sp>
    </p:spTree>
    <p:extLst>
      <p:ext uri="{BB962C8B-B14F-4D97-AF65-F5344CB8AC3E}">
        <p14:creationId xmlns:p14="http://schemas.microsoft.com/office/powerpoint/2010/main" val="633044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F7F3-C5BA-47A9-AD7E-3BD3FD45FA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2A7962-745A-4613-B065-F28F13C2FD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018F8D-9BB1-4375-9D47-5E12BE063253}"/>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5" name="Footer Placeholder 4">
            <a:extLst>
              <a:ext uri="{FF2B5EF4-FFF2-40B4-BE49-F238E27FC236}">
                <a16:creationId xmlns:a16="http://schemas.microsoft.com/office/drawing/2014/main" id="{3649FDE2-6A88-4AD6-900E-0EFD22B1B0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44AD30-D713-4A81-BE6B-771B06343170}"/>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4037355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EAD3-A9E4-42B8-8848-183D82AB08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2E4D34-D1CC-470B-862D-BEFA2ED5D4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570BCF-4E8C-4109-8A9B-5B533385CA5C}"/>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5" name="Footer Placeholder 4">
            <a:extLst>
              <a:ext uri="{FF2B5EF4-FFF2-40B4-BE49-F238E27FC236}">
                <a16:creationId xmlns:a16="http://schemas.microsoft.com/office/drawing/2014/main" id="{EADE4C88-66A1-44CF-8392-363AD08C2D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104D90-36C1-4B96-BAE5-3C15D67C98B2}"/>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343978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7F1B4-F262-405C-B35A-A18519E1D0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FEF412-5D1D-46B1-B535-8749526D50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69D85-021C-4EFF-856A-0FB421435CBA}"/>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5" name="Footer Placeholder 4">
            <a:extLst>
              <a:ext uri="{FF2B5EF4-FFF2-40B4-BE49-F238E27FC236}">
                <a16:creationId xmlns:a16="http://schemas.microsoft.com/office/drawing/2014/main" id="{9D332029-CE00-46DC-B92F-8DD1FA8110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F1E54E-809C-4132-BFE0-84ABC721E44D}"/>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327685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1705-6DF1-4FD7-BA3F-46CE9DBAF3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907585-2098-4611-AC65-F0743BCC5C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096C0-C6DA-4FD3-B51D-0D061B48A98C}"/>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5" name="Footer Placeholder 4">
            <a:extLst>
              <a:ext uri="{FF2B5EF4-FFF2-40B4-BE49-F238E27FC236}">
                <a16:creationId xmlns:a16="http://schemas.microsoft.com/office/drawing/2014/main" id="{7701444F-BB94-4388-B1EF-87E4F36561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BA1954-9B77-4DE0-BD51-CFBB552F5EEC}"/>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2223521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0EB53-9880-4165-A548-6AE0E66708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68034A-99CA-4732-8493-8D0715CEB5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472108-C69C-43DD-913C-7FA2C39917F0}"/>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5" name="Footer Placeholder 4">
            <a:extLst>
              <a:ext uri="{FF2B5EF4-FFF2-40B4-BE49-F238E27FC236}">
                <a16:creationId xmlns:a16="http://schemas.microsoft.com/office/drawing/2014/main" id="{7663EE88-EBC8-4670-B83E-1484EF5A52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C950F-B1EC-4019-BF72-F8B71A2D8210}"/>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3886819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426D-1D9C-4B22-8D17-6255A5D117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70AA44-3C51-42EA-9313-4CAAB9FD61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5CFF19-46BB-4939-B7AB-0227BBD0A4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584B61-DC84-45A0-BA1B-03493C1273A4}"/>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6" name="Footer Placeholder 5">
            <a:extLst>
              <a:ext uri="{FF2B5EF4-FFF2-40B4-BE49-F238E27FC236}">
                <a16:creationId xmlns:a16="http://schemas.microsoft.com/office/drawing/2014/main" id="{D8D633F8-3A2A-4B4A-912F-1EBE6F87EA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EEF8F2-E296-49AA-8A84-C33DDCC31B05}"/>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4206621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D71A-7C5F-4E1E-82E7-36EEADB476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F85943-2D13-4AC2-9C99-6374CC8E96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065E14-EF3F-4B91-9C3F-C0494A5D26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D6DA46-C2DA-479E-90E9-D81D23E38F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EF5998-6F7D-4D52-8F70-652DFE6D4F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6A316D-3F32-49CD-8BE9-B3D2863322E0}"/>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8" name="Footer Placeholder 7">
            <a:extLst>
              <a:ext uri="{FF2B5EF4-FFF2-40B4-BE49-F238E27FC236}">
                <a16:creationId xmlns:a16="http://schemas.microsoft.com/office/drawing/2014/main" id="{AF6187C1-368F-4355-85F3-8BBB412375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30930B-949D-489B-8067-36481D6C2BB3}"/>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116673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868A-6556-4BBD-9053-2B509051D184}"/>
              </a:ext>
            </a:extLst>
          </p:cNvPr>
          <p:cNvSpPr>
            <a:spLocks noGrp="1"/>
          </p:cNvSpPr>
          <p:nvPr>
            <p:ph type="title" hasCustomPrompt="1"/>
          </p:nvPr>
        </p:nvSpPr>
        <p:spPr>
          <a:xfrm>
            <a:off x="54219" y="162902"/>
            <a:ext cx="11975123" cy="685800"/>
          </a:xfrm>
        </p:spPr>
        <p:txBody>
          <a:bodyPr/>
          <a:lstStyle>
            <a:lvl1pPr>
              <a:defRPr b="0" u="none">
                <a:solidFill>
                  <a:schemeClr val="accent1">
                    <a:lumMod val="75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B0585C17-BD25-46A7-A98B-BAF39172E464}"/>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4" name="Footer Placeholder 3">
            <a:extLst>
              <a:ext uri="{FF2B5EF4-FFF2-40B4-BE49-F238E27FC236}">
                <a16:creationId xmlns:a16="http://schemas.microsoft.com/office/drawing/2014/main" id="{2087A661-98C1-41DA-91A4-6A67A144EB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DD2CD1-24D4-4C89-9C08-ACA31C5C47AB}"/>
              </a:ext>
            </a:extLst>
          </p:cNvPr>
          <p:cNvSpPr>
            <a:spLocks noGrp="1"/>
          </p:cNvSpPr>
          <p:nvPr>
            <p:ph type="sldNum" sz="quarter" idx="12"/>
          </p:nvPr>
        </p:nvSpPr>
        <p:spPr/>
        <p:txBody>
          <a:bodyPr/>
          <a:lstStyle/>
          <a:p>
            <a:fld id="{66076D5D-C73A-4A94-A507-4783225EBE06}" type="slidenum">
              <a:rPr lang="en-IN" smtClean="0"/>
              <a:t>‹#›</a:t>
            </a:fld>
            <a:endParaRPr lang="en-IN"/>
          </a:p>
        </p:txBody>
      </p:sp>
      <p:cxnSp>
        <p:nvCxnSpPr>
          <p:cNvPr id="7" name="Straight Connector 6">
            <a:extLst>
              <a:ext uri="{FF2B5EF4-FFF2-40B4-BE49-F238E27FC236}">
                <a16:creationId xmlns:a16="http://schemas.microsoft.com/office/drawing/2014/main" id="{6FAEF37F-2888-4AE2-98E6-1147984FBE45}"/>
              </a:ext>
            </a:extLst>
          </p:cNvPr>
          <p:cNvCxnSpPr>
            <a:cxnSpLocks/>
          </p:cNvCxnSpPr>
          <p:nvPr userDrawn="1"/>
        </p:nvCxnSpPr>
        <p:spPr>
          <a:xfrm>
            <a:off x="104043" y="826477"/>
            <a:ext cx="11983915"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96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B83C1A-6082-4911-8C78-AD7F13A34762}"/>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3" name="Footer Placeholder 2">
            <a:extLst>
              <a:ext uri="{FF2B5EF4-FFF2-40B4-BE49-F238E27FC236}">
                <a16:creationId xmlns:a16="http://schemas.microsoft.com/office/drawing/2014/main" id="{F5B72F24-3261-4036-8BDF-60C5B3D646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CA7958-EE72-45B8-A45A-EAD4A70011C0}"/>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226388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ADFD-97E1-406E-B996-4ECEB1647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E8BD95-233D-4796-9769-A8100CBE8B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B832E6-ED38-4DF5-A93A-1828B9A4D5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5C028-7BD5-4F4D-88A6-656D8EAE4FD7}"/>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6" name="Footer Placeholder 5">
            <a:extLst>
              <a:ext uri="{FF2B5EF4-FFF2-40B4-BE49-F238E27FC236}">
                <a16:creationId xmlns:a16="http://schemas.microsoft.com/office/drawing/2014/main" id="{6A49643C-16CE-4D94-AD88-73AA67589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64FCB6-03C5-411E-8192-1D107A0C0FAB}"/>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1515842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FC96-C4D0-4D58-AF0B-37624D317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C24943-FF2D-4687-8400-DF39C7AB3D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7756BA-E01B-4C73-89E5-A517DC1AF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C79D2C-6EB5-42B3-9260-FE7F13B38295}"/>
              </a:ext>
            </a:extLst>
          </p:cNvPr>
          <p:cNvSpPr>
            <a:spLocks noGrp="1"/>
          </p:cNvSpPr>
          <p:nvPr>
            <p:ph type="dt" sz="half" idx="10"/>
          </p:nvPr>
        </p:nvSpPr>
        <p:spPr/>
        <p:txBody>
          <a:bodyPr/>
          <a:lstStyle/>
          <a:p>
            <a:fld id="{1C8C580C-B1F6-4111-A228-A68FA7663AF7}" type="datetimeFigureOut">
              <a:rPr lang="en-IN" smtClean="0"/>
              <a:t>29-07-2022</a:t>
            </a:fld>
            <a:endParaRPr lang="en-IN"/>
          </a:p>
        </p:txBody>
      </p:sp>
      <p:sp>
        <p:nvSpPr>
          <p:cNvPr id="6" name="Footer Placeholder 5">
            <a:extLst>
              <a:ext uri="{FF2B5EF4-FFF2-40B4-BE49-F238E27FC236}">
                <a16:creationId xmlns:a16="http://schemas.microsoft.com/office/drawing/2014/main" id="{0B8FADD2-9D0F-4B65-8998-37DF69E43E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CD0CF-3C58-4322-91CC-BA658FC75F03}"/>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2098710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D55DE3-D275-4506-A15C-0C8E6357D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ED8DFC-EF8E-40DF-89D1-7E9B381F27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A52DFB-F72E-462B-A50D-4D07DA25D7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8C580C-B1F6-4111-A228-A68FA7663AF7}" type="datetimeFigureOut">
              <a:rPr lang="en-IN" smtClean="0"/>
              <a:t>29-07-2022</a:t>
            </a:fld>
            <a:endParaRPr lang="en-IN"/>
          </a:p>
        </p:txBody>
      </p:sp>
      <p:sp>
        <p:nvSpPr>
          <p:cNvPr id="5" name="Footer Placeholder 4">
            <a:extLst>
              <a:ext uri="{FF2B5EF4-FFF2-40B4-BE49-F238E27FC236}">
                <a16:creationId xmlns:a16="http://schemas.microsoft.com/office/drawing/2014/main" id="{955516B2-53AE-473A-9291-56F25C789E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0F2215-7AFC-4CC2-9C09-7FB75EF0B5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76D5D-C73A-4A94-A507-4783225EBE06}" type="slidenum">
              <a:rPr lang="en-IN" smtClean="0"/>
              <a:t>‹#›</a:t>
            </a:fld>
            <a:endParaRPr lang="en-IN"/>
          </a:p>
        </p:txBody>
      </p:sp>
    </p:spTree>
    <p:extLst>
      <p:ext uri="{BB962C8B-B14F-4D97-AF65-F5344CB8AC3E}">
        <p14:creationId xmlns:p14="http://schemas.microsoft.com/office/powerpoint/2010/main" val="2141668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ustomXml" Target="../ink/ink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customXml" Target="../ink/ink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customXml" Target="../ink/ink1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customXml" Target="../ink/ink1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customXml" Target="../ink/ink1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customXml" Target="../ink/ink1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customXml" Target="../ink/ink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customXml" Target="../ink/ink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customXml" Target="../ink/ink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customXml" Target="../ink/ink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customXml" Target="../ink/ink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customXml" Target="../ink/ink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customXml" Target="../ink/ink8.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1AA7450-B2BA-4358-9B66-D96DA9C24FFB}"/>
              </a:ext>
            </a:extLst>
          </p:cNvPr>
          <p:cNvSpPr/>
          <p:nvPr/>
        </p:nvSpPr>
        <p:spPr>
          <a:xfrm>
            <a:off x="486032" y="453081"/>
            <a:ext cx="10981038" cy="5708821"/>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90FFDD2B-D9B6-40B7-A4DC-9D022C1FDA01}"/>
              </a:ext>
            </a:extLst>
          </p:cNvPr>
          <p:cNvSpPr>
            <a:spLocks noGrp="1"/>
          </p:cNvSpPr>
          <p:nvPr>
            <p:ph type="ctrTitle"/>
          </p:nvPr>
        </p:nvSpPr>
        <p:spPr/>
        <p:txBody>
          <a:bodyPr/>
          <a:lstStyle/>
          <a:p>
            <a:r>
              <a:rPr lang="en-US" dirty="0">
                <a:solidFill>
                  <a:srgbClr val="FFFF00"/>
                </a:solidFill>
              </a:rPr>
              <a:t>PHP Training</a:t>
            </a:r>
            <a:endParaRPr lang="en-IN" dirty="0">
              <a:solidFill>
                <a:srgbClr val="FFFF00"/>
              </a:solidFill>
            </a:endParaRPr>
          </a:p>
        </p:txBody>
      </p:sp>
      <p:sp>
        <p:nvSpPr>
          <p:cNvPr id="3" name="Subtitle 2">
            <a:extLst>
              <a:ext uri="{FF2B5EF4-FFF2-40B4-BE49-F238E27FC236}">
                <a16:creationId xmlns:a16="http://schemas.microsoft.com/office/drawing/2014/main" id="{794DDED2-8C07-47E9-A52A-2853FD66B4C1}"/>
              </a:ext>
            </a:extLst>
          </p:cNvPr>
          <p:cNvSpPr>
            <a:spLocks noGrp="1"/>
          </p:cNvSpPr>
          <p:nvPr>
            <p:ph type="subTitle" idx="1"/>
          </p:nvPr>
        </p:nvSpPr>
        <p:spPr/>
        <p:txBody>
          <a:bodyPr/>
          <a:lstStyle/>
          <a:p>
            <a:r>
              <a:rPr lang="en-US">
                <a:solidFill>
                  <a:schemeClr val="bg1"/>
                </a:solidFill>
              </a:rPr>
              <a:t>Module 5: </a:t>
            </a:r>
            <a:r>
              <a:rPr lang="en-US" dirty="0">
                <a:solidFill>
                  <a:schemeClr val="bg1"/>
                </a:solidFill>
              </a:rPr>
              <a:t>PHP File Handling</a:t>
            </a:r>
          </a:p>
        </p:txBody>
      </p:sp>
    </p:spTree>
    <p:extLst>
      <p:ext uri="{BB962C8B-B14F-4D97-AF65-F5344CB8AC3E}">
        <p14:creationId xmlns:p14="http://schemas.microsoft.com/office/powerpoint/2010/main" val="98557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Create an upload File Form</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8" name="TextBox 7">
            <a:extLst>
              <a:ext uri="{FF2B5EF4-FFF2-40B4-BE49-F238E27FC236}">
                <a16:creationId xmlns:a16="http://schemas.microsoft.com/office/drawing/2014/main" id="{55D3FADC-65D8-58FF-20E0-06D9A6638C03}"/>
              </a:ext>
            </a:extLst>
          </p:cNvPr>
          <p:cNvSpPr txBox="1"/>
          <p:nvPr/>
        </p:nvSpPr>
        <p:spPr>
          <a:xfrm>
            <a:off x="217884" y="932594"/>
            <a:ext cx="8826104" cy="400110"/>
          </a:xfrm>
          <a:prstGeom prst="rect">
            <a:avLst/>
          </a:prstGeom>
          <a:noFill/>
        </p:spPr>
        <p:txBody>
          <a:bodyPr wrap="square">
            <a:spAutoFit/>
          </a:bodyPr>
          <a:lstStyle/>
          <a:p>
            <a:r>
              <a:rPr lang="en-US" sz="2000" dirty="0"/>
              <a:t>The "</a:t>
            </a:r>
            <a:r>
              <a:rPr lang="en-US" sz="2000" dirty="0" err="1"/>
              <a:t>upload_file.php</a:t>
            </a:r>
            <a:r>
              <a:rPr lang="en-US" sz="2000" dirty="0"/>
              <a:t>" file contains the code for uploading a file:</a:t>
            </a: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BF1759D-B497-7213-7188-20C43A293E9F}"/>
              </a:ext>
            </a:extLst>
          </p:cNvPr>
          <p:cNvSpPr txBox="1"/>
          <p:nvPr/>
        </p:nvSpPr>
        <p:spPr>
          <a:xfrm>
            <a:off x="375046" y="1332704"/>
            <a:ext cx="10883504" cy="53245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000" b="0" i="0" dirty="0">
                <a:solidFill>
                  <a:srgbClr val="FF0000"/>
                </a:solidFill>
                <a:effectLst/>
                <a:latin typeface="Times New Roman" panose="02020603050405020304" pitchFamily="18" charset="0"/>
                <a:cs typeface="Times New Roman" panose="02020603050405020304" pitchFamily="18" charset="0"/>
              </a:rPr>
              <a:t>&lt;?php</a:t>
            </a:r>
            <a:br>
              <a:rPr lang="en-IN" sz="2000" dirty="0">
                <a:latin typeface="Times New Roman" panose="02020603050405020304" pitchFamily="18" charset="0"/>
                <a:cs typeface="Times New Roman" panose="02020603050405020304" pitchFamily="18" charset="0"/>
              </a:rPr>
            </a:b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err="1">
                <a:solidFill>
                  <a:srgbClr val="000000"/>
                </a:solidFill>
                <a:effectLst/>
                <a:latin typeface="Times New Roman" panose="02020603050405020304" pitchFamily="18" charset="0"/>
                <a:cs typeface="Times New Roman" panose="02020603050405020304" pitchFamily="18" charset="0"/>
              </a:rPr>
              <a:t>target_dir</a:t>
            </a:r>
            <a:r>
              <a:rPr lang="en-IN" sz="2000" b="0" i="0" dirty="0">
                <a:solidFill>
                  <a:srgbClr val="000000"/>
                </a:solidFill>
                <a:effectLst/>
                <a:latin typeface="Times New Roman" panose="02020603050405020304" pitchFamily="18" charset="0"/>
                <a:cs typeface="Times New Roman" panose="02020603050405020304" pitchFamily="18" charset="0"/>
              </a:rPr>
              <a:t> = </a:t>
            </a:r>
            <a:r>
              <a:rPr lang="en-IN" sz="2000" b="0" i="0" dirty="0">
                <a:solidFill>
                  <a:srgbClr val="A52A2A"/>
                </a:solidFill>
                <a:effectLst/>
                <a:latin typeface="Times New Roman" panose="02020603050405020304" pitchFamily="18" charset="0"/>
                <a:cs typeface="Times New Roman" panose="02020603050405020304" pitchFamily="18" charset="0"/>
              </a:rPr>
              <a:t>"uploads/"</a:t>
            </a:r>
            <a:r>
              <a:rPr lang="en-IN" sz="2000" b="0" i="0" dirty="0">
                <a:solidFill>
                  <a:srgbClr val="000000"/>
                </a:solidFill>
                <a:effectLst/>
                <a:latin typeface="Times New Roman" panose="02020603050405020304" pitchFamily="18" charset="0"/>
                <a:cs typeface="Times New Roman" panose="02020603050405020304" pitchFamily="18" charset="0"/>
              </a:rPr>
              <a:t>;</a:t>
            </a:r>
            <a:br>
              <a:rPr lang="en-IN" sz="2000" dirty="0">
                <a:latin typeface="Times New Roman" panose="02020603050405020304" pitchFamily="18" charset="0"/>
                <a:cs typeface="Times New Roman" panose="02020603050405020304" pitchFamily="18" charset="0"/>
              </a:rPr>
            </a:b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err="1">
                <a:solidFill>
                  <a:srgbClr val="000000"/>
                </a:solidFill>
                <a:effectLst/>
                <a:latin typeface="Times New Roman" panose="02020603050405020304" pitchFamily="18" charset="0"/>
                <a:cs typeface="Times New Roman" panose="02020603050405020304" pitchFamily="18" charset="0"/>
              </a:rPr>
              <a:t>target_file</a:t>
            </a:r>
            <a:r>
              <a:rPr lang="en-IN" sz="2000" b="0" i="0" dirty="0">
                <a:solidFill>
                  <a:srgbClr val="000000"/>
                </a:solidFill>
                <a:effectLst/>
                <a:latin typeface="Times New Roman" panose="02020603050405020304" pitchFamily="18" charset="0"/>
                <a:cs typeface="Times New Roman" panose="02020603050405020304" pitchFamily="18" charset="0"/>
              </a:rPr>
              <a:t> = $</a:t>
            </a:r>
            <a:r>
              <a:rPr lang="en-IN" sz="2000" b="0" i="0" dirty="0" err="1">
                <a:solidFill>
                  <a:srgbClr val="000000"/>
                </a:solidFill>
                <a:effectLst/>
                <a:latin typeface="Times New Roman" panose="02020603050405020304" pitchFamily="18" charset="0"/>
                <a:cs typeface="Times New Roman" panose="02020603050405020304" pitchFamily="18" charset="0"/>
              </a:rPr>
              <a:t>target_dir</a:t>
            </a:r>
            <a:r>
              <a:rPr lang="en-IN" sz="2000" b="0" i="0" dirty="0">
                <a:solidFill>
                  <a:srgbClr val="000000"/>
                </a:solidFill>
                <a:effectLst/>
                <a:latin typeface="Times New Roman" panose="02020603050405020304" pitchFamily="18" charset="0"/>
                <a:cs typeface="Times New Roman" panose="02020603050405020304" pitchFamily="18" charset="0"/>
              </a:rPr>
              <a:t> . </a:t>
            </a:r>
            <a:r>
              <a:rPr lang="en-IN" sz="2000" b="0" i="0" dirty="0" err="1">
                <a:solidFill>
                  <a:srgbClr val="000000"/>
                </a:solidFill>
                <a:effectLst/>
                <a:latin typeface="Times New Roman" panose="02020603050405020304" pitchFamily="18" charset="0"/>
                <a:cs typeface="Times New Roman" panose="02020603050405020304" pitchFamily="18" charset="0"/>
              </a:rPr>
              <a:t>basename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DAA520"/>
                </a:solidFill>
                <a:effectLst/>
                <a:latin typeface="Times New Roman" panose="02020603050405020304" pitchFamily="18" charset="0"/>
                <a:cs typeface="Times New Roman" panose="02020603050405020304" pitchFamily="18" charset="0"/>
              </a:rPr>
              <a:t>$_FILES</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A52A2A"/>
                </a:solidFill>
                <a:effectLst/>
                <a:latin typeface="Times New Roman" panose="02020603050405020304" pitchFamily="18" charset="0"/>
                <a:cs typeface="Times New Roman" panose="02020603050405020304" pitchFamily="18" charset="0"/>
              </a:rPr>
              <a:t>"</a:t>
            </a:r>
            <a:r>
              <a:rPr lang="en-IN" sz="2000" b="0" i="0" dirty="0" err="1">
                <a:solidFill>
                  <a:srgbClr val="A52A2A"/>
                </a:solidFill>
                <a:effectLst/>
                <a:latin typeface="Times New Roman" panose="02020603050405020304" pitchFamily="18" charset="0"/>
                <a:cs typeface="Times New Roman" panose="02020603050405020304" pitchFamily="18" charset="0"/>
              </a:rPr>
              <a:t>fileToUpload</a:t>
            </a:r>
            <a:r>
              <a:rPr lang="en-IN" sz="2000" b="0" i="0" dirty="0">
                <a:solidFill>
                  <a:srgbClr val="A52A2A"/>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A52A2A"/>
                </a:solidFill>
                <a:effectLst/>
                <a:latin typeface="Times New Roman" panose="02020603050405020304" pitchFamily="18" charset="0"/>
                <a:cs typeface="Times New Roman" panose="02020603050405020304" pitchFamily="18" charset="0"/>
              </a:rPr>
              <a:t>"name"</a:t>
            </a:r>
            <a:r>
              <a:rPr lang="en-IN" sz="2000" b="0" i="0" dirty="0">
                <a:solidFill>
                  <a:srgbClr val="000000"/>
                </a:solidFill>
                <a:effectLst/>
                <a:latin typeface="Times New Roman" panose="02020603050405020304" pitchFamily="18" charset="0"/>
                <a:cs typeface="Times New Roman" panose="02020603050405020304" pitchFamily="18" charset="0"/>
              </a:rPr>
              <a:t>]);</a:t>
            </a:r>
            <a:br>
              <a:rPr lang="en-IN" sz="2000" dirty="0">
                <a:latin typeface="Times New Roman" panose="02020603050405020304" pitchFamily="18" charset="0"/>
                <a:cs typeface="Times New Roman" panose="02020603050405020304" pitchFamily="18" charset="0"/>
              </a:rPr>
            </a:b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err="1">
                <a:solidFill>
                  <a:srgbClr val="000000"/>
                </a:solidFill>
                <a:effectLst/>
                <a:latin typeface="Times New Roman" panose="02020603050405020304" pitchFamily="18" charset="0"/>
                <a:cs typeface="Times New Roman" panose="02020603050405020304" pitchFamily="18" charset="0"/>
              </a:rPr>
              <a:t>uploadOk</a:t>
            </a:r>
            <a:r>
              <a:rPr lang="en-IN" sz="2000" b="0" i="0" dirty="0">
                <a:solidFill>
                  <a:srgbClr val="000000"/>
                </a:solidFill>
                <a:effectLst/>
                <a:latin typeface="Times New Roman" panose="02020603050405020304" pitchFamily="18" charset="0"/>
                <a:cs typeface="Times New Roman" panose="02020603050405020304" pitchFamily="18" charset="0"/>
              </a:rPr>
              <a:t> = </a:t>
            </a:r>
            <a:r>
              <a:rPr lang="en-IN" sz="2000" b="0" i="0" dirty="0">
                <a:solidFill>
                  <a:srgbClr val="FF0000"/>
                </a:solidFill>
                <a:effectLst/>
                <a:latin typeface="Times New Roman" panose="02020603050405020304" pitchFamily="18" charset="0"/>
                <a:cs typeface="Times New Roman" panose="02020603050405020304" pitchFamily="18" charset="0"/>
              </a:rPr>
              <a:t>1</a:t>
            </a:r>
            <a:r>
              <a:rPr lang="en-IN" sz="2000" b="0" i="0" dirty="0">
                <a:solidFill>
                  <a:srgbClr val="000000"/>
                </a:solidFill>
                <a:effectLst/>
                <a:latin typeface="Times New Roman" panose="02020603050405020304" pitchFamily="18" charset="0"/>
                <a:cs typeface="Times New Roman" panose="02020603050405020304" pitchFamily="18" charset="0"/>
              </a:rPr>
              <a:t>;</a:t>
            </a:r>
            <a:br>
              <a:rPr lang="en-IN" sz="2000" dirty="0">
                <a:latin typeface="Times New Roman" panose="02020603050405020304" pitchFamily="18" charset="0"/>
                <a:cs typeface="Times New Roman" panose="02020603050405020304" pitchFamily="18" charset="0"/>
              </a:rPr>
            </a:b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err="1">
                <a:solidFill>
                  <a:srgbClr val="000000"/>
                </a:solidFill>
                <a:effectLst/>
                <a:latin typeface="Times New Roman" panose="02020603050405020304" pitchFamily="18" charset="0"/>
                <a:cs typeface="Times New Roman" panose="02020603050405020304" pitchFamily="18" charset="0"/>
              </a:rPr>
              <a:t>imageFileType</a:t>
            </a:r>
            <a:r>
              <a:rPr lang="en-IN" sz="2000" b="0" i="0" dirty="0">
                <a:solidFill>
                  <a:srgbClr val="000000"/>
                </a:solidFill>
                <a:effectLst/>
                <a:latin typeface="Times New Roman" panose="02020603050405020304" pitchFamily="18" charset="0"/>
                <a:cs typeface="Times New Roman" panose="02020603050405020304" pitchFamily="18" charset="0"/>
              </a:rPr>
              <a:t> = </a:t>
            </a:r>
            <a:r>
              <a:rPr lang="en-IN" sz="2000" b="0" i="0" dirty="0" err="1">
                <a:solidFill>
                  <a:srgbClr val="000000"/>
                </a:solidFill>
                <a:effectLst/>
                <a:latin typeface="Times New Roman" panose="02020603050405020304" pitchFamily="18" charset="0"/>
                <a:cs typeface="Times New Roman" panose="02020603050405020304" pitchFamily="18" charset="0"/>
              </a:rPr>
              <a:t>strtolower</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err="1">
                <a:solidFill>
                  <a:srgbClr val="000000"/>
                </a:solidFill>
                <a:effectLst/>
                <a:latin typeface="Times New Roman" panose="02020603050405020304" pitchFamily="18" charset="0"/>
                <a:cs typeface="Times New Roman" panose="02020603050405020304" pitchFamily="18" charset="0"/>
              </a:rPr>
              <a:t>pathinfo</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err="1">
                <a:solidFill>
                  <a:srgbClr val="000000"/>
                </a:solidFill>
                <a:effectLst/>
                <a:latin typeface="Times New Roman" panose="02020603050405020304" pitchFamily="18" charset="0"/>
                <a:cs typeface="Times New Roman" panose="02020603050405020304" pitchFamily="18" charset="0"/>
              </a:rPr>
              <a:t>target_file,PATHINFO_EXTENSION</a:t>
            </a:r>
            <a:r>
              <a:rPr lang="en-IN" sz="2000" b="0" i="0" dirty="0">
                <a:solidFill>
                  <a:srgbClr val="000000"/>
                </a:solidFill>
                <a:effectLst/>
                <a:latin typeface="Times New Roman" panose="02020603050405020304" pitchFamily="18" charset="0"/>
                <a:cs typeface="Times New Roman" panose="02020603050405020304" pitchFamily="18" charset="0"/>
              </a:rPr>
              <a:t>));</a:t>
            </a:r>
            <a:br>
              <a:rPr lang="en-IN" sz="2000" dirty="0">
                <a:latin typeface="Times New Roman" panose="02020603050405020304" pitchFamily="18" charset="0"/>
                <a:cs typeface="Times New Roman" panose="02020603050405020304" pitchFamily="18" charset="0"/>
              </a:rPr>
            </a:br>
            <a:r>
              <a:rPr lang="en-IN" sz="2000" b="0" i="0" dirty="0">
                <a:solidFill>
                  <a:srgbClr val="008000"/>
                </a:solidFill>
                <a:effectLst/>
                <a:latin typeface="Times New Roman" panose="02020603050405020304" pitchFamily="18" charset="0"/>
                <a:cs typeface="Times New Roman" panose="02020603050405020304" pitchFamily="18" charset="0"/>
              </a:rPr>
              <a:t>// Check if image file is a actual image or fake image</a:t>
            </a:r>
            <a:br>
              <a:rPr lang="en-IN" sz="2000" b="0" i="0" dirty="0">
                <a:solidFill>
                  <a:srgbClr val="008000"/>
                </a:solidFill>
                <a:effectLst/>
                <a:latin typeface="Times New Roman" panose="02020603050405020304" pitchFamily="18" charset="0"/>
                <a:cs typeface="Times New Roman" panose="02020603050405020304" pitchFamily="18" charset="0"/>
              </a:rPr>
            </a:br>
            <a:r>
              <a:rPr lang="en-IN" sz="2000" b="0" i="0" dirty="0">
                <a:solidFill>
                  <a:srgbClr val="0000CD"/>
                </a:solidFill>
                <a:effectLst/>
                <a:latin typeface="Times New Roman" panose="02020603050405020304" pitchFamily="18" charset="0"/>
                <a:cs typeface="Times New Roman" panose="02020603050405020304" pitchFamily="18" charset="0"/>
              </a:rPr>
              <a:t>if</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err="1">
                <a:solidFill>
                  <a:srgbClr val="0000CD"/>
                </a:solidFill>
                <a:effectLst/>
                <a:latin typeface="Times New Roman" panose="02020603050405020304" pitchFamily="18" charset="0"/>
                <a:cs typeface="Times New Roman" panose="02020603050405020304" pitchFamily="18" charset="0"/>
              </a:rPr>
              <a:t>isset</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DAA520"/>
                </a:solidFill>
                <a:effectLst/>
                <a:latin typeface="Times New Roman" panose="02020603050405020304" pitchFamily="18" charset="0"/>
                <a:cs typeface="Times New Roman" panose="02020603050405020304" pitchFamily="18" charset="0"/>
              </a:rPr>
              <a:t>$_POST</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A52A2A"/>
                </a:solidFill>
                <a:effectLst/>
                <a:latin typeface="Times New Roman" panose="02020603050405020304" pitchFamily="18" charset="0"/>
                <a:cs typeface="Times New Roman" panose="02020603050405020304" pitchFamily="18" charset="0"/>
              </a:rPr>
              <a:t>"submit"</a:t>
            </a:r>
            <a:r>
              <a:rPr lang="en-IN" sz="2000" b="0" i="0" dirty="0">
                <a:solidFill>
                  <a:srgbClr val="000000"/>
                </a:solidFill>
                <a:effectLst/>
                <a:latin typeface="Times New Roman" panose="02020603050405020304" pitchFamily="18" charset="0"/>
                <a:cs typeface="Times New Roman" panose="02020603050405020304" pitchFamily="18" charset="0"/>
              </a:rPr>
              <a:t>])) {</a:t>
            </a:r>
            <a:br>
              <a:rPr lang="en-IN" sz="2000" dirty="0">
                <a:latin typeface="Times New Roman" panose="02020603050405020304" pitchFamily="18" charset="0"/>
                <a:cs typeface="Times New Roman" panose="02020603050405020304" pitchFamily="18" charset="0"/>
              </a:rPr>
            </a:br>
            <a:r>
              <a:rPr lang="en-IN" sz="2000" b="0" i="0" dirty="0">
                <a:solidFill>
                  <a:srgbClr val="000000"/>
                </a:solidFill>
                <a:effectLst/>
                <a:latin typeface="Times New Roman" panose="02020603050405020304" pitchFamily="18" charset="0"/>
                <a:cs typeface="Times New Roman" panose="02020603050405020304" pitchFamily="18" charset="0"/>
              </a:rPr>
              <a:t>  $check = </a:t>
            </a:r>
            <a:r>
              <a:rPr lang="en-IN" sz="2000" b="0" i="0" dirty="0" err="1">
                <a:solidFill>
                  <a:srgbClr val="000000"/>
                </a:solidFill>
                <a:effectLst/>
                <a:latin typeface="Times New Roman" panose="02020603050405020304" pitchFamily="18" charset="0"/>
                <a:cs typeface="Times New Roman" panose="02020603050405020304" pitchFamily="18" charset="0"/>
              </a:rPr>
              <a:t>getimagesize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DAA520"/>
                </a:solidFill>
                <a:effectLst/>
                <a:latin typeface="Times New Roman" panose="02020603050405020304" pitchFamily="18" charset="0"/>
                <a:cs typeface="Times New Roman" panose="02020603050405020304" pitchFamily="18" charset="0"/>
              </a:rPr>
              <a:t>$_FILES</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A52A2A"/>
                </a:solidFill>
                <a:effectLst/>
                <a:latin typeface="Times New Roman" panose="02020603050405020304" pitchFamily="18" charset="0"/>
                <a:cs typeface="Times New Roman" panose="02020603050405020304" pitchFamily="18" charset="0"/>
              </a:rPr>
              <a:t>"</a:t>
            </a:r>
            <a:r>
              <a:rPr lang="en-IN" sz="2000" b="0" i="0" dirty="0" err="1">
                <a:solidFill>
                  <a:srgbClr val="A52A2A"/>
                </a:solidFill>
                <a:effectLst/>
                <a:latin typeface="Times New Roman" panose="02020603050405020304" pitchFamily="18" charset="0"/>
                <a:cs typeface="Times New Roman" panose="02020603050405020304" pitchFamily="18" charset="0"/>
              </a:rPr>
              <a:t>fileToUpload</a:t>
            </a:r>
            <a:r>
              <a:rPr lang="en-IN" sz="2000" b="0" i="0" dirty="0">
                <a:solidFill>
                  <a:srgbClr val="A52A2A"/>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A52A2A"/>
                </a:solidFill>
                <a:effectLst/>
                <a:latin typeface="Times New Roman" panose="02020603050405020304" pitchFamily="18" charset="0"/>
                <a:cs typeface="Times New Roman" panose="02020603050405020304" pitchFamily="18" charset="0"/>
              </a:rPr>
              <a:t>"</a:t>
            </a:r>
            <a:r>
              <a:rPr lang="en-IN" sz="2000" b="0" i="0" dirty="0" err="1">
                <a:solidFill>
                  <a:srgbClr val="A52A2A"/>
                </a:solidFill>
                <a:effectLst/>
                <a:latin typeface="Times New Roman" panose="02020603050405020304" pitchFamily="18" charset="0"/>
                <a:cs typeface="Times New Roman" panose="02020603050405020304" pitchFamily="18" charset="0"/>
              </a:rPr>
              <a:t>tmp_name</a:t>
            </a:r>
            <a:r>
              <a:rPr lang="en-IN" sz="2000" b="0" i="0" dirty="0">
                <a:solidFill>
                  <a:srgbClr val="A52A2A"/>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a:t>
            </a:r>
            <a:br>
              <a:rPr lang="en-IN" sz="2000" dirty="0">
                <a:latin typeface="Times New Roman" panose="02020603050405020304" pitchFamily="18" charset="0"/>
                <a:cs typeface="Times New Roman" panose="02020603050405020304" pitchFamily="18" charset="0"/>
              </a:rPr>
            </a:b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0000CD"/>
                </a:solidFill>
                <a:effectLst/>
                <a:latin typeface="Times New Roman" panose="02020603050405020304" pitchFamily="18" charset="0"/>
                <a:cs typeface="Times New Roman" panose="02020603050405020304" pitchFamily="18" charset="0"/>
              </a:rPr>
              <a:t>if</a:t>
            </a:r>
            <a:r>
              <a:rPr lang="en-IN" sz="2000" b="0" i="0" dirty="0">
                <a:solidFill>
                  <a:srgbClr val="000000"/>
                </a:solidFill>
                <a:effectLst/>
                <a:latin typeface="Times New Roman" panose="02020603050405020304" pitchFamily="18" charset="0"/>
                <a:cs typeface="Times New Roman" panose="02020603050405020304" pitchFamily="18" charset="0"/>
              </a:rPr>
              <a:t>($check !== false) {</a:t>
            </a:r>
            <a:br>
              <a:rPr lang="en-IN" sz="2000" dirty="0">
                <a:latin typeface="Times New Roman" panose="02020603050405020304" pitchFamily="18" charset="0"/>
                <a:cs typeface="Times New Roman" panose="02020603050405020304" pitchFamily="18" charset="0"/>
              </a:rPr>
            </a:b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0000CD"/>
                </a:solidFill>
                <a:effectLst/>
                <a:latin typeface="Times New Roman" panose="02020603050405020304" pitchFamily="18" charset="0"/>
                <a:cs typeface="Times New Roman" panose="02020603050405020304" pitchFamily="18" charset="0"/>
              </a:rPr>
              <a:t>echo</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A52A2A"/>
                </a:solidFill>
                <a:effectLst/>
                <a:latin typeface="Times New Roman" panose="02020603050405020304" pitchFamily="18" charset="0"/>
                <a:cs typeface="Times New Roman" panose="02020603050405020304" pitchFamily="18" charset="0"/>
              </a:rPr>
              <a:t>"File is an image - "</a:t>
            </a:r>
            <a:r>
              <a:rPr lang="en-IN" sz="2000" b="0" i="0" dirty="0">
                <a:solidFill>
                  <a:srgbClr val="000000"/>
                </a:solidFill>
                <a:effectLst/>
                <a:latin typeface="Times New Roman" panose="02020603050405020304" pitchFamily="18" charset="0"/>
                <a:cs typeface="Times New Roman" panose="02020603050405020304" pitchFamily="18" charset="0"/>
              </a:rPr>
              <a:t> . $check[</a:t>
            </a:r>
            <a:r>
              <a:rPr lang="en-IN" sz="2000" b="0" i="0" dirty="0">
                <a:solidFill>
                  <a:srgbClr val="A52A2A"/>
                </a:solidFill>
                <a:effectLst/>
                <a:latin typeface="Times New Roman" panose="02020603050405020304" pitchFamily="18" charset="0"/>
                <a:cs typeface="Times New Roman" panose="02020603050405020304" pitchFamily="18" charset="0"/>
              </a:rPr>
              <a:t>"mime"</a:t>
            </a:r>
            <a:r>
              <a:rPr lang="en-IN" sz="2000" b="0" i="0" dirty="0">
                <a:solidFill>
                  <a:srgbClr val="000000"/>
                </a:solidFill>
                <a:effectLst/>
                <a:latin typeface="Times New Roman" panose="02020603050405020304" pitchFamily="18" charset="0"/>
                <a:cs typeface="Times New Roman" panose="02020603050405020304" pitchFamily="18" charset="0"/>
              </a:rPr>
              <a:t>] . </a:t>
            </a:r>
            <a:r>
              <a:rPr lang="en-IN" sz="2000" b="0" i="0" dirty="0">
                <a:solidFill>
                  <a:srgbClr val="A52A2A"/>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a:t>
            </a:r>
            <a:br>
              <a:rPr lang="en-IN" sz="2000" dirty="0">
                <a:latin typeface="Times New Roman" panose="02020603050405020304" pitchFamily="18" charset="0"/>
                <a:cs typeface="Times New Roman" panose="02020603050405020304" pitchFamily="18" charset="0"/>
              </a:rPr>
            </a:b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err="1">
                <a:solidFill>
                  <a:srgbClr val="000000"/>
                </a:solidFill>
                <a:effectLst/>
                <a:latin typeface="Times New Roman" panose="02020603050405020304" pitchFamily="18" charset="0"/>
                <a:cs typeface="Times New Roman" panose="02020603050405020304" pitchFamily="18" charset="0"/>
              </a:rPr>
              <a:t>uploadOk</a:t>
            </a:r>
            <a:r>
              <a:rPr lang="en-IN" sz="2000" b="0" i="0" dirty="0">
                <a:solidFill>
                  <a:srgbClr val="000000"/>
                </a:solidFill>
                <a:effectLst/>
                <a:latin typeface="Times New Roman" panose="02020603050405020304" pitchFamily="18" charset="0"/>
                <a:cs typeface="Times New Roman" panose="02020603050405020304" pitchFamily="18" charset="0"/>
              </a:rPr>
              <a:t> = </a:t>
            </a:r>
            <a:r>
              <a:rPr lang="en-IN" sz="2000" b="0" i="0" dirty="0">
                <a:solidFill>
                  <a:srgbClr val="FF0000"/>
                </a:solidFill>
                <a:effectLst/>
                <a:latin typeface="Times New Roman" panose="02020603050405020304" pitchFamily="18" charset="0"/>
                <a:cs typeface="Times New Roman" panose="02020603050405020304" pitchFamily="18" charset="0"/>
              </a:rPr>
              <a:t>1</a:t>
            </a:r>
            <a:r>
              <a:rPr lang="en-IN" sz="2000" b="0" i="0" dirty="0">
                <a:solidFill>
                  <a:srgbClr val="000000"/>
                </a:solidFill>
                <a:effectLst/>
                <a:latin typeface="Times New Roman" panose="02020603050405020304" pitchFamily="18" charset="0"/>
                <a:cs typeface="Times New Roman" panose="02020603050405020304" pitchFamily="18" charset="0"/>
              </a:rPr>
              <a:t>;</a:t>
            </a:r>
            <a:br>
              <a:rPr lang="en-IN" sz="2000" dirty="0">
                <a:latin typeface="Times New Roman" panose="02020603050405020304" pitchFamily="18" charset="0"/>
                <a:cs typeface="Times New Roman" panose="02020603050405020304" pitchFamily="18" charset="0"/>
              </a:rPr>
            </a:br>
            <a:r>
              <a:rPr lang="en-IN" sz="2000" b="0" i="0" dirty="0">
                <a:solidFill>
                  <a:srgbClr val="000000"/>
                </a:solidFill>
                <a:effectLst/>
                <a:latin typeface="Times New Roman" panose="02020603050405020304" pitchFamily="18" charset="0"/>
                <a:cs typeface="Times New Roman" panose="02020603050405020304" pitchFamily="18" charset="0"/>
              </a:rPr>
              <a:t>  } </a:t>
            </a:r>
            <a:r>
              <a:rPr lang="en-IN" sz="2000" b="0" i="0" dirty="0">
                <a:solidFill>
                  <a:srgbClr val="0000CD"/>
                </a:solidFill>
                <a:effectLst/>
                <a:latin typeface="Times New Roman" panose="02020603050405020304" pitchFamily="18" charset="0"/>
                <a:cs typeface="Times New Roman" panose="02020603050405020304" pitchFamily="18" charset="0"/>
              </a:rPr>
              <a:t>else</a:t>
            </a:r>
            <a:r>
              <a:rPr lang="en-IN" sz="2000" b="0" i="0" dirty="0">
                <a:solidFill>
                  <a:srgbClr val="000000"/>
                </a:solidFill>
                <a:effectLst/>
                <a:latin typeface="Times New Roman" panose="02020603050405020304" pitchFamily="18" charset="0"/>
                <a:cs typeface="Times New Roman" panose="02020603050405020304" pitchFamily="18" charset="0"/>
              </a:rPr>
              <a:t> {</a:t>
            </a:r>
            <a:br>
              <a:rPr lang="en-IN" sz="2000" dirty="0">
                <a:latin typeface="Times New Roman" panose="02020603050405020304" pitchFamily="18" charset="0"/>
                <a:cs typeface="Times New Roman" panose="02020603050405020304" pitchFamily="18" charset="0"/>
              </a:rPr>
            </a:b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0000CD"/>
                </a:solidFill>
                <a:effectLst/>
                <a:latin typeface="Times New Roman" panose="02020603050405020304" pitchFamily="18" charset="0"/>
                <a:cs typeface="Times New Roman" panose="02020603050405020304" pitchFamily="18" charset="0"/>
              </a:rPr>
              <a:t>echo</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A52A2A"/>
                </a:solidFill>
                <a:effectLst/>
                <a:latin typeface="Times New Roman" panose="02020603050405020304" pitchFamily="18" charset="0"/>
                <a:cs typeface="Times New Roman" panose="02020603050405020304" pitchFamily="18" charset="0"/>
              </a:rPr>
              <a:t>"File is not an image."</a:t>
            </a:r>
            <a:r>
              <a:rPr lang="en-IN" sz="2000" b="0" i="0" dirty="0">
                <a:solidFill>
                  <a:srgbClr val="000000"/>
                </a:solidFill>
                <a:effectLst/>
                <a:latin typeface="Times New Roman" panose="02020603050405020304" pitchFamily="18" charset="0"/>
                <a:cs typeface="Times New Roman" panose="02020603050405020304" pitchFamily="18" charset="0"/>
              </a:rPr>
              <a:t>;</a:t>
            </a:r>
            <a:br>
              <a:rPr lang="en-IN" sz="2000" dirty="0">
                <a:latin typeface="Times New Roman" panose="02020603050405020304" pitchFamily="18" charset="0"/>
                <a:cs typeface="Times New Roman" panose="02020603050405020304" pitchFamily="18" charset="0"/>
              </a:rPr>
            </a:b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err="1">
                <a:solidFill>
                  <a:srgbClr val="000000"/>
                </a:solidFill>
                <a:effectLst/>
                <a:latin typeface="Times New Roman" panose="02020603050405020304" pitchFamily="18" charset="0"/>
                <a:cs typeface="Times New Roman" panose="02020603050405020304" pitchFamily="18" charset="0"/>
              </a:rPr>
              <a:t>uploadOk</a:t>
            </a:r>
            <a:r>
              <a:rPr lang="en-IN" sz="2000" b="0" i="0" dirty="0">
                <a:solidFill>
                  <a:srgbClr val="000000"/>
                </a:solidFill>
                <a:effectLst/>
                <a:latin typeface="Times New Roman" panose="02020603050405020304" pitchFamily="18" charset="0"/>
                <a:cs typeface="Times New Roman" panose="02020603050405020304" pitchFamily="18" charset="0"/>
              </a:rPr>
              <a:t> = </a:t>
            </a:r>
            <a:r>
              <a:rPr lang="en-IN" sz="2000" b="0" i="0" dirty="0">
                <a:solidFill>
                  <a:srgbClr val="FF0000"/>
                </a:solidFill>
                <a:effectLst/>
                <a:latin typeface="Times New Roman" panose="02020603050405020304" pitchFamily="18" charset="0"/>
                <a:cs typeface="Times New Roman" panose="02020603050405020304" pitchFamily="18" charset="0"/>
              </a:rPr>
              <a:t>0</a:t>
            </a:r>
            <a:r>
              <a:rPr lang="en-IN" sz="2000" b="0" i="0" dirty="0">
                <a:solidFill>
                  <a:srgbClr val="000000"/>
                </a:solidFill>
                <a:effectLst/>
                <a:latin typeface="Times New Roman" panose="02020603050405020304" pitchFamily="18" charset="0"/>
                <a:cs typeface="Times New Roman" panose="02020603050405020304" pitchFamily="18" charset="0"/>
              </a:rPr>
              <a:t>;</a:t>
            </a:r>
            <a:br>
              <a:rPr lang="en-IN" sz="2000" dirty="0">
                <a:latin typeface="Times New Roman" panose="02020603050405020304" pitchFamily="18" charset="0"/>
                <a:cs typeface="Times New Roman" panose="02020603050405020304" pitchFamily="18" charset="0"/>
              </a:rPr>
            </a:br>
            <a:r>
              <a:rPr lang="en-IN" sz="2000" b="0" i="0" dirty="0">
                <a:solidFill>
                  <a:srgbClr val="000000"/>
                </a:solidFill>
                <a:effectLst/>
                <a:latin typeface="Times New Roman" panose="02020603050405020304" pitchFamily="18" charset="0"/>
                <a:cs typeface="Times New Roman" panose="02020603050405020304" pitchFamily="18" charset="0"/>
              </a:rPr>
              <a:t>  }</a:t>
            </a:r>
            <a:br>
              <a:rPr lang="en-IN" sz="2000" dirty="0">
                <a:latin typeface="Times New Roman" panose="02020603050405020304" pitchFamily="18" charset="0"/>
                <a:cs typeface="Times New Roman" panose="02020603050405020304" pitchFamily="18" charset="0"/>
              </a:rPr>
            </a:br>
            <a:r>
              <a:rPr lang="en-IN" sz="2000" b="0" i="0" dirty="0">
                <a:solidFill>
                  <a:srgbClr val="000000"/>
                </a:solidFill>
                <a:effectLst/>
                <a:latin typeface="Times New Roman" panose="02020603050405020304" pitchFamily="18" charset="0"/>
                <a:cs typeface="Times New Roman" panose="02020603050405020304" pitchFamily="18" charset="0"/>
              </a:rPr>
              <a:t>}</a:t>
            </a:r>
            <a:br>
              <a:rPr lang="en-IN" sz="2000" dirty="0">
                <a:latin typeface="Times New Roman" panose="02020603050405020304" pitchFamily="18" charset="0"/>
                <a:cs typeface="Times New Roman" panose="02020603050405020304" pitchFamily="18" charset="0"/>
              </a:rPr>
            </a:br>
            <a:r>
              <a:rPr lang="en-IN" sz="2000" b="0" i="0" dirty="0">
                <a:solidFill>
                  <a:srgbClr val="FF0000"/>
                </a:solidFill>
                <a:effectLst/>
                <a:latin typeface="Times New Roman" panose="02020603050405020304" pitchFamily="18" charset="0"/>
                <a:cs typeface="Times New Roman" panose="02020603050405020304" pitchFamily="18" charset="0"/>
              </a:rPr>
              <a:t>?&gt;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086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Create an upload File Form</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8" name="TextBox 7">
            <a:extLst>
              <a:ext uri="{FF2B5EF4-FFF2-40B4-BE49-F238E27FC236}">
                <a16:creationId xmlns:a16="http://schemas.microsoft.com/office/drawing/2014/main" id="{55D3FADC-65D8-58FF-20E0-06D9A6638C03}"/>
              </a:ext>
            </a:extLst>
          </p:cNvPr>
          <p:cNvSpPr txBox="1"/>
          <p:nvPr/>
        </p:nvSpPr>
        <p:spPr>
          <a:xfrm>
            <a:off x="375046" y="1103755"/>
            <a:ext cx="8826104"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upload_file.php</a:t>
            </a:r>
            <a:r>
              <a:rPr lang="en-US" sz="2400" dirty="0">
                <a:latin typeface="Times New Roman" panose="02020603050405020304" pitchFamily="18" charset="0"/>
                <a:cs typeface="Times New Roman" panose="02020603050405020304" pitchFamily="18" charset="0"/>
              </a:rPr>
              <a:t>" file contains the code for uploading a file:</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BF1759D-B497-7213-7188-20C43A293E9F}"/>
              </a:ext>
            </a:extLst>
          </p:cNvPr>
          <p:cNvSpPr txBox="1"/>
          <p:nvPr/>
        </p:nvSpPr>
        <p:spPr>
          <a:xfrm>
            <a:off x="375046" y="1832766"/>
            <a:ext cx="10883504" cy="38164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spcAft>
                <a:spcPts val="1000"/>
              </a:spcAft>
            </a:pPr>
            <a:r>
              <a:rPr lang="en-US" sz="2400" b="0" i="0" dirty="0">
                <a:solidFill>
                  <a:srgbClr val="000000"/>
                </a:solidFill>
                <a:effectLst/>
                <a:latin typeface="Times New Roman" panose="02020603050405020304" pitchFamily="18" charset="0"/>
                <a:cs typeface="Times New Roman" panose="02020603050405020304" pitchFamily="18" charset="0"/>
              </a:rPr>
              <a:t>PHP script explained:</a:t>
            </a:r>
          </a:p>
          <a:p>
            <a:pPr marL="342900" indent="-342900" algn="l">
              <a:spcAft>
                <a:spcPts val="1000"/>
              </a:spcAf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t>
            </a:r>
            <a:r>
              <a:rPr lang="en-US" sz="2400" b="0" i="0" dirty="0" err="1">
                <a:solidFill>
                  <a:srgbClr val="000000"/>
                </a:solidFill>
                <a:effectLst/>
                <a:latin typeface="Times New Roman" panose="02020603050405020304" pitchFamily="18" charset="0"/>
                <a:cs typeface="Times New Roman" panose="02020603050405020304" pitchFamily="18" charset="0"/>
              </a:rPr>
              <a:t>target_dir</a:t>
            </a:r>
            <a:r>
              <a:rPr lang="en-US" sz="2400" b="0" i="0" dirty="0">
                <a:solidFill>
                  <a:srgbClr val="000000"/>
                </a:solidFill>
                <a:effectLst/>
                <a:latin typeface="Times New Roman" panose="02020603050405020304" pitchFamily="18" charset="0"/>
                <a:cs typeface="Times New Roman" panose="02020603050405020304" pitchFamily="18" charset="0"/>
              </a:rPr>
              <a:t> = "uploads/" - specifies the directory where the file is going to be placed</a:t>
            </a:r>
          </a:p>
          <a:p>
            <a:pPr marL="342900" indent="-342900" algn="l">
              <a:spcAft>
                <a:spcPts val="1000"/>
              </a:spcAf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t>
            </a:r>
            <a:r>
              <a:rPr lang="en-US" sz="2400" b="0" i="0" dirty="0" err="1">
                <a:solidFill>
                  <a:srgbClr val="000000"/>
                </a:solidFill>
                <a:effectLst/>
                <a:latin typeface="Times New Roman" panose="02020603050405020304" pitchFamily="18" charset="0"/>
                <a:cs typeface="Times New Roman" panose="02020603050405020304" pitchFamily="18" charset="0"/>
              </a:rPr>
              <a:t>target_file</a:t>
            </a:r>
            <a:r>
              <a:rPr lang="en-US" sz="2400" b="0" i="0" dirty="0">
                <a:solidFill>
                  <a:srgbClr val="000000"/>
                </a:solidFill>
                <a:effectLst/>
                <a:latin typeface="Times New Roman" panose="02020603050405020304" pitchFamily="18" charset="0"/>
                <a:cs typeface="Times New Roman" panose="02020603050405020304" pitchFamily="18" charset="0"/>
              </a:rPr>
              <a:t> specifies the path of the file to be uploaded</a:t>
            </a:r>
          </a:p>
          <a:p>
            <a:pPr marL="342900" indent="-342900" algn="l">
              <a:spcAft>
                <a:spcPts val="1000"/>
              </a:spcAf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t>
            </a:r>
            <a:r>
              <a:rPr lang="en-US" sz="2400" b="0" i="0" dirty="0" err="1">
                <a:solidFill>
                  <a:srgbClr val="000000"/>
                </a:solidFill>
                <a:effectLst/>
                <a:latin typeface="Times New Roman" panose="02020603050405020304" pitchFamily="18" charset="0"/>
                <a:cs typeface="Times New Roman" panose="02020603050405020304" pitchFamily="18" charset="0"/>
              </a:rPr>
              <a:t>uploadOk</a:t>
            </a:r>
            <a:r>
              <a:rPr lang="en-US" sz="2400" b="0" i="0" dirty="0">
                <a:solidFill>
                  <a:srgbClr val="000000"/>
                </a:solidFill>
                <a:effectLst/>
                <a:latin typeface="Times New Roman" panose="02020603050405020304" pitchFamily="18" charset="0"/>
                <a:cs typeface="Times New Roman" panose="02020603050405020304" pitchFamily="18" charset="0"/>
              </a:rPr>
              <a:t>=1 is not used yet (will be used later)</a:t>
            </a:r>
          </a:p>
          <a:p>
            <a:pPr marL="342900" indent="-342900" algn="l">
              <a:spcAft>
                <a:spcPts val="1000"/>
              </a:spcAf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t>
            </a:r>
            <a:r>
              <a:rPr lang="en-US" sz="2400" b="0" i="0" dirty="0" err="1">
                <a:solidFill>
                  <a:srgbClr val="000000"/>
                </a:solidFill>
                <a:effectLst/>
                <a:latin typeface="Times New Roman" panose="02020603050405020304" pitchFamily="18" charset="0"/>
                <a:cs typeface="Times New Roman" panose="02020603050405020304" pitchFamily="18" charset="0"/>
              </a:rPr>
              <a:t>imageFileType</a:t>
            </a:r>
            <a:r>
              <a:rPr lang="en-US" sz="2400" b="0" i="0" dirty="0">
                <a:solidFill>
                  <a:srgbClr val="000000"/>
                </a:solidFill>
                <a:effectLst/>
                <a:latin typeface="Times New Roman" panose="02020603050405020304" pitchFamily="18" charset="0"/>
                <a:cs typeface="Times New Roman" panose="02020603050405020304" pitchFamily="18" charset="0"/>
              </a:rPr>
              <a:t> holds the file extension of the file (in lower case)</a:t>
            </a:r>
          </a:p>
          <a:p>
            <a:pPr marL="342900" indent="-342900" algn="l">
              <a:spcAft>
                <a:spcPts val="1000"/>
              </a:spcAf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Next, check if the image file is an actual image or a fake image</a:t>
            </a:r>
          </a:p>
          <a:p>
            <a:pPr algn="l">
              <a:spcAft>
                <a:spcPts val="1000"/>
              </a:spcAft>
            </a:pPr>
            <a:r>
              <a:rPr lang="en-US" sz="2400" b="1" i="0" dirty="0">
                <a:solidFill>
                  <a:srgbClr val="000000"/>
                </a:solidFill>
                <a:effectLst/>
                <a:latin typeface="Times New Roman" panose="02020603050405020304" pitchFamily="18" charset="0"/>
                <a:cs typeface="Times New Roman" panose="02020603050405020304" pitchFamily="18" charset="0"/>
              </a:rPr>
              <a:t>Note:</a:t>
            </a:r>
            <a:r>
              <a:rPr lang="en-US" sz="2400" b="0" i="0" dirty="0">
                <a:solidFill>
                  <a:srgbClr val="000000"/>
                </a:solidFill>
                <a:effectLst/>
                <a:latin typeface="Times New Roman" panose="02020603050405020304" pitchFamily="18" charset="0"/>
                <a:cs typeface="Times New Roman" panose="02020603050405020304" pitchFamily="18" charset="0"/>
              </a:rPr>
              <a:t> You will need to create a new directory called "uploads" in the directory where "</a:t>
            </a:r>
            <a:r>
              <a:rPr lang="en-US" sz="2400" b="0" i="0" dirty="0" err="1">
                <a:solidFill>
                  <a:srgbClr val="000000"/>
                </a:solidFill>
                <a:effectLst/>
                <a:latin typeface="Times New Roman" panose="02020603050405020304" pitchFamily="18" charset="0"/>
                <a:cs typeface="Times New Roman" panose="02020603050405020304" pitchFamily="18" charset="0"/>
              </a:rPr>
              <a:t>upload.php</a:t>
            </a:r>
            <a:r>
              <a:rPr lang="en-US" sz="2400" b="0" i="0" dirty="0">
                <a:solidFill>
                  <a:srgbClr val="000000"/>
                </a:solidFill>
                <a:effectLst/>
                <a:latin typeface="Times New Roman" panose="02020603050405020304" pitchFamily="18" charset="0"/>
                <a:cs typeface="Times New Roman" panose="02020603050405020304" pitchFamily="18" charset="0"/>
              </a:rPr>
              <a:t>" file resides. The uploaded files will be saved there</a:t>
            </a:r>
          </a:p>
        </p:txBody>
      </p:sp>
    </p:spTree>
    <p:extLst>
      <p:ext uri="{BB962C8B-B14F-4D97-AF65-F5344CB8AC3E}">
        <p14:creationId xmlns:p14="http://schemas.microsoft.com/office/powerpoint/2010/main" val="231429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Check if file already exists</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1C168AB2-88CD-961D-683B-9D4EF10996EB}"/>
              </a:ext>
            </a:extLst>
          </p:cNvPr>
          <p:cNvSpPr txBox="1"/>
          <p:nvPr/>
        </p:nvSpPr>
        <p:spPr>
          <a:xfrm>
            <a:off x="160734" y="1109960"/>
            <a:ext cx="12031266"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First, we will check if the file already exists in the "uploads" folder. If it does, an error message is displayed, and $</a:t>
            </a:r>
            <a:r>
              <a:rPr lang="en-US" sz="2400" dirty="0" err="1">
                <a:latin typeface="Times New Roman" panose="02020603050405020304" pitchFamily="18" charset="0"/>
                <a:cs typeface="Times New Roman" panose="02020603050405020304" pitchFamily="18" charset="0"/>
              </a:rPr>
              <a:t>uploadOk</a:t>
            </a:r>
            <a:r>
              <a:rPr lang="en-US" sz="2400" dirty="0">
                <a:latin typeface="Times New Roman" panose="02020603050405020304" pitchFamily="18" charset="0"/>
                <a:cs typeface="Times New Roman" panose="02020603050405020304" pitchFamily="18" charset="0"/>
              </a:rPr>
              <a:t> is set to 0:</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0B8B787-2193-B1D7-2FF4-7FC5DE23E3E3}"/>
              </a:ext>
            </a:extLst>
          </p:cNvPr>
          <p:cNvSpPr txBox="1"/>
          <p:nvPr/>
        </p:nvSpPr>
        <p:spPr>
          <a:xfrm>
            <a:off x="2918222" y="2690336"/>
            <a:ext cx="6179344"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t>// Check if file already exists</a:t>
            </a:r>
          </a:p>
          <a:p>
            <a:r>
              <a:rPr lang="en-US" sz="2400" dirty="0"/>
              <a:t>if (</a:t>
            </a:r>
            <a:r>
              <a:rPr lang="en-US" sz="2400" dirty="0" err="1"/>
              <a:t>file_exists</a:t>
            </a:r>
            <a:r>
              <a:rPr lang="en-US" sz="2400" dirty="0"/>
              <a:t>($</a:t>
            </a:r>
            <a:r>
              <a:rPr lang="en-US" sz="2400" dirty="0" err="1"/>
              <a:t>target_file</a:t>
            </a:r>
            <a:r>
              <a:rPr lang="en-US" sz="2400" dirty="0"/>
              <a:t>)) {</a:t>
            </a:r>
          </a:p>
          <a:p>
            <a:r>
              <a:rPr lang="en-US" sz="2400" dirty="0"/>
              <a:t>  echo "Sorry, file already exists.";</a:t>
            </a:r>
          </a:p>
          <a:p>
            <a:r>
              <a:rPr lang="en-US" sz="2400" dirty="0"/>
              <a:t>  $</a:t>
            </a:r>
            <a:r>
              <a:rPr lang="en-US" sz="2400" dirty="0" err="1"/>
              <a:t>uploadOk</a:t>
            </a:r>
            <a:r>
              <a:rPr lang="en-US" sz="2400" dirty="0"/>
              <a:t> = 0;</a:t>
            </a:r>
          </a:p>
          <a:p>
            <a:r>
              <a:rPr lang="en-US" sz="2400" dirty="0"/>
              <a:t>}</a:t>
            </a:r>
            <a:endParaRPr lang="en-IN" sz="2400" dirty="0"/>
          </a:p>
        </p:txBody>
      </p:sp>
    </p:spTree>
    <p:extLst>
      <p:ext uri="{BB962C8B-B14F-4D97-AF65-F5344CB8AC3E}">
        <p14:creationId xmlns:p14="http://schemas.microsoft.com/office/powerpoint/2010/main" val="943499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Limit the file size</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1C168AB2-88CD-961D-683B-9D4EF10996EB}"/>
              </a:ext>
            </a:extLst>
          </p:cNvPr>
          <p:cNvSpPr txBox="1"/>
          <p:nvPr/>
        </p:nvSpPr>
        <p:spPr>
          <a:xfrm>
            <a:off x="160734" y="1109960"/>
            <a:ext cx="12031266" cy="707886"/>
          </a:xfrm>
          <a:prstGeom prst="rect">
            <a:avLst/>
          </a:prstGeom>
          <a:noFill/>
        </p:spPr>
        <p:txBody>
          <a:bodyPr wrap="square">
            <a:sp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Now, we want to check the size of the file. If the file is larger than 500KB, an error message is displayed, and $</a:t>
            </a:r>
            <a:r>
              <a:rPr lang="en-US" sz="2000" b="0" i="0" dirty="0" err="1">
                <a:solidFill>
                  <a:srgbClr val="000000"/>
                </a:solidFill>
                <a:effectLst/>
                <a:latin typeface="Times New Roman" panose="02020603050405020304" pitchFamily="18" charset="0"/>
                <a:cs typeface="Times New Roman" panose="02020603050405020304" pitchFamily="18" charset="0"/>
              </a:rPr>
              <a:t>uploadOk</a:t>
            </a:r>
            <a:r>
              <a:rPr lang="en-US" sz="2000" b="0" i="0" dirty="0">
                <a:solidFill>
                  <a:srgbClr val="000000"/>
                </a:solidFill>
                <a:effectLst/>
                <a:latin typeface="Times New Roman" panose="02020603050405020304" pitchFamily="18" charset="0"/>
                <a:cs typeface="Times New Roman" panose="02020603050405020304" pitchFamily="18" charset="0"/>
              </a:rPr>
              <a:t> is set to 0:</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0B8B787-2193-B1D7-2FF4-7FC5DE23E3E3}"/>
              </a:ext>
            </a:extLst>
          </p:cNvPr>
          <p:cNvSpPr txBox="1"/>
          <p:nvPr/>
        </p:nvSpPr>
        <p:spPr>
          <a:xfrm>
            <a:off x="2761060" y="2404586"/>
            <a:ext cx="6179344"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 Check file size</a:t>
            </a:r>
            <a:br>
              <a:rPr lang="en-US" sz="2400" dirty="0">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if ($_FILES["</a:t>
            </a:r>
            <a:r>
              <a:rPr lang="en-US" sz="2400" b="0" i="0" dirty="0" err="1">
                <a:solidFill>
                  <a:srgbClr val="000000"/>
                </a:solidFill>
                <a:effectLst/>
                <a:latin typeface="Times New Roman" panose="02020603050405020304" pitchFamily="18" charset="0"/>
                <a:cs typeface="Times New Roman" panose="02020603050405020304" pitchFamily="18" charset="0"/>
              </a:rPr>
              <a:t>fileToUpload</a:t>
            </a:r>
            <a:r>
              <a:rPr lang="en-US" sz="2400" b="0" i="0" dirty="0">
                <a:solidFill>
                  <a:srgbClr val="000000"/>
                </a:solidFill>
                <a:effectLst/>
                <a:latin typeface="Times New Roman" panose="02020603050405020304" pitchFamily="18" charset="0"/>
                <a:cs typeface="Times New Roman" panose="02020603050405020304" pitchFamily="18" charset="0"/>
              </a:rPr>
              <a:t>"]["size"] &gt; 500000) {</a:t>
            </a:r>
            <a:br>
              <a:rPr lang="en-US" sz="2400" dirty="0">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  echo "Sorry, your file is too large.";</a:t>
            </a:r>
            <a:br>
              <a:rPr lang="en-US" sz="2400" dirty="0">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uploadOk</a:t>
            </a:r>
            <a:r>
              <a:rPr lang="en-US" sz="2400" b="0" i="0" dirty="0">
                <a:solidFill>
                  <a:srgbClr val="000000"/>
                </a:solidFill>
                <a:effectLst/>
                <a:latin typeface="Times New Roman" panose="02020603050405020304" pitchFamily="18" charset="0"/>
                <a:cs typeface="Times New Roman" panose="02020603050405020304" pitchFamily="18" charset="0"/>
              </a:rPr>
              <a:t> = 0;</a:t>
            </a:r>
            <a:br>
              <a:rPr lang="en-US" sz="2400" dirty="0">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3944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Limit the file type</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1C168AB2-88CD-961D-683B-9D4EF10996EB}"/>
              </a:ext>
            </a:extLst>
          </p:cNvPr>
          <p:cNvSpPr txBox="1"/>
          <p:nvPr/>
        </p:nvSpPr>
        <p:spPr>
          <a:xfrm>
            <a:off x="160734" y="1109960"/>
            <a:ext cx="12031266" cy="707886"/>
          </a:xfrm>
          <a:prstGeom prst="rect">
            <a:avLst/>
          </a:prstGeom>
          <a:noFill/>
        </p:spPr>
        <p:txBody>
          <a:bodyPr wrap="square">
            <a:sp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The code below only allows users to upload JPG, JPEG, PNG, and GIF files. All other file types gives an error message before setting $</a:t>
            </a:r>
            <a:r>
              <a:rPr lang="en-US" sz="2000" b="0" i="0" dirty="0" err="1">
                <a:solidFill>
                  <a:srgbClr val="000000"/>
                </a:solidFill>
                <a:effectLst/>
                <a:latin typeface="Times New Roman" panose="02020603050405020304" pitchFamily="18" charset="0"/>
                <a:cs typeface="Times New Roman" panose="02020603050405020304" pitchFamily="18" charset="0"/>
              </a:rPr>
              <a:t>uploadOk</a:t>
            </a:r>
            <a:r>
              <a:rPr lang="en-US" sz="2000" b="0" i="0" dirty="0">
                <a:solidFill>
                  <a:srgbClr val="000000"/>
                </a:solidFill>
                <a:effectLst/>
                <a:latin typeface="Times New Roman" panose="02020603050405020304" pitchFamily="18" charset="0"/>
                <a:cs typeface="Times New Roman" panose="02020603050405020304" pitchFamily="18" charset="0"/>
              </a:rPr>
              <a:t> to 0:</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0B8B787-2193-B1D7-2FF4-7FC5DE23E3E3}"/>
              </a:ext>
            </a:extLst>
          </p:cNvPr>
          <p:cNvSpPr txBox="1"/>
          <p:nvPr/>
        </p:nvSpPr>
        <p:spPr>
          <a:xfrm>
            <a:off x="328565" y="2274838"/>
            <a:ext cx="11426429"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 Allow certain file formats</a:t>
            </a:r>
          </a:p>
          <a:p>
            <a:r>
              <a:rPr lang="en-US" sz="2400" b="0" i="0" dirty="0">
                <a:solidFill>
                  <a:srgbClr val="000000"/>
                </a:solidFill>
                <a:effectLst/>
                <a:latin typeface="Times New Roman" panose="02020603050405020304" pitchFamily="18" charset="0"/>
                <a:cs typeface="Times New Roman" panose="02020603050405020304" pitchFamily="18" charset="0"/>
              </a:rPr>
              <a:t>if($</a:t>
            </a:r>
            <a:r>
              <a:rPr lang="en-US" sz="2400" b="0" i="0" dirty="0" err="1">
                <a:solidFill>
                  <a:srgbClr val="000000"/>
                </a:solidFill>
                <a:effectLst/>
                <a:latin typeface="Times New Roman" panose="02020603050405020304" pitchFamily="18" charset="0"/>
                <a:cs typeface="Times New Roman" panose="02020603050405020304" pitchFamily="18" charset="0"/>
              </a:rPr>
              <a:t>imageFileType</a:t>
            </a:r>
            <a:r>
              <a:rPr lang="en-US" sz="2400" b="0" i="0" dirty="0">
                <a:solidFill>
                  <a:srgbClr val="000000"/>
                </a:solidFill>
                <a:effectLst/>
                <a:latin typeface="Times New Roman" panose="02020603050405020304" pitchFamily="18" charset="0"/>
                <a:cs typeface="Times New Roman" panose="02020603050405020304" pitchFamily="18" charset="0"/>
              </a:rPr>
              <a:t> != "jpg" &amp;&amp; $</a:t>
            </a:r>
            <a:r>
              <a:rPr lang="en-US" sz="2400" b="0" i="0" dirty="0" err="1">
                <a:solidFill>
                  <a:srgbClr val="000000"/>
                </a:solidFill>
                <a:effectLst/>
                <a:latin typeface="Times New Roman" panose="02020603050405020304" pitchFamily="18" charset="0"/>
                <a:cs typeface="Times New Roman" panose="02020603050405020304" pitchFamily="18" charset="0"/>
              </a:rPr>
              <a:t>imageFileType</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en-US" sz="2400" b="0" i="0" dirty="0" err="1">
                <a:solidFill>
                  <a:srgbClr val="000000"/>
                </a:solidFill>
                <a:effectLst/>
                <a:latin typeface="Times New Roman" panose="02020603050405020304" pitchFamily="18" charset="0"/>
                <a:cs typeface="Times New Roman" panose="02020603050405020304" pitchFamily="18" charset="0"/>
              </a:rPr>
              <a:t>png</a:t>
            </a:r>
            <a:r>
              <a:rPr lang="en-US" sz="2400" b="0" i="0" dirty="0">
                <a:solidFill>
                  <a:srgbClr val="000000"/>
                </a:solidFill>
                <a:effectLst/>
                <a:latin typeface="Times New Roman" panose="02020603050405020304" pitchFamily="18" charset="0"/>
                <a:cs typeface="Times New Roman" panose="02020603050405020304" pitchFamily="18" charset="0"/>
              </a:rPr>
              <a:t>" &amp;&amp; $</a:t>
            </a:r>
            <a:r>
              <a:rPr lang="en-US" sz="2400" b="0" i="0" dirty="0" err="1">
                <a:solidFill>
                  <a:srgbClr val="000000"/>
                </a:solidFill>
                <a:effectLst/>
                <a:latin typeface="Times New Roman" panose="02020603050405020304" pitchFamily="18" charset="0"/>
                <a:cs typeface="Times New Roman" panose="02020603050405020304" pitchFamily="18" charset="0"/>
              </a:rPr>
              <a:t>imageFileType</a:t>
            </a:r>
            <a:r>
              <a:rPr lang="en-US" sz="2400" b="0" i="0" dirty="0">
                <a:solidFill>
                  <a:srgbClr val="000000"/>
                </a:solidFill>
                <a:effectLst/>
                <a:latin typeface="Times New Roman" panose="02020603050405020304" pitchFamily="18" charset="0"/>
                <a:cs typeface="Times New Roman" panose="02020603050405020304" pitchFamily="18" charset="0"/>
              </a:rPr>
              <a:t> != "jpeg"</a:t>
            </a:r>
          </a:p>
          <a:p>
            <a:r>
              <a:rPr lang="en-US" sz="2400" b="0" i="0" dirty="0">
                <a:solidFill>
                  <a:srgbClr val="000000"/>
                </a:solidFill>
                <a:effectLst/>
                <a:latin typeface="Times New Roman" panose="02020603050405020304" pitchFamily="18" charset="0"/>
                <a:cs typeface="Times New Roman" panose="02020603050405020304" pitchFamily="18" charset="0"/>
              </a:rPr>
              <a:t>&amp;&amp; $</a:t>
            </a:r>
            <a:r>
              <a:rPr lang="en-US" sz="2400" b="0" i="0" dirty="0" err="1">
                <a:solidFill>
                  <a:srgbClr val="000000"/>
                </a:solidFill>
                <a:effectLst/>
                <a:latin typeface="Times New Roman" panose="02020603050405020304" pitchFamily="18" charset="0"/>
                <a:cs typeface="Times New Roman" panose="02020603050405020304" pitchFamily="18" charset="0"/>
              </a:rPr>
              <a:t>imageFileType</a:t>
            </a:r>
            <a:r>
              <a:rPr lang="en-US" sz="2400" b="0" i="0" dirty="0">
                <a:solidFill>
                  <a:srgbClr val="000000"/>
                </a:solidFill>
                <a:effectLst/>
                <a:latin typeface="Times New Roman" panose="02020603050405020304" pitchFamily="18" charset="0"/>
                <a:cs typeface="Times New Roman" panose="02020603050405020304" pitchFamily="18" charset="0"/>
              </a:rPr>
              <a:t> != "gif" ) {</a:t>
            </a:r>
          </a:p>
          <a:p>
            <a:r>
              <a:rPr lang="en-US" sz="2400" b="0" i="0" dirty="0">
                <a:solidFill>
                  <a:srgbClr val="000000"/>
                </a:solidFill>
                <a:effectLst/>
                <a:latin typeface="Times New Roman" panose="02020603050405020304" pitchFamily="18" charset="0"/>
                <a:cs typeface="Times New Roman" panose="02020603050405020304" pitchFamily="18" charset="0"/>
              </a:rPr>
              <a:t>  echo "Sorry, only JPG, JPEG, PNG &amp; GIF files are allowed.";</a:t>
            </a:r>
          </a:p>
          <a:p>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uploadOk</a:t>
            </a:r>
            <a:r>
              <a:rPr lang="en-US" sz="2400" b="0" i="0" dirty="0">
                <a:solidFill>
                  <a:srgbClr val="000000"/>
                </a:solidFill>
                <a:effectLst/>
                <a:latin typeface="Times New Roman" panose="02020603050405020304" pitchFamily="18" charset="0"/>
                <a:cs typeface="Times New Roman" panose="02020603050405020304" pitchFamily="18" charset="0"/>
              </a:rPr>
              <a:t> = 0;</a:t>
            </a:r>
          </a:p>
          <a:p>
            <a:r>
              <a:rPr lang="en-US" sz="2400" b="0" i="0" dirty="0">
                <a:solidFill>
                  <a:srgbClr val="000000"/>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876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Complete Upload file PHP Script</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8" name="TextBox 7">
            <a:extLst>
              <a:ext uri="{FF2B5EF4-FFF2-40B4-BE49-F238E27FC236}">
                <a16:creationId xmlns:a16="http://schemas.microsoft.com/office/drawing/2014/main" id="{2D97FB02-5BFD-4874-475E-2BB37D66F5C8}"/>
              </a:ext>
            </a:extLst>
          </p:cNvPr>
          <p:cNvSpPr txBox="1"/>
          <p:nvPr/>
        </p:nvSpPr>
        <p:spPr>
          <a:xfrm>
            <a:off x="217884" y="1231931"/>
            <a:ext cx="6179344" cy="369332"/>
          </a:xfrm>
          <a:prstGeom prst="rect">
            <a:avLst/>
          </a:prstGeom>
          <a:noFill/>
        </p:spPr>
        <p:txBody>
          <a:bodyPr wrap="square">
            <a:spAutoFit/>
          </a:bodyPr>
          <a:lstStyle/>
          <a:p>
            <a:r>
              <a:rPr lang="en-US" dirty="0"/>
              <a:t>Click here for complete Upload File PHP Script</a:t>
            </a:r>
            <a:endParaRPr lang="en-IN" dirty="0"/>
          </a:p>
        </p:txBody>
      </p:sp>
    </p:spTree>
    <p:extLst>
      <p:ext uri="{BB962C8B-B14F-4D97-AF65-F5344CB8AC3E}">
        <p14:creationId xmlns:p14="http://schemas.microsoft.com/office/powerpoint/2010/main" val="947310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CBFD6E-EA74-2600-D286-3E52D409232C}"/>
              </a:ext>
            </a:extLst>
          </p:cNvPr>
          <p:cNvSpPr txBox="1"/>
          <p:nvPr/>
        </p:nvSpPr>
        <p:spPr>
          <a:xfrm>
            <a:off x="3190374" y="1840833"/>
            <a:ext cx="5340015" cy="1200329"/>
          </a:xfrm>
          <a:prstGeom prst="rect">
            <a:avLst/>
          </a:prstGeom>
          <a:noFill/>
        </p:spPr>
        <p:txBody>
          <a:bodyPr wrap="square" rtlCol="0">
            <a:spAutoFit/>
          </a:bodyPr>
          <a:lstStyle/>
          <a:p>
            <a:pPr algn="ctr"/>
            <a:r>
              <a:rPr lang="en-US" sz="7200" dirty="0">
                <a:ln w="0"/>
                <a:solidFill>
                  <a:schemeClr val="accent1"/>
                </a:solidFill>
                <a:effectLst>
                  <a:outerShdw blurRad="38100" dist="25400" dir="5400000" algn="ctr" rotWithShape="0">
                    <a:srgbClr val="6E747A">
                      <a:alpha val="43000"/>
                    </a:srgbClr>
                  </a:outerShdw>
                </a:effectLst>
              </a:rPr>
              <a:t>THANK YOU.. </a:t>
            </a:r>
            <a:endParaRPr lang="en-IN" sz="72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19261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Opening a File – </a:t>
            </a:r>
            <a:r>
              <a:rPr lang="en-IN" dirty="0" err="1"/>
              <a:t>fopen</a:t>
            </a:r>
            <a:r>
              <a:rPr lang="en-IN" dirty="0"/>
              <a:t>()</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A2DAC249-53EE-D746-FA92-D02C789497F4}"/>
              </a:ext>
            </a:extLst>
          </p:cNvPr>
          <p:cNvSpPr txBox="1"/>
          <p:nvPr/>
        </p:nvSpPr>
        <p:spPr>
          <a:xfrm>
            <a:off x="264638" y="1058079"/>
            <a:ext cx="11764703" cy="1200329"/>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fopen</a:t>
            </a:r>
            <a:r>
              <a:rPr lang="en-US" sz="2400" dirty="0">
                <a:latin typeface="Times New Roman" panose="02020603050405020304" pitchFamily="18" charset="0"/>
                <a:cs typeface="Times New Roman" panose="02020603050405020304" pitchFamily="18" charset="0"/>
              </a:rPr>
              <a:t>() function is used to open files in PHP. The first parameter of this function contains the name of the file to be opened and the second parameter specifies in which mode the file should be opened:</a:t>
            </a:r>
            <a:endParaRPr lang="en-US" sz="2200" b="0" i="0" dirty="0">
              <a:solidFill>
                <a:srgbClr val="000000"/>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F0471CB-28AD-33A0-C5C8-A776A4237751}"/>
              </a:ext>
            </a:extLst>
          </p:cNvPr>
          <p:cNvSpPr txBox="1"/>
          <p:nvPr/>
        </p:nvSpPr>
        <p:spPr>
          <a:xfrm>
            <a:off x="264638" y="2413337"/>
            <a:ext cx="10708162"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latin typeface="Times New Roman" panose="02020603050405020304" pitchFamily="18" charset="0"/>
                <a:cs typeface="Times New Roman" panose="02020603050405020304" pitchFamily="18" charset="0"/>
              </a:rPr>
              <a:t>&lt;html&gt;</a:t>
            </a:r>
          </a:p>
          <a:p>
            <a:r>
              <a:rPr lang="en-US" sz="2400" dirty="0">
                <a:latin typeface="Times New Roman" panose="02020603050405020304" pitchFamily="18" charset="0"/>
                <a:cs typeface="Times New Roman" panose="02020603050405020304" pitchFamily="18" charset="0"/>
              </a:rPr>
              <a:t>&lt;body&gt;</a:t>
            </a:r>
          </a:p>
          <a:p>
            <a:r>
              <a:rPr lang="en-US" sz="2400" dirty="0">
                <a:latin typeface="Times New Roman" panose="02020603050405020304" pitchFamily="18" charset="0"/>
                <a:cs typeface="Times New Roman" panose="02020603050405020304" pitchFamily="18" charset="0"/>
              </a:rPr>
              <a:t>&lt;?php</a:t>
            </a:r>
          </a:p>
          <a:p>
            <a:r>
              <a:rPr lang="en-US" sz="2400" dirty="0">
                <a:latin typeface="Times New Roman" panose="02020603050405020304" pitchFamily="18" charset="0"/>
                <a:cs typeface="Times New Roman" panose="02020603050405020304" pitchFamily="18" charset="0"/>
              </a:rPr>
              <a:t> $file=</a:t>
            </a:r>
            <a:r>
              <a:rPr lang="en-US" sz="2400" dirty="0" err="1">
                <a:latin typeface="Times New Roman" panose="02020603050405020304" pitchFamily="18" charset="0"/>
                <a:cs typeface="Times New Roman" panose="02020603050405020304" pitchFamily="18" charset="0"/>
              </a:rPr>
              <a:t>fopen</a:t>
            </a:r>
            <a:r>
              <a:rPr lang="en-US" sz="2400" dirty="0">
                <a:latin typeface="Times New Roman" panose="02020603050405020304" pitchFamily="18" charset="0"/>
                <a:cs typeface="Times New Roman" panose="02020603050405020304" pitchFamily="18" charset="0"/>
              </a:rPr>
              <a:t>("welcome.txt","r") or exit("Unable to open file!");</a:t>
            </a:r>
          </a:p>
          <a:p>
            <a:r>
              <a:rPr lang="en-US" sz="2400" dirty="0">
                <a:latin typeface="Times New Roman" panose="02020603050405020304" pitchFamily="18" charset="0"/>
                <a:cs typeface="Times New Roman" panose="02020603050405020304" pitchFamily="18" charset="0"/>
              </a:rPr>
              <a:t>?&gt;</a:t>
            </a:r>
          </a:p>
          <a:p>
            <a:r>
              <a:rPr lang="en-US" sz="2400" dirty="0">
                <a:latin typeface="Times New Roman" panose="02020603050405020304" pitchFamily="18" charset="0"/>
                <a:cs typeface="Times New Roman" panose="02020603050405020304" pitchFamily="18" charset="0"/>
              </a:rPr>
              <a:t>&lt;/body&gt;</a:t>
            </a:r>
          </a:p>
          <a:p>
            <a:r>
              <a:rPr lang="en-US" sz="2400" dirty="0">
                <a:latin typeface="Times New Roman" panose="02020603050405020304" pitchFamily="18" charset="0"/>
                <a:cs typeface="Times New Roman" panose="02020603050405020304" pitchFamily="18" charset="0"/>
              </a:rPr>
              <a:t>&lt;/html&gt;</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D2A1EF6-5D2E-4AD3-F5BD-024991E1B7CE}"/>
              </a:ext>
            </a:extLst>
          </p:cNvPr>
          <p:cNvSpPr txBox="1"/>
          <p:nvPr/>
        </p:nvSpPr>
        <p:spPr>
          <a:xfrm>
            <a:off x="264637" y="5441403"/>
            <a:ext cx="11536837" cy="400110"/>
          </a:xfrm>
          <a:prstGeom prst="rect">
            <a:avLst/>
          </a:prstGeom>
          <a:noFill/>
        </p:spPr>
        <p:txBody>
          <a:bodyPr wrap="square">
            <a:spAutoFit/>
          </a:bodyPr>
          <a:lstStyle/>
          <a:p>
            <a:r>
              <a:rPr lang="en-US" sz="2000" b="1" dirty="0"/>
              <a:t>Note: If the </a:t>
            </a:r>
            <a:r>
              <a:rPr lang="en-US" sz="2000" b="1" dirty="0" err="1"/>
              <a:t>fopen</a:t>
            </a:r>
            <a:r>
              <a:rPr lang="en-US" sz="2000" b="1" dirty="0"/>
              <a:t>() function is unable to open the specified file, it returns 0 (false).</a:t>
            </a:r>
          </a:p>
        </p:txBody>
      </p:sp>
    </p:spTree>
    <p:extLst>
      <p:ext uri="{BB962C8B-B14F-4D97-AF65-F5344CB8AC3E}">
        <p14:creationId xmlns:p14="http://schemas.microsoft.com/office/powerpoint/2010/main" val="4025488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–File Modes</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4" name="TextBox 3">
            <a:extLst>
              <a:ext uri="{FF2B5EF4-FFF2-40B4-BE49-F238E27FC236}">
                <a16:creationId xmlns:a16="http://schemas.microsoft.com/office/drawing/2014/main" id="{06A72A5D-E8BD-4D9D-AD33-BD0F4EEEE318}"/>
              </a:ext>
            </a:extLst>
          </p:cNvPr>
          <p:cNvSpPr txBox="1"/>
          <p:nvPr/>
        </p:nvSpPr>
        <p:spPr>
          <a:xfrm>
            <a:off x="242888" y="880483"/>
            <a:ext cx="4543425" cy="369332"/>
          </a:xfrm>
          <a:prstGeom prst="rect">
            <a:avLst/>
          </a:prstGeom>
          <a:noFill/>
        </p:spPr>
        <p:txBody>
          <a:bodyPr wrap="square" rtlCol="0">
            <a:spAutoFit/>
          </a:bodyPr>
          <a:lstStyle/>
          <a:p>
            <a:r>
              <a:rPr lang="en-IN" dirty="0"/>
              <a:t>In following modes, file can be opened:</a:t>
            </a:r>
          </a:p>
        </p:txBody>
      </p:sp>
      <p:graphicFrame>
        <p:nvGraphicFramePr>
          <p:cNvPr id="10" name="Table 9">
            <a:extLst>
              <a:ext uri="{FF2B5EF4-FFF2-40B4-BE49-F238E27FC236}">
                <a16:creationId xmlns:a16="http://schemas.microsoft.com/office/drawing/2014/main" id="{943CE673-4B8F-949B-3801-4A1635B243DF}"/>
              </a:ext>
            </a:extLst>
          </p:cNvPr>
          <p:cNvGraphicFramePr>
            <a:graphicFrameLocks noGrp="1"/>
          </p:cNvGraphicFramePr>
          <p:nvPr>
            <p:extLst>
              <p:ext uri="{D42A27DB-BD31-4B8C-83A1-F6EECF244321}">
                <p14:modId xmlns:p14="http://schemas.microsoft.com/office/powerpoint/2010/main" val="3671687588"/>
              </p:ext>
            </p:extLst>
          </p:nvPr>
        </p:nvGraphicFramePr>
        <p:xfrm>
          <a:off x="373602" y="1357273"/>
          <a:ext cx="10970673" cy="5208810"/>
        </p:xfrm>
        <a:graphic>
          <a:graphicData uri="http://schemas.openxmlformats.org/drawingml/2006/table">
            <a:tbl>
              <a:tblPr>
                <a:tableStyleId>{616DA210-FB5B-4158-B5E0-FEB733F419BA}</a:tableStyleId>
              </a:tblPr>
              <a:tblGrid>
                <a:gridCol w="1096884">
                  <a:extLst>
                    <a:ext uri="{9D8B030D-6E8A-4147-A177-3AD203B41FA5}">
                      <a16:colId xmlns:a16="http://schemas.microsoft.com/office/drawing/2014/main" val="1276024096"/>
                    </a:ext>
                  </a:extLst>
                </a:gridCol>
                <a:gridCol w="9873789">
                  <a:extLst>
                    <a:ext uri="{9D8B030D-6E8A-4147-A177-3AD203B41FA5}">
                      <a16:colId xmlns:a16="http://schemas.microsoft.com/office/drawing/2014/main" val="578124311"/>
                    </a:ext>
                  </a:extLst>
                </a:gridCol>
              </a:tblGrid>
              <a:tr h="490042">
                <a:tc>
                  <a:txBody>
                    <a:bodyPr/>
                    <a:lstStyle/>
                    <a:p>
                      <a:pPr algn="l" fontAlgn="t"/>
                      <a:r>
                        <a:rPr lang="en-IN" sz="2000" b="1" dirty="0">
                          <a:effectLst/>
                        </a:rPr>
                        <a:t>Modes</a:t>
                      </a:r>
                      <a:endParaRPr lang="en-IN" sz="2000" b="1" dirty="0">
                        <a:effectLst/>
                        <a:latin typeface="Times New Roman" panose="02020603050405020304" pitchFamily="18" charset="0"/>
                        <a:cs typeface="Times New Roman" panose="02020603050405020304" pitchFamily="18" charset="0"/>
                      </a:endParaRPr>
                    </a:p>
                  </a:txBody>
                  <a:tcPr marL="115115" marR="57557" marT="57557" marB="57557"/>
                </a:tc>
                <a:tc>
                  <a:txBody>
                    <a:bodyPr/>
                    <a:lstStyle/>
                    <a:p>
                      <a:pPr algn="l" fontAlgn="t"/>
                      <a:r>
                        <a:rPr lang="en-IN" sz="2000" b="1" dirty="0">
                          <a:effectLst/>
                        </a:rPr>
                        <a:t>Description</a:t>
                      </a:r>
                      <a:endParaRPr lang="en-IN" sz="2000" b="1" dirty="0">
                        <a:effectLst/>
                        <a:latin typeface="Times New Roman" panose="02020603050405020304" pitchFamily="18" charset="0"/>
                        <a:cs typeface="Times New Roman" panose="02020603050405020304" pitchFamily="18" charset="0"/>
                      </a:endParaRPr>
                    </a:p>
                  </a:txBody>
                  <a:tcPr marL="57557" marR="57557" marT="57557" marB="57557"/>
                </a:tc>
                <a:extLst>
                  <a:ext uri="{0D108BD9-81ED-4DB2-BD59-A6C34878D82A}">
                    <a16:rowId xmlns:a16="http://schemas.microsoft.com/office/drawing/2014/main" val="4081737139"/>
                  </a:ext>
                </a:extLst>
              </a:tr>
              <a:tr h="297076">
                <a:tc>
                  <a:txBody>
                    <a:bodyPr/>
                    <a:lstStyle/>
                    <a:p>
                      <a:pPr algn="l" fontAlgn="t"/>
                      <a:r>
                        <a:rPr lang="en-IN" sz="2000" b="1" dirty="0">
                          <a:effectLst/>
                        </a:rPr>
                        <a:t>r</a:t>
                      </a:r>
                      <a:endParaRPr lang="en-IN" sz="2000" b="1" dirty="0">
                        <a:effectLst/>
                        <a:latin typeface="Times New Roman" panose="02020603050405020304" pitchFamily="18" charset="0"/>
                        <a:cs typeface="Times New Roman" panose="02020603050405020304" pitchFamily="18" charset="0"/>
                      </a:endParaRPr>
                    </a:p>
                  </a:txBody>
                  <a:tcPr marL="115115" marR="57557" marT="57557" marB="57557"/>
                </a:tc>
                <a:tc>
                  <a:txBody>
                    <a:bodyPr/>
                    <a:lstStyle/>
                    <a:p>
                      <a:pPr algn="l" fontAlgn="t"/>
                      <a:r>
                        <a:rPr lang="en-US" sz="2000" b="1">
                          <a:effectLst/>
                        </a:rPr>
                        <a:t>Open a file for read only</a:t>
                      </a:r>
                      <a:r>
                        <a:rPr lang="en-US" sz="2000">
                          <a:effectLst/>
                        </a:rPr>
                        <a:t>. File pointer starts at the beginning of the file</a:t>
                      </a:r>
                      <a:endParaRPr lang="en-US" sz="2000">
                        <a:effectLst/>
                        <a:latin typeface="Times New Roman" panose="02020603050405020304" pitchFamily="18" charset="0"/>
                        <a:cs typeface="Times New Roman" panose="02020603050405020304" pitchFamily="18" charset="0"/>
                      </a:endParaRPr>
                    </a:p>
                  </a:txBody>
                  <a:tcPr marL="57557" marR="57557" marT="57557" marB="57557"/>
                </a:tc>
                <a:extLst>
                  <a:ext uri="{0D108BD9-81ED-4DB2-BD59-A6C34878D82A}">
                    <a16:rowId xmlns:a16="http://schemas.microsoft.com/office/drawing/2014/main" val="2964635510"/>
                  </a:ext>
                </a:extLst>
              </a:tr>
              <a:tr h="490042">
                <a:tc>
                  <a:txBody>
                    <a:bodyPr/>
                    <a:lstStyle/>
                    <a:p>
                      <a:pPr algn="l" fontAlgn="t"/>
                      <a:r>
                        <a:rPr lang="en-IN" sz="2000" b="1" dirty="0">
                          <a:effectLst/>
                        </a:rPr>
                        <a:t>w</a:t>
                      </a:r>
                      <a:endParaRPr lang="en-IN" sz="2000" b="1" dirty="0">
                        <a:effectLst/>
                        <a:latin typeface="Times New Roman" panose="02020603050405020304" pitchFamily="18" charset="0"/>
                        <a:cs typeface="Times New Roman" panose="02020603050405020304" pitchFamily="18" charset="0"/>
                      </a:endParaRPr>
                    </a:p>
                  </a:txBody>
                  <a:tcPr marL="115115" marR="57557" marT="57557" marB="57557"/>
                </a:tc>
                <a:tc>
                  <a:txBody>
                    <a:bodyPr/>
                    <a:lstStyle/>
                    <a:p>
                      <a:pPr algn="l" fontAlgn="t"/>
                      <a:r>
                        <a:rPr lang="en-US" sz="2000" b="1" dirty="0">
                          <a:effectLst/>
                        </a:rPr>
                        <a:t>Open a file for write only</a:t>
                      </a:r>
                      <a:r>
                        <a:rPr lang="en-US" sz="2000" dirty="0">
                          <a:effectLst/>
                        </a:rPr>
                        <a:t>. Erases the contents of the file or creates a new file if it doesn't exist. File pointer starts at the beginning of the file</a:t>
                      </a:r>
                      <a:endParaRPr lang="en-US" sz="2000" dirty="0">
                        <a:effectLst/>
                        <a:latin typeface="Times New Roman" panose="02020603050405020304" pitchFamily="18" charset="0"/>
                        <a:cs typeface="Times New Roman" panose="02020603050405020304" pitchFamily="18" charset="0"/>
                      </a:endParaRPr>
                    </a:p>
                  </a:txBody>
                  <a:tcPr marL="57557" marR="57557" marT="57557" marB="57557"/>
                </a:tc>
                <a:extLst>
                  <a:ext uri="{0D108BD9-81ED-4DB2-BD59-A6C34878D82A}">
                    <a16:rowId xmlns:a16="http://schemas.microsoft.com/office/drawing/2014/main" val="1451383847"/>
                  </a:ext>
                </a:extLst>
              </a:tr>
              <a:tr h="490042">
                <a:tc>
                  <a:txBody>
                    <a:bodyPr/>
                    <a:lstStyle/>
                    <a:p>
                      <a:pPr algn="l" fontAlgn="t"/>
                      <a:r>
                        <a:rPr lang="en-IN" sz="2000" b="1" dirty="0">
                          <a:effectLst/>
                        </a:rPr>
                        <a:t>a</a:t>
                      </a:r>
                      <a:endParaRPr lang="en-IN" sz="2000" b="1" dirty="0">
                        <a:effectLst/>
                        <a:latin typeface="Times New Roman" panose="02020603050405020304" pitchFamily="18" charset="0"/>
                        <a:cs typeface="Times New Roman" panose="02020603050405020304" pitchFamily="18" charset="0"/>
                      </a:endParaRPr>
                    </a:p>
                  </a:txBody>
                  <a:tcPr marL="115115" marR="57557" marT="57557" marB="57557"/>
                </a:tc>
                <a:tc>
                  <a:txBody>
                    <a:bodyPr/>
                    <a:lstStyle/>
                    <a:p>
                      <a:pPr algn="l" fontAlgn="t"/>
                      <a:r>
                        <a:rPr lang="en-US" sz="2000" b="1" dirty="0">
                          <a:effectLst/>
                        </a:rPr>
                        <a:t>Open a file for write only</a:t>
                      </a:r>
                      <a:r>
                        <a:rPr lang="en-US" sz="2000" dirty="0">
                          <a:effectLst/>
                        </a:rPr>
                        <a:t>. The existing data in file is preserved. File pointer starts at the end of the file. Creates a new file if the file doesn't exist</a:t>
                      </a:r>
                      <a:endParaRPr lang="en-US" sz="2000" dirty="0">
                        <a:effectLst/>
                        <a:latin typeface="Times New Roman" panose="02020603050405020304" pitchFamily="18" charset="0"/>
                        <a:cs typeface="Times New Roman" panose="02020603050405020304" pitchFamily="18" charset="0"/>
                      </a:endParaRPr>
                    </a:p>
                  </a:txBody>
                  <a:tcPr marL="57557" marR="57557" marT="57557" marB="57557"/>
                </a:tc>
                <a:extLst>
                  <a:ext uri="{0D108BD9-81ED-4DB2-BD59-A6C34878D82A}">
                    <a16:rowId xmlns:a16="http://schemas.microsoft.com/office/drawing/2014/main" val="2838327537"/>
                  </a:ext>
                </a:extLst>
              </a:tr>
              <a:tr h="490042">
                <a:tc>
                  <a:txBody>
                    <a:bodyPr/>
                    <a:lstStyle/>
                    <a:p>
                      <a:pPr algn="l" fontAlgn="t"/>
                      <a:r>
                        <a:rPr lang="en-IN" sz="2000" b="1">
                          <a:effectLst/>
                        </a:rPr>
                        <a:t>x</a:t>
                      </a:r>
                      <a:endParaRPr lang="en-IN" sz="2000" b="1">
                        <a:effectLst/>
                        <a:latin typeface="Times New Roman" panose="02020603050405020304" pitchFamily="18" charset="0"/>
                        <a:cs typeface="Times New Roman" panose="02020603050405020304" pitchFamily="18" charset="0"/>
                      </a:endParaRPr>
                    </a:p>
                  </a:txBody>
                  <a:tcPr marL="115115" marR="57557" marT="57557" marB="57557"/>
                </a:tc>
                <a:tc>
                  <a:txBody>
                    <a:bodyPr/>
                    <a:lstStyle/>
                    <a:p>
                      <a:pPr algn="l" fontAlgn="t"/>
                      <a:r>
                        <a:rPr lang="en-US" sz="2000" b="1">
                          <a:effectLst/>
                        </a:rPr>
                        <a:t>Creates a new file for write only</a:t>
                      </a:r>
                      <a:r>
                        <a:rPr lang="en-US" sz="2000">
                          <a:effectLst/>
                        </a:rPr>
                        <a:t>. Returns FALSE and an error if file already exists</a:t>
                      </a:r>
                      <a:endParaRPr lang="en-US" sz="2000">
                        <a:effectLst/>
                        <a:latin typeface="Times New Roman" panose="02020603050405020304" pitchFamily="18" charset="0"/>
                        <a:cs typeface="Times New Roman" panose="02020603050405020304" pitchFamily="18" charset="0"/>
                      </a:endParaRPr>
                    </a:p>
                  </a:txBody>
                  <a:tcPr marL="57557" marR="57557" marT="57557" marB="57557"/>
                </a:tc>
                <a:extLst>
                  <a:ext uri="{0D108BD9-81ED-4DB2-BD59-A6C34878D82A}">
                    <a16:rowId xmlns:a16="http://schemas.microsoft.com/office/drawing/2014/main" val="2841819313"/>
                  </a:ext>
                </a:extLst>
              </a:tr>
              <a:tr h="297076">
                <a:tc>
                  <a:txBody>
                    <a:bodyPr/>
                    <a:lstStyle/>
                    <a:p>
                      <a:pPr algn="l" fontAlgn="t"/>
                      <a:r>
                        <a:rPr lang="en-IN" sz="2000" b="1" dirty="0">
                          <a:effectLst/>
                        </a:rPr>
                        <a:t>r+</a:t>
                      </a:r>
                      <a:endParaRPr lang="en-IN" sz="2000" b="1" dirty="0">
                        <a:effectLst/>
                        <a:latin typeface="Times New Roman" panose="02020603050405020304" pitchFamily="18" charset="0"/>
                        <a:cs typeface="Times New Roman" panose="02020603050405020304" pitchFamily="18" charset="0"/>
                      </a:endParaRPr>
                    </a:p>
                  </a:txBody>
                  <a:tcPr marL="115115" marR="57557" marT="57557" marB="57557"/>
                </a:tc>
                <a:tc>
                  <a:txBody>
                    <a:bodyPr/>
                    <a:lstStyle/>
                    <a:p>
                      <a:pPr algn="l" fontAlgn="t"/>
                      <a:r>
                        <a:rPr lang="en-US" sz="2000" b="1">
                          <a:effectLst/>
                        </a:rPr>
                        <a:t>Open a file for read/write</a:t>
                      </a:r>
                      <a:r>
                        <a:rPr lang="en-US" sz="2000">
                          <a:effectLst/>
                        </a:rPr>
                        <a:t>. File pointer starts at the beginning of the file</a:t>
                      </a:r>
                      <a:endParaRPr lang="en-US" sz="2000">
                        <a:effectLst/>
                        <a:latin typeface="Times New Roman" panose="02020603050405020304" pitchFamily="18" charset="0"/>
                        <a:cs typeface="Times New Roman" panose="02020603050405020304" pitchFamily="18" charset="0"/>
                      </a:endParaRPr>
                    </a:p>
                  </a:txBody>
                  <a:tcPr marL="57557" marR="57557" marT="57557" marB="57557"/>
                </a:tc>
                <a:extLst>
                  <a:ext uri="{0D108BD9-81ED-4DB2-BD59-A6C34878D82A}">
                    <a16:rowId xmlns:a16="http://schemas.microsoft.com/office/drawing/2014/main" val="1776379946"/>
                  </a:ext>
                </a:extLst>
              </a:tr>
              <a:tr h="490042">
                <a:tc>
                  <a:txBody>
                    <a:bodyPr/>
                    <a:lstStyle/>
                    <a:p>
                      <a:pPr algn="l" fontAlgn="t"/>
                      <a:r>
                        <a:rPr lang="en-IN" sz="2000" b="1" dirty="0">
                          <a:effectLst/>
                        </a:rPr>
                        <a:t>w+</a:t>
                      </a:r>
                      <a:endParaRPr lang="en-IN" sz="2000" b="1" dirty="0">
                        <a:effectLst/>
                        <a:latin typeface="Times New Roman" panose="02020603050405020304" pitchFamily="18" charset="0"/>
                        <a:cs typeface="Times New Roman" panose="02020603050405020304" pitchFamily="18" charset="0"/>
                      </a:endParaRPr>
                    </a:p>
                  </a:txBody>
                  <a:tcPr marL="115115" marR="57557" marT="57557" marB="57557"/>
                </a:tc>
                <a:tc>
                  <a:txBody>
                    <a:bodyPr/>
                    <a:lstStyle/>
                    <a:p>
                      <a:pPr algn="l" fontAlgn="t"/>
                      <a:r>
                        <a:rPr lang="en-US" sz="2000" b="1">
                          <a:effectLst/>
                        </a:rPr>
                        <a:t>Open a file for read/write</a:t>
                      </a:r>
                      <a:r>
                        <a:rPr lang="en-US" sz="2000">
                          <a:effectLst/>
                        </a:rPr>
                        <a:t>. Erases the contents of the file or creates a new file if it doesn't exist. File pointer starts at the beginning of the file</a:t>
                      </a:r>
                      <a:endParaRPr lang="en-US" sz="2000">
                        <a:effectLst/>
                        <a:latin typeface="Times New Roman" panose="02020603050405020304" pitchFamily="18" charset="0"/>
                        <a:cs typeface="Times New Roman" panose="02020603050405020304" pitchFamily="18" charset="0"/>
                      </a:endParaRPr>
                    </a:p>
                  </a:txBody>
                  <a:tcPr marL="57557" marR="57557" marT="57557" marB="57557"/>
                </a:tc>
                <a:extLst>
                  <a:ext uri="{0D108BD9-81ED-4DB2-BD59-A6C34878D82A}">
                    <a16:rowId xmlns:a16="http://schemas.microsoft.com/office/drawing/2014/main" val="1328857472"/>
                  </a:ext>
                </a:extLst>
              </a:tr>
              <a:tr h="490042">
                <a:tc>
                  <a:txBody>
                    <a:bodyPr/>
                    <a:lstStyle/>
                    <a:p>
                      <a:pPr algn="l" fontAlgn="t"/>
                      <a:r>
                        <a:rPr lang="en-IN" sz="2000" b="1" dirty="0">
                          <a:effectLst/>
                        </a:rPr>
                        <a:t>a+</a:t>
                      </a:r>
                      <a:endParaRPr lang="en-IN" sz="2000" b="1" dirty="0">
                        <a:effectLst/>
                        <a:latin typeface="Times New Roman" panose="02020603050405020304" pitchFamily="18" charset="0"/>
                        <a:cs typeface="Times New Roman" panose="02020603050405020304" pitchFamily="18" charset="0"/>
                      </a:endParaRPr>
                    </a:p>
                  </a:txBody>
                  <a:tcPr marL="115115" marR="57557" marT="57557" marB="57557"/>
                </a:tc>
                <a:tc>
                  <a:txBody>
                    <a:bodyPr/>
                    <a:lstStyle/>
                    <a:p>
                      <a:pPr algn="l" fontAlgn="t"/>
                      <a:r>
                        <a:rPr lang="en-US" sz="2000" b="1">
                          <a:effectLst/>
                        </a:rPr>
                        <a:t>Open a file for read/write</a:t>
                      </a:r>
                      <a:r>
                        <a:rPr lang="en-US" sz="2000">
                          <a:effectLst/>
                        </a:rPr>
                        <a:t>. The existing data in file is preserved. File pointer starts at the end of the file. Creates a new file if the file doesn't exist</a:t>
                      </a:r>
                      <a:endParaRPr lang="en-US" sz="2000">
                        <a:effectLst/>
                        <a:latin typeface="Times New Roman" panose="02020603050405020304" pitchFamily="18" charset="0"/>
                        <a:cs typeface="Times New Roman" panose="02020603050405020304" pitchFamily="18" charset="0"/>
                      </a:endParaRPr>
                    </a:p>
                  </a:txBody>
                  <a:tcPr marL="57557" marR="57557" marT="57557" marB="57557"/>
                </a:tc>
                <a:extLst>
                  <a:ext uri="{0D108BD9-81ED-4DB2-BD59-A6C34878D82A}">
                    <a16:rowId xmlns:a16="http://schemas.microsoft.com/office/drawing/2014/main" val="867692388"/>
                  </a:ext>
                </a:extLst>
              </a:tr>
              <a:tr h="490042">
                <a:tc>
                  <a:txBody>
                    <a:bodyPr/>
                    <a:lstStyle/>
                    <a:p>
                      <a:pPr algn="l" fontAlgn="t"/>
                      <a:r>
                        <a:rPr lang="en-IN" sz="2000" b="1" dirty="0">
                          <a:effectLst/>
                        </a:rPr>
                        <a:t>x+</a:t>
                      </a:r>
                      <a:endParaRPr lang="en-IN" sz="2000" b="1" dirty="0">
                        <a:effectLst/>
                        <a:latin typeface="Times New Roman" panose="02020603050405020304" pitchFamily="18" charset="0"/>
                        <a:cs typeface="Times New Roman" panose="02020603050405020304" pitchFamily="18" charset="0"/>
                      </a:endParaRPr>
                    </a:p>
                  </a:txBody>
                  <a:tcPr marL="115115" marR="57557" marT="57557" marB="57557"/>
                </a:tc>
                <a:tc>
                  <a:txBody>
                    <a:bodyPr/>
                    <a:lstStyle/>
                    <a:p>
                      <a:pPr algn="l" fontAlgn="t"/>
                      <a:r>
                        <a:rPr lang="en-US" sz="2000" b="1" dirty="0">
                          <a:effectLst/>
                        </a:rPr>
                        <a:t>Creates a new file for read/write</a:t>
                      </a:r>
                      <a:r>
                        <a:rPr lang="en-US" sz="2000" dirty="0">
                          <a:effectLst/>
                        </a:rPr>
                        <a:t>. Returns FALSE and an error if file already exists</a:t>
                      </a:r>
                      <a:endParaRPr lang="en-US" sz="2000" dirty="0">
                        <a:effectLst/>
                        <a:latin typeface="Times New Roman" panose="02020603050405020304" pitchFamily="18" charset="0"/>
                        <a:cs typeface="Times New Roman" panose="02020603050405020304" pitchFamily="18" charset="0"/>
                      </a:endParaRPr>
                    </a:p>
                  </a:txBody>
                  <a:tcPr marL="57557" marR="57557" marT="57557" marB="57557"/>
                </a:tc>
                <a:extLst>
                  <a:ext uri="{0D108BD9-81ED-4DB2-BD59-A6C34878D82A}">
                    <a16:rowId xmlns:a16="http://schemas.microsoft.com/office/drawing/2014/main" val="2763017231"/>
                  </a:ext>
                </a:extLst>
              </a:tr>
            </a:tbl>
          </a:graphicData>
        </a:graphic>
      </p:graphicFrame>
    </p:spTree>
    <p:extLst>
      <p:ext uri="{BB962C8B-B14F-4D97-AF65-F5344CB8AC3E}">
        <p14:creationId xmlns:p14="http://schemas.microsoft.com/office/powerpoint/2010/main" val="213662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Closing a File- </a:t>
            </a:r>
            <a:r>
              <a:rPr lang="en-IN" dirty="0" err="1"/>
              <a:t>fclose</a:t>
            </a:r>
            <a:r>
              <a:rPr lang="en-IN" dirty="0"/>
              <a:t>()</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9" name="TextBox 8">
            <a:extLst>
              <a:ext uri="{FF2B5EF4-FFF2-40B4-BE49-F238E27FC236}">
                <a16:creationId xmlns:a16="http://schemas.microsoft.com/office/drawing/2014/main" id="{BE448517-B398-2673-AEFF-27630AB00A65}"/>
              </a:ext>
            </a:extLst>
          </p:cNvPr>
          <p:cNvSpPr txBox="1"/>
          <p:nvPr/>
        </p:nvSpPr>
        <p:spPr>
          <a:xfrm>
            <a:off x="217884" y="1547334"/>
            <a:ext cx="7168754"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b="1" dirty="0"/>
              <a:t>&lt;?php</a:t>
            </a:r>
          </a:p>
          <a:p>
            <a:r>
              <a:rPr lang="en-US" sz="2400" b="1" dirty="0"/>
              <a:t>$file = </a:t>
            </a:r>
            <a:r>
              <a:rPr lang="en-US" sz="2400" b="1" dirty="0" err="1"/>
              <a:t>fopen</a:t>
            </a:r>
            <a:r>
              <a:rPr lang="en-US" sz="2400" b="1" dirty="0"/>
              <a:t>("</a:t>
            </a:r>
            <a:r>
              <a:rPr lang="en-US" sz="2400" b="1" dirty="0" err="1"/>
              <a:t>test.txt","r</a:t>
            </a:r>
            <a:r>
              <a:rPr lang="en-US" sz="2400" b="1" dirty="0"/>
              <a:t>");</a:t>
            </a:r>
          </a:p>
          <a:p>
            <a:r>
              <a:rPr lang="en-US" sz="2400" b="1" dirty="0"/>
              <a:t>//some code to be executed</a:t>
            </a:r>
          </a:p>
          <a:p>
            <a:r>
              <a:rPr lang="en-US" sz="2400" b="1" dirty="0" err="1"/>
              <a:t>fclose</a:t>
            </a:r>
            <a:r>
              <a:rPr lang="en-US" sz="2400" b="1" dirty="0"/>
              <a:t>($file);</a:t>
            </a:r>
          </a:p>
          <a:p>
            <a:r>
              <a:rPr lang="en-US" sz="2400" b="1" dirty="0"/>
              <a:t>?&gt;</a:t>
            </a:r>
            <a:endParaRPr lang="en-IN" sz="2400" b="1" dirty="0"/>
          </a:p>
        </p:txBody>
      </p:sp>
    </p:spTree>
    <p:extLst>
      <p:ext uri="{BB962C8B-B14F-4D97-AF65-F5344CB8AC3E}">
        <p14:creationId xmlns:p14="http://schemas.microsoft.com/office/powerpoint/2010/main" val="3481402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Check End of File</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AC94147B-D901-C2D9-7332-8A355A1FD0EE}"/>
              </a:ext>
            </a:extLst>
          </p:cNvPr>
          <p:cNvSpPr txBox="1"/>
          <p:nvPr/>
        </p:nvSpPr>
        <p:spPr>
          <a:xfrm>
            <a:off x="346471" y="1185773"/>
            <a:ext cx="11240691" cy="830997"/>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feof</a:t>
            </a:r>
            <a:r>
              <a:rPr lang="en-US" sz="2400" dirty="0">
                <a:latin typeface="Times New Roman" panose="02020603050405020304" pitchFamily="18" charset="0"/>
                <a:cs typeface="Times New Roman" panose="02020603050405020304" pitchFamily="18" charset="0"/>
              </a:rPr>
              <a:t>() function checks if the "end-of-file" (EOF) has been reached.</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feof</a:t>
            </a:r>
            <a:r>
              <a:rPr lang="en-US" sz="2400" dirty="0">
                <a:latin typeface="Times New Roman" panose="02020603050405020304" pitchFamily="18" charset="0"/>
                <a:cs typeface="Times New Roman" panose="02020603050405020304" pitchFamily="18" charset="0"/>
              </a:rPr>
              <a:t>() function is useful for looping through data of unknown length</a:t>
            </a:r>
            <a:endParaRPr lang="en-IN"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38AE038-3157-A902-BB25-5542E1D9609D}"/>
              </a:ext>
            </a:extLst>
          </p:cNvPr>
          <p:cNvSpPr txBox="1"/>
          <p:nvPr/>
        </p:nvSpPr>
        <p:spPr>
          <a:xfrm>
            <a:off x="2175272" y="2415659"/>
            <a:ext cx="6179344"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b="1" dirty="0"/>
              <a:t>if (</a:t>
            </a:r>
            <a:r>
              <a:rPr lang="en-US" sz="2400" b="1" dirty="0" err="1"/>
              <a:t>feof</a:t>
            </a:r>
            <a:r>
              <a:rPr lang="en-US" sz="2400" b="1" dirty="0"/>
              <a:t>($file)) echo "End of file";</a:t>
            </a:r>
            <a:endParaRPr lang="en-IN" sz="2400" b="1" dirty="0"/>
          </a:p>
        </p:txBody>
      </p:sp>
      <p:sp>
        <p:nvSpPr>
          <p:cNvPr id="10" name="TextBox 9">
            <a:extLst>
              <a:ext uri="{FF2B5EF4-FFF2-40B4-BE49-F238E27FC236}">
                <a16:creationId xmlns:a16="http://schemas.microsoft.com/office/drawing/2014/main" id="{EB0BE7EF-E00F-4CE1-DB19-3D3C80923F21}"/>
              </a:ext>
            </a:extLst>
          </p:cNvPr>
          <p:cNvSpPr txBox="1"/>
          <p:nvPr/>
        </p:nvSpPr>
        <p:spPr>
          <a:xfrm>
            <a:off x="532209" y="3429000"/>
            <a:ext cx="8997554"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Note: </a:t>
            </a:r>
            <a:r>
              <a:rPr lang="en-US" sz="2400" dirty="0">
                <a:latin typeface="Times New Roman" panose="02020603050405020304" pitchFamily="18" charset="0"/>
                <a:cs typeface="Times New Roman" panose="02020603050405020304" pitchFamily="18" charset="0"/>
              </a:rPr>
              <a:t>You cannot read from files opened in w, a, and x mode!</a:t>
            </a:r>
          </a:p>
        </p:txBody>
      </p:sp>
    </p:spTree>
    <p:extLst>
      <p:ext uri="{BB962C8B-B14F-4D97-AF65-F5344CB8AC3E}">
        <p14:creationId xmlns:p14="http://schemas.microsoft.com/office/powerpoint/2010/main" val="277295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Reading a file line by line- </a:t>
            </a:r>
            <a:r>
              <a:rPr lang="en-IN" dirty="0" err="1"/>
              <a:t>fgets</a:t>
            </a:r>
            <a:r>
              <a:rPr lang="en-IN" dirty="0"/>
              <a:t>()</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9" name="TextBox 8">
            <a:extLst>
              <a:ext uri="{FF2B5EF4-FFF2-40B4-BE49-F238E27FC236}">
                <a16:creationId xmlns:a16="http://schemas.microsoft.com/office/drawing/2014/main" id="{8251FBAF-7ABA-7C43-CD6F-C72FA13F9F19}"/>
              </a:ext>
            </a:extLst>
          </p:cNvPr>
          <p:cNvSpPr txBox="1"/>
          <p:nvPr/>
        </p:nvSpPr>
        <p:spPr>
          <a:xfrm>
            <a:off x="417909" y="1183451"/>
            <a:ext cx="8254604" cy="37856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latin typeface="Times New Roman" panose="02020603050405020304" pitchFamily="18" charset="0"/>
                <a:cs typeface="Times New Roman" panose="02020603050405020304" pitchFamily="18" charset="0"/>
              </a:rPr>
              <a:t>&lt;?php</a:t>
            </a:r>
          </a:p>
          <a:p>
            <a:r>
              <a:rPr lang="en-US" sz="2400" dirty="0">
                <a:latin typeface="Times New Roman" panose="02020603050405020304" pitchFamily="18" charset="0"/>
                <a:cs typeface="Times New Roman" panose="02020603050405020304" pitchFamily="18" charset="0"/>
              </a:rPr>
              <a:t>$file = </a:t>
            </a:r>
            <a:r>
              <a:rPr lang="en-US" sz="2400" dirty="0" err="1">
                <a:latin typeface="Times New Roman" panose="02020603050405020304" pitchFamily="18" charset="0"/>
                <a:cs typeface="Times New Roman" panose="02020603050405020304" pitchFamily="18" charset="0"/>
              </a:rPr>
              <a:t>fopen</a:t>
            </a:r>
            <a:r>
              <a:rPr lang="en-US" sz="2400" dirty="0">
                <a:latin typeface="Times New Roman" panose="02020603050405020304" pitchFamily="18" charset="0"/>
                <a:cs typeface="Times New Roman" panose="02020603050405020304" pitchFamily="18" charset="0"/>
              </a:rPr>
              <a:t>("welcome.txt", "r") or exit("Unable to open</a:t>
            </a:r>
          </a:p>
          <a:p>
            <a:r>
              <a:rPr lang="en-US" sz="2400" dirty="0">
                <a:latin typeface="Times New Roman" panose="02020603050405020304" pitchFamily="18" charset="0"/>
                <a:cs typeface="Times New Roman" panose="02020603050405020304" pitchFamily="18" charset="0"/>
              </a:rPr>
              <a:t>file!");</a:t>
            </a:r>
          </a:p>
          <a:p>
            <a:r>
              <a:rPr lang="en-US" sz="2400" dirty="0">
                <a:latin typeface="Times New Roman" panose="02020603050405020304" pitchFamily="18" charset="0"/>
                <a:cs typeface="Times New Roman" panose="02020603050405020304" pitchFamily="18" charset="0"/>
              </a:rPr>
              <a:t>//Output a line of the file until the end is reached</a:t>
            </a:r>
          </a:p>
          <a:p>
            <a:r>
              <a:rPr lang="en-US" sz="2400" dirty="0">
                <a:latin typeface="Times New Roman" panose="02020603050405020304" pitchFamily="18" charset="0"/>
                <a:cs typeface="Times New Roman" panose="02020603050405020304" pitchFamily="18" charset="0"/>
              </a:rPr>
              <a:t>while(!</a:t>
            </a:r>
            <a:r>
              <a:rPr lang="en-US" sz="2400" dirty="0" err="1">
                <a:latin typeface="Times New Roman" panose="02020603050405020304" pitchFamily="18" charset="0"/>
                <a:cs typeface="Times New Roman" panose="02020603050405020304" pitchFamily="18" charset="0"/>
              </a:rPr>
              <a:t>feof</a:t>
            </a:r>
            <a:r>
              <a:rPr lang="en-US" sz="2400" dirty="0">
                <a:latin typeface="Times New Roman" panose="02020603050405020304" pitchFamily="18" charset="0"/>
                <a:cs typeface="Times New Roman" panose="02020603050405020304" pitchFamily="18" charset="0"/>
              </a:rPr>
              <a:t>($file))</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echo </a:t>
            </a:r>
            <a:r>
              <a:rPr lang="en-US" sz="2400" dirty="0" err="1">
                <a:latin typeface="Times New Roman" panose="02020603050405020304" pitchFamily="18" charset="0"/>
                <a:cs typeface="Times New Roman" panose="02020603050405020304" pitchFamily="18" charset="0"/>
              </a:rPr>
              <a:t>fgets</a:t>
            </a:r>
            <a:r>
              <a:rPr lang="en-US" sz="2400" dirty="0">
                <a:latin typeface="Times New Roman" panose="02020603050405020304" pitchFamily="18" charset="0"/>
                <a:cs typeface="Times New Roman" panose="02020603050405020304" pitchFamily="18" charset="0"/>
              </a:rPr>
              <a:t>($file). "&lt;</a:t>
            </a:r>
            <a:r>
              <a:rPr lang="en-US" sz="2400" dirty="0" err="1">
                <a:latin typeface="Times New Roman" panose="02020603050405020304" pitchFamily="18" charset="0"/>
                <a:cs typeface="Times New Roman" panose="02020603050405020304" pitchFamily="18" charset="0"/>
              </a:rPr>
              <a:t>br</a:t>
            </a:r>
            <a:r>
              <a:rPr lang="en-US" sz="2400" dirty="0">
                <a:latin typeface="Times New Roman" panose="02020603050405020304" pitchFamily="18" charset="0"/>
                <a:cs typeface="Times New Roman" panose="02020603050405020304" pitchFamily="18" charset="0"/>
              </a:rPr>
              <a:t> /&gt;";</a:t>
            </a:r>
          </a:p>
          <a:p>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fclose</a:t>
            </a:r>
            <a:r>
              <a:rPr lang="en-US" sz="2400" dirty="0">
                <a:latin typeface="Times New Roman" panose="02020603050405020304" pitchFamily="18" charset="0"/>
                <a:cs typeface="Times New Roman" panose="02020603050405020304" pitchFamily="18" charset="0"/>
              </a:rPr>
              <a:t>($file);</a:t>
            </a:r>
          </a:p>
          <a:p>
            <a:r>
              <a:rPr lang="en-US" sz="2400" dirty="0">
                <a:latin typeface="Times New Roman" panose="02020603050405020304" pitchFamily="18" charset="0"/>
                <a:cs typeface="Times New Roman" panose="02020603050405020304" pitchFamily="18" charset="0"/>
              </a:rPr>
              <a:t>?&gt;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6747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Reading a file character by character </a:t>
            </a:r>
            <a:r>
              <a:rPr lang="en-IN" dirty="0" err="1"/>
              <a:t>fgetc</a:t>
            </a:r>
            <a:r>
              <a:rPr lang="en-IN" dirty="0"/>
              <a:t>()</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9" name="TextBox 8">
            <a:extLst>
              <a:ext uri="{FF2B5EF4-FFF2-40B4-BE49-F238E27FC236}">
                <a16:creationId xmlns:a16="http://schemas.microsoft.com/office/drawing/2014/main" id="{8251FBAF-7ABA-7C43-CD6F-C72FA13F9F19}"/>
              </a:ext>
            </a:extLst>
          </p:cNvPr>
          <p:cNvSpPr txBox="1"/>
          <p:nvPr/>
        </p:nvSpPr>
        <p:spPr>
          <a:xfrm>
            <a:off x="417909" y="1183451"/>
            <a:ext cx="8254604"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400" dirty="0">
                <a:latin typeface="Times New Roman" panose="02020603050405020304" pitchFamily="18" charset="0"/>
                <a:cs typeface="Times New Roman" panose="02020603050405020304" pitchFamily="18" charset="0"/>
              </a:rPr>
              <a:t>&lt;?php</a:t>
            </a:r>
          </a:p>
          <a:p>
            <a:r>
              <a:rPr lang="en-IN" sz="2400" dirty="0">
                <a:latin typeface="Times New Roman" panose="02020603050405020304" pitchFamily="18" charset="0"/>
                <a:cs typeface="Times New Roman" panose="02020603050405020304" pitchFamily="18" charset="0"/>
              </a:rPr>
              <a:t>$file=</a:t>
            </a:r>
            <a:r>
              <a:rPr lang="en-IN" sz="2400" dirty="0" err="1">
                <a:latin typeface="Times New Roman" panose="02020603050405020304" pitchFamily="18" charset="0"/>
                <a:cs typeface="Times New Roman" panose="02020603050405020304" pitchFamily="18" charset="0"/>
              </a:rPr>
              <a:t>fopen</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welcome.txt","r</a:t>
            </a:r>
            <a:r>
              <a:rPr lang="en-IN" sz="2400" dirty="0">
                <a:latin typeface="Times New Roman" panose="02020603050405020304" pitchFamily="18" charset="0"/>
                <a:cs typeface="Times New Roman" panose="02020603050405020304" pitchFamily="18" charset="0"/>
              </a:rPr>
              <a:t>") or exit("Unable to open</a:t>
            </a:r>
          </a:p>
          <a:p>
            <a:r>
              <a:rPr lang="en-IN" sz="2400" dirty="0">
                <a:latin typeface="Times New Roman" panose="02020603050405020304" pitchFamily="18" charset="0"/>
                <a:cs typeface="Times New Roman" panose="02020603050405020304" pitchFamily="18" charset="0"/>
              </a:rPr>
              <a:t>file!");</a:t>
            </a:r>
          </a:p>
          <a:p>
            <a:r>
              <a:rPr lang="en-IN" sz="2400" dirty="0">
                <a:latin typeface="Times New Roman" panose="02020603050405020304" pitchFamily="18" charset="0"/>
                <a:cs typeface="Times New Roman" panose="02020603050405020304" pitchFamily="18" charset="0"/>
              </a:rPr>
              <a:t>while (!</a:t>
            </a:r>
            <a:r>
              <a:rPr lang="en-IN" sz="2400" dirty="0" err="1">
                <a:latin typeface="Times New Roman" panose="02020603050405020304" pitchFamily="18" charset="0"/>
                <a:cs typeface="Times New Roman" panose="02020603050405020304" pitchFamily="18" charset="0"/>
              </a:rPr>
              <a:t>feof</a:t>
            </a:r>
            <a:r>
              <a:rPr lang="en-IN" sz="2400" dirty="0">
                <a:latin typeface="Times New Roman" panose="02020603050405020304" pitchFamily="18" charset="0"/>
                <a:cs typeface="Times New Roman" panose="02020603050405020304" pitchFamily="18" charset="0"/>
              </a:rPr>
              <a:t>($file)) </a:t>
            </a:r>
          </a:p>
          <a:p>
            <a:r>
              <a:rPr lang="en-IN" sz="2400" dirty="0">
                <a:latin typeface="Times New Roman" panose="02020603050405020304" pitchFamily="18" charset="0"/>
                <a:cs typeface="Times New Roman" panose="02020603050405020304" pitchFamily="18" charset="0"/>
              </a:rPr>
              <a:t> { </a:t>
            </a:r>
          </a:p>
          <a:p>
            <a:r>
              <a:rPr lang="en-IN" sz="2400" dirty="0">
                <a:latin typeface="Times New Roman" panose="02020603050405020304" pitchFamily="18" charset="0"/>
                <a:cs typeface="Times New Roman" panose="02020603050405020304" pitchFamily="18" charset="0"/>
              </a:rPr>
              <a:t> echo </a:t>
            </a:r>
            <a:r>
              <a:rPr lang="en-IN" sz="2400" dirty="0" err="1">
                <a:latin typeface="Times New Roman" panose="02020603050405020304" pitchFamily="18" charset="0"/>
                <a:cs typeface="Times New Roman" panose="02020603050405020304" pitchFamily="18" charset="0"/>
              </a:rPr>
              <a:t>fgetc</a:t>
            </a:r>
            <a:r>
              <a:rPr lang="en-IN" sz="2400" dirty="0">
                <a:latin typeface="Times New Roman" panose="02020603050405020304" pitchFamily="18" charset="0"/>
                <a:cs typeface="Times New Roman" panose="02020603050405020304" pitchFamily="18" charset="0"/>
              </a:rPr>
              <a:t>($file); </a:t>
            </a:r>
          </a:p>
          <a:p>
            <a:r>
              <a:rPr lang="en-IN" sz="2400" dirty="0">
                <a:latin typeface="Times New Roman" panose="02020603050405020304" pitchFamily="18" charset="0"/>
                <a:cs typeface="Times New Roman" panose="02020603050405020304" pitchFamily="18" charset="0"/>
              </a:rPr>
              <a:t> }</a:t>
            </a:r>
          </a:p>
          <a:p>
            <a:r>
              <a:rPr lang="en-IN" sz="2400" dirty="0" err="1">
                <a:latin typeface="Times New Roman" panose="02020603050405020304" pitchFamily="18" charset="0"/>
                <a:cs typeface="Times New Roman" panose="02020603050405020304" pitchFamily="18" charset="0"/>
              </a:rPr>
              <a:t>fclose</a:t>
            </a:r>
            <a:r>
              <a:rPr lang="en-IN" sz="2400" dirty="0">
                <a:latin typeface="Times New Roman" panose="02020603050405020304" pitchFamily="18" charset="0"/>
                <a:cs typeface="Times New Roman" panose="02020603050405020304" pitchFamily="18" charset="0"/>
              </a:rPr>
              <a:t>($file);</a:t>
            </a:r>
          </a:p>
          <a:p>
            <a:r>
              <a:rPr lang="en-IN" sz="2400"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1481104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File System Functions</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7" name="TextBox 6">
            <a:extLst>
              <a:ext uri="{FF2B5EF4-FFF2-40B4-BE49-F238E27FC236}">
                <a16:creationId xmlns:a16="http://schemas.microsoft.com/office/drawing/2014/main" id="{74802B6B-2F72-EFCA-4B56-EC615E3421D3}"/>
              </a:ext>
            </a:extLst>
          </p:cNvPr>
          <p:cNvSpPr txBox="1"/>
          <p:nvPr/>
        </p:nvSpPr>
        <p:spPr>
          <a:xfrm>
            <a:off x="275034" y="1416597"/>
            <a:ext cx="11440716"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For a full reference of the PHP filesystem functions, visit  PHP Filesystem Reference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62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PHP – Create an upload File Form</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
        <p:nvSpPr>
          <p:cNvPr id="8" name="TextBox 7">
            <a:extLst>
              <a:ext uri="{FF2B5EF4-FFF2-40B4-BE49-F238E27FC236}">
                <a16:creationId xmlns:a16="http://schemas.microsoft.com/office/drawing/2014/main" id="{55D3FADC-65D8-58FF-20E0-06D9A6638C03}"/>
              </a:ext>
            </a:extLst>
          </p:cNvPr>
          <p:cNvSpPr txBox="1"/>
          <p:nvPr/>
        </p:nvSpPr>
        <p:spPr>
          <a:xfrm>
            <a:off x="217884" y="1231931"/>
            <a:ext cx="6179344"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Look at the following HTML form for uploading files</a:t>
            </a: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BF1759D-B497-7213-7188-20C43A293E9F}"/>
              </a:ext>
            </a:extLst>
          </p:cNvPr>
          <p:cNvSpPr txBox="1"/>
          <p:nvPr/>
        </p:nvSpPr>
        <p:spPr>
          <a:xfrm>
            <a:off x="217884" y="1816707"/>
            <a:ext cx="10883504" cy="41549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400" dirty="0">
                <a:latin typeface="Times New Roman" panose="02020603050405020304" pitchFamily="18" charset="0"/>
                <a:cs typeface="Times New Roman" panose="02020603050405020304" pitchFamily="18" charset="0"/>
              </a:rPr>
              <a:t>&lt;html&gt;</a:t>
            </a:r>
          </a:p>
          <a:p>
            <a:r>
              <a:rPr lang="en-IN" sz="2400" dirty="0">
                <a:latin typeface="Times New Roman" panose="02020603050405020304" pitchFamily="18" charset="0"/>
                <a:cs typeface="Times New Roman" panose="02020603050405020304" pitchFamily="18" charset="0"/>
              </a:rPr>
              <a:t>&lt;body&gt;</a:t>
            </a:r>
          </a:p>
          <a:p>
            <a:r>
              <a:rPr lang="en-IN" sz="2400" dirty="0">
                <a:latin typeface="Times New Roman" panose="02020603050405020304" pitchFamily="18" charset="0"/>
                <a:cs typeface="Times New Roman" panose="02020603050405020304" pitchFamily="18" charset="0"/>
              </a:rPr>
              <a:t>&lt;form action="</a:t>
            </a:r>
            <a:r>
              <a:rPr lang="en-IN" sz="2400" dirty="0" err="1">
                <a:latin typeface="Times New Roman" panose="02020603050405020304" pitchFamily="18" charset="0"/>
                <a:cs typeface="Times New Roman" panose="02020603050405020304" pitchFamily="18" charset="0"/>
              </a:rPr>
              <a:t>upload_file.php</a:t>
            </a:r>
            <a:r>
              <a:rPr lang="en-IN" sz="2400" dirty="0">
                <a:latin typeface="Times New Roman" panose="02020603050405020304" pitchFamily="18" charset="0"/>
                <a:cs typeface="Times New Roman" panose="02020603050405020304" pitchFamily="18" charset="0"/>
              </a:rPr>
              <a:t>" method="post"</a:t>
            </a:r>
          </a:p>
          <a:p>
            <a:r>
              <a:rPr lang="en-IN" sz="2400" dirty="0" err="1">
                <a:latin typeface="Times New Roman" panose="02020603050405020304" pitchFamily="18" charset="0"/>
                <a:cs typeface="Times New Roman" panose="02020603050405020304" pitchFamily="18" charset="0"/>
              </a:rPr>
              <a:t>enctype</a:t>
            </a:r>
            <a:r>
              <a:rPr lang="en-IN" sz="2400" dirty="0">
                <a:latin typeface="Times New Roman" panose="02020603050405020304" pitchFamily="18" charset="0"/>
                <a:cs typeface="Times New Roman" panose="02020603050405020304" pitchFamily="18" charset="0"/>
              </a:rPr>
              <a:t>="multipart/form-data"&gt;</a:t>
            </a:r>
          </a:p>
          <a:p>
            <a:r>
              <a:rPr lang="en-IN" sz="2400" dirty="0">
                <a:latin typeface="Times New Roman" panose="02020603050405020304" pitchFamily="18" charset="0"/>
                <a:cs typeface="Times New Roman" panose="02020603050405020304" pitchFamily="18" charset="0"/>
              </a:rPr>
              <a:t>&lt;label for="file"&gt;Filename:&lt;/label&gt;</a:t>
            </a:r>
          </a:p>
          <a:p>
            <a:r>
              <a:rPr lang="en-IN" sz="2400" dirty="0">
                <a:latin typeface="Times New Roman" panose="02020603050405020304" pitchFamily="18" charset="0"/>
                <a:cs typeface="Times New Roman" panose="02020603050405020304" pitchFamily="18" charset="0"/>
              </a:rPr>
              <a:t>&lt;input type="file" name="file" id="file" /&gt; </a:t>
            </a:r>
          </a:p>
          <a:p>
            <a:r>
              <a:rPr lang="en-IN" sz="2400" dirty="0">
                <a:latin typeface="Times New Roman" panose="02020603050405020304" pitchFamily="18" charset="0"/>
                <a:cs typeface="Times New Roman" panose="02020603050405020304" pitchFamily="18" charset="0"/>
              </a:rPr>
              <a:t>&lt;</a:t>
            </a:r>
            <a:r>
              <a:rPr lang="en-IN" sz="2400" dirty="0" err="1">
                <a:latin typeface="Times New Roman" panose="02020603050405020304" pitchFamily="18" charset="0"/>
                <a:cs typeface="Times New Roman" panose="02020603050405020304" pitchFamily="18" charset="0"/>
              </a:rPr>
              <a:t>br</a:t>
            </a:r>
            <a:r>
              <a:rPr lang="en-IN" sz="2400" dirty="0">
                <a:latin typeface="Times New Roman" panose="02020603050405020304" pitchFamily="18" charset="0"/>
                <a:cs typeface="Times New Roman" panose="02020603050405020304" pitchFamily="18" charset="0"/>
              </a:rPr>
              <a:t> /&gt;</a:t>
            </a:r>
          </a:p>
          <a:p>
            <a:r>
              <a:rPr lang="en-IN" sz="2400" dirty="0">
                <a:latin typeface="Times New Roman" panose="02020603050405020304" pitchFamily="18" charset="0"/>
                <a:cs typeface="Times New Roman" panose="02020603050405020304" pitchFamily="18" charset="0"/>
              </a:rPr>
              <a:t>&lt;input type="submit" name="submit" value="Submit" /&gt;</a:t>
            </a:r>
          </a:p>
          <a:p>
            <a:r>
              <a:rPr lang="en-IN" sz="2400" dirty="0">
                <a:latin typeface="Times New Roman" panose="02020603050405020304" pitchFamily="18" charset="0"/>
                <a:cs typeface="Times New Roman" panose="02020603050405020304" pitchFamily="18" charset="0"/>
              </a:rPr>
              <a:t>&lt;/form&gt;</a:t>
            </a:r>
          </a:p>
          <a:p>
            <a:r>
              <a:rPr lang="en-IN" sz="2400" dirty="0">
                <a:latin typeface="Times New Roman" panose="02020603050405020304" pitchFamily="18" charset="0"/>
                <a:cs typeface="Times New Roman" panose="02020603050405020304" pitchFamily="18" charset="0"/>
              </a:rPr>
              <a:t>&lt;/body&gt;</a:t>
            </a:r>
          </a:p>
          <a:p>
            <a:r>
              <a:rPr lang="en-IN" sz="2400" dirty="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3287902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4096</TotalTime>
  <Words>1282</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PHP Training</vt:lpstr>
      <vt:lpstr> PHP – Opening a File – fopen() </vt:lpstr>
      <vt:lpstr> PHP –File Modes </vt:lpstr>
      <vt:lpstr> PHP – Closing a File- fclose() </vt:lpstr>
      <vt:lpstr> PHP – Check End of File </vt:lpstr>
      <vt:lpstr> PHP – Reading a file line by line- fgets() </vt:lpstr>
      <vt:lpstr> PHP – Reading a file character by character fgetc() </vt:lpstr>
      <vt:lpstr> PHP – File System Functions </vt:lpstr>
      <vt:lpstr> PHP – Create an upload File Form </vt:lpstr>
      <vt:lpstr> PHP – Create an upload File Form </vt:lpstr>
      <vt:lpstr> PHP – Create an upload File Form </vt:lpstr>
      <vt:lpstr> PHP – Check if file already exists </vt:lpstr>
      <vt:lpstr> PHP – Limit the file size </vt:lpstr>
      <vt:lpstr> PHP – Limit the file type </vt:lpstr>
      <vt:lpstr> PHP – Complete Upload file PHP Script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PADMAVATHI BINDULAL</dc:creator>
  <cp:lastModifiedBy>T-159</cp:lastModifiedBy>
  <cp:revision>304</cp:revision>
  <dcterms:created xsi:type="dcterms:W3CDTF">2022-04-21T06:13:22Z</dcterms:created>
  <dcterms:modified xsi:type="dcterms:W3CDTF">2022-07-29T07:35:15Z</dcterms:modified>
</cp:coreProperties>
</file>