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380" r:id="rId4"/>
    <p:sldId id="381" r:id="rId5"/>
    <p:sldId id="382" r:id="rId6"/>
    <p:sldId id="383" r:id="rId7"/>
    <p:sldId id="384" r:id="rId8"/>
    <p:sldId id="385" r:id="rId9"/>
    <p:sldId id="387" r:id="rId10"/>
    <p:sldId id="386" r:id="rId11"/>
    <p:sldId id="391" r:id="rId12"/>
    <p:sldId id="392" r:id="rId13"/>
    <p:sldId id="389" r:id="rId14"/>
    <p:sldId id="390" r:id="rId15"/>
    <p:sldId id="388" r:id="rId16"/>
    <p:sldId id="393" r:id="rId17"/>
    <p:sldId id="394" r:id="rId18"/>
    <p:sldId id="395" r:id="rId19"/>
    <p:sldId id="396" r:id="rId20"/>
    <p:sldId id="397" r:id="rId21"/>
    <p:sldId id="398" r:id="rId22"/>
    <p:sldId id="31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9398E-D7D8-43E9-9755-C17D43813E00}" type="datetimeFigureOut">
              <a:rPr lang="en-IN" smtClean="0"/>
              <a:t>29-07-2022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48DA5-53A9-46BE-B4FD-AE6A17FCAC54}" type="slidenum">
              <a:rPr lang="en-IN" smtClean="0"/>
              <a:t>‹#›</a:t>
            </a:fld>
            <a:endParaRPr lang="en-IN"/>
          </a:p>
        </p:txBody>
      </p:sp>
    </p:spTree>
    <p:extLst>
      <p:ext uri="{BB962C8B-B14F-4D97-AF65-F5344CB8AC3E}">
        <p14:creationId xmlns:p14="http://schemas.microsoft.com/office/powerpoint/2010/main" val="63304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F7F3-C5BA-47A9-AD7E-3BD3FD45F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2A7962-745A-4613-B065-F28F13C2F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018F8D-9BB1-4375-9D47-5E12BE063253}"/>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3649FDE2-6A88-4AD6-900E-0EFD22B1B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4AD30-D713-4A81-BE6B-771B0634317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403735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EAD3-A9E4-42B8-8848-183D82AB08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2E4D34-D1CC-470B-862D-BEFA2ED5D4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70BCF-4E8C-4109-8A9B-5B533385CA5C}"/>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EADE4C88-66A1-44CF-8392-363AD08C2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04D90-36C1-4B96-BAE5-3C15D67C98B2}"/>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43978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7F1B4-F262-405C-B35A-A18519E1D0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FEF412-5D1D-46B1-B535-8749526D5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69D85-021C-4EFF-856A-0FB421435CBA}"/>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9D332029-CE00-46DC-B92F-8DD1FA8110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1E54E-809C-4132-BFE0-84ABC721E44D}"/>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27685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1705-6DF1-4FD7-BA3F-46CE9DBAF3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907585-2098-4611-AC65-F0743BCC5C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096C0-C6DA-4FD3-B51D-0D061B48A98C}"/>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7701444F-BB94-4388-B1EF-87E4F3656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A1954-9B77-4DE0-BD51-CFBB552F5EEC}"/>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22352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EB53-9880-4165-A548-6AE0E6670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68034A-99CA-4732-8493-8D0715CEB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72108-C69C-43DD-913C-7FA2C39917F0}"/>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7663EE88-EBC8-4670-B83E-1484EF5A5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C950F-B1EC-4019-BF72-F8B71A2D821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88681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426D-1D9C-4B22-8D17-6255A5D117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70AA44-3C51-42EA-9313-4CAAB9FD6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5CFF19-46BB-4939-B7AB-0227BBD0A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584B61-DC84-45A0-BA1B-03493C1273A4}"/>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6" name="Footer Placeholder 5">
            <a:extLst>
              <a:ext uri="{FF2B5EF4-FFF2-40B4-BE49-F238E27FC236}">
                <a16:creationId xmlns:a16="http://schemas.microsoft.com/office/drawing/2014/main" id="{D8D633F8-3A2A-4B4A-912F-1EBE6F87E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EF8F2-E296-49AA-8A84-C33DDCC31B05}"/>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420662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D71A-7C5F-4E1E-82E7-36EEADB476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F85943-2D13-4AC2-9C99-6374CC8E9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065E14-EF3F-4B91-9C3F-C0494A5D2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D6DA46-C2DA-479E-90E9-D81D23E38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F5998-6F7D-4D52-8F70-652DFE6D4F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6A316D-3F32-49CD-8BE9-B3D2863322E0}"/>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8" name="Footer Placeholder 7">
            <a:extLst>
              <a:ext uri="{FF2B5EF4-FFF2-40B4-BE49-F238E27FC236}">
                <a16:creationId xmlns:a16="http://schemas.microsoft.com/office/drawing/2014/main" id="{AF6187C1-368F-4355-85F3-8BBB41237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30930B-949D-489B-8067-36481D6C2BB3}"/>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116673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868A-6556-4BBD-9053-2B509051D184}"/>
              </a:ext>
            </a:extLst>
          </p:cNvPr>
          <p:cNvSpPr>
            <a:spLocks noGrp="1"/>
          </p:cNvSpPr>
          <p:nvPr>
            <p:ph type="title" hasCustomPrompt="1"/>
          </p:nvPr>
        </p:nvSpPr>
        <p:spPr>
          <a:xfrm>
            <a:off x="54219" y="162902"/>
            <a:ext cx="11975123" cy="685800"/>
          </a:xfrm>
        </p:spPr>
        <p:txBody>
          <a:bodyPr/>
          <a:lstStyle>
            <a:lvl1pPr>
              <a:defRPr b="0" u="none">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B0585C17-BD25-46A7-A98B-BAF39172E464}"/>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4" name="Footer Placeholder 3">
            <a:extLst>
              <a:ext uri="{FF2B5EF4-FFF2-40B4-BE49-F238E27FC236}">
                <a16:creationId xmlns:a16="http://schemas.microsoft.com/office/drawing/2014/main" id="{2087A661-98C1-41DA-91A4-6A67A144EB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DD2CD1-24D4-4C89-9C08-ACA31C5C47AB}"/>
              </a:ext>
            </a:extLst>
          </p:cNvPr>
          <p:cNvSpPr>
            <a:spLocks noGrp="1"/>
          </p:cNvSpPr>
          <p:nvPr>
            <p:ph type="sldNum" sz="quarter" idx="12"/>
          </p:nvPr>
        </p:nvSpPr>
        <p:spPr/>
        <p:txBody>
          <a:bodyPr/>
          <a:lstStyle/>
          <a:p>
            <a:fld id="{66076D5D-C73A-4A94-A507-4783225EBE06}" type="slidenum">
              <a:rPr lang="en-IN" smtClean="0"/>
              <a:t>‹#›</a:t>
            </a:fld>
            <a:endParaRPr lang="en-IN"/>
          </a:p>
        </p:txBody>
      </p:sp>
      <p:cxnSp>
        <p:nvCxnSpPr>
          <p:cNvPr id="7" name="Straight Connector 6">
            <a:extLst>
              <a:ext uri="{FF2B5EF4-FFF2-40B4-BE49-F238E27FC236}">
                <a16:creationId xmlns:a16="http://schemas.microsoft.com/office/drawing/2014/main" id="{6FAEF37F-2888-4AE2-98E6-1147984FBE45}"/>
              </a:ext>
            </a:extLst>
          </p:cNvPr>
          <p:cNvCxnSpPr>
            <a:cxnSpLocks/>
          </p:cNvCxnSpPr>
          <p:nvPr userDrawn="1"/>
        </p:nvCxnSpPr>
        <p:spPr>
          <a:xfrm>
            <a:off x="104043" y="826477"/>
            <a:ext cx="1198391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96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83C1A-6082-4911-8C78-AD7F13A34762}"/>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3" name="Footer Placeholder 2">
            <a:extLst>
              <a:ext uri="{FF2B5EF4-FFF2-40B4-BE49-F238E27FC236}">
                <a16:creationId xmlns:a16="http://schemas.microsoft.com/office/drawing/2014/main" id="{F5B72F24-3261-4036-8BDF-60C5B3D646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CA7958-EE72-45B8-A45A-EAD4A70011C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2638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ADFD-97E1-406E-B996-4ECEB1647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E8BD95-233D-4796-9769-A8100CBE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B832E6-ED38-4DF5-A93A-1828B9A4D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5C028-7BD5-4F4D-88A6-656D8EAE4FD7}"/>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6" name="Footer Placeholder 5">
            <a:extLst>
              <a:ext uri="{FF2B5EF4-FFF2-40B4-BE49-F238E27FC236}">
                <a16:creationId xmlns:a16="http://schemas.microsoft.com/office/drawing/2014/main" id="{6A49643C-16CE-4D94-AD88-73AA67589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64FCB6-03C5-411E-8192-1D107A0C0FAB}"/>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151584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FC96-C4D0-4D58-AF0B-37624D317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C24943-FF2D-4687-8400-DF39C7AB3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7756BA-E01B-4C73-89E5-A517DC1AF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79D2C-6EB5-42B3-9260-FE7F13B38295}"/>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6" name="Footer Placeholder 5">
            <a:extLst>
              <a:ext uri="{FF2B5EF4-FFF2-40B4-BE49-F238E27FC236}">
                <a16:creationId xmlns:a16="http://schemas.microsoft.com/office/drawing/2014/main" id="{0B8FADD2-9D0F-4B65-8998-37DF69E43E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CD0CF-3C58-4322-91CC-BA658FC75F03}"/>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09871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55DE3-D275-4506-A15C-0C8E6357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ED8DFC-EF8E-40DF-89D1-7E9B381F2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52DFB-F72E-462B-A50D-4D07DA25D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955516B2-53AE-473A-9291-56F25C789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0F2215-7AFC-4CC2-9C09-7FB75EF0B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76D5D-C73A-4A94-A507-4783225EBE06}" type="slidenum">
              <a:rPr lang="en-IN" smtClean="0"/>
              <a:t>‹#›</a:t>
            </a:fld>
            <a:endParaRPr lang="en-IN"/>
          </a:p>
        </p:txBody>
      </p:sp>
    </p:spTree>
    <p:extLst>
      <p:ext uri="{BB962C8B-B14F-4D97-AF65-F5344CB8AC3E}">
        <p14:creationId xmlns:p14="http://schemas.microsoft.com/office/powerpoint/2010/main" val="2141668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ustomXml" Target="../ink/ink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customXml" Target="../ink/ink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customXml" Target="../ink/ink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customXml" Target="../ink/ink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customXml" Target="../ink/ink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customXml" Target="../ink/ink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customXml" Target="../ink/ink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customXml" Target="../ink/ink1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customXml" Target="../ink/ink1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customXml" Target="../ink/ink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customXml" Target="../ink/ink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customXml" Target="../ink/ink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customXml" Target="../ink/ink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customXml" Target="../ink/ink8.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1AA7450-B2BA-4358-9B66-D96DA9C24FFB}"/>
              </a:ext>
            </a:extLst>
          </p:cNvPr>
          <p:cNvSpPr/>
          <p:nvPr/>
        </p:nvSpPr>
        <p:spPr>
          <a:xfrm>
            <a:off x="486032" y="453081"/>
            <a:ext cx="10981038" cy="570882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0FFDD2B-D9B6-40B7-A4DC-9D022C1FDA01}"/>
              </a:ext>
            </a:extLst>
          </p:cNvPr>
          <p:cNvSpPr>
            <a:spLocks noGrp="1"/>
          </p:cNvSpPr>
          <p:nvPr>
            <p:ph type="ctrTitle"/>
          </p:nvPr>
        </p:nvSpPr>
        <p:spPr/>
        <p:txBody>
          <a:bodyPr/>
          <a:lstStyle/>
          <a:p>
            <a:r>
              <a:rPr lang="en-US" dirty="0">
                <a:solidFill>
                  <a:srgbClr val="FFFF00"/>
                </a:solidFill>
              </a:rPr>
              <a:t>PHP Training</a:t>
            </a:r>
            <a:endParaRPr lang="en-IN" dirty="0">
              <a:solidFill>
                <a:srgbClr val="FFFF00"/>
              </a:solidFill>
            </a:endParaRPr>
          </a:p>
        </p:txBody>
      </p:sp>
      <p:sp>
        <p:nvSpPr>
          <p:cNvPr id="3" name="Subtitle 2">
            <a:extLst>
              <a:ext uri="{FF2B5EF4-FFF2-40B4-BE49-F238E27FC236}">
                <a16:creationId xmlns:a16="http://schemas.microsoft.com/office/drawing/2014/main" id="{794DDED2-8C07-47E9-A52A-2853FD66B4C1}"/>
              </a:ext>
            </a:extLst>
          </p:cNvPr>
          <p:cNvSpPr>
            <a:spLocks noGrp="1"/>
          </p:cNvSpPr>
          <p:nvPr>
            <p:ph type="subTitle" idx="1"/>
          </p:nvPr>
        </p:nvSpPr>
        <p:spPr/>
        <p:txBody>
          <a:bodyPr/>
          <a:lstStyle/>
          <a:p>
            <a:r>
              <a:rPr lang="en-US">
                <a:solidFill>
                  <a:schemeClr val="bg1"/>
                </a:solidFill>
              </a:rPr>
              <a:t>Module 6: </a:t>
            </a:r>
            <a:r>
              <a:rPr lang="en-US" dirty="0">
                <a:solidFill>
                  <a:schemeClr val="bg1"/>
                </a:solidFill>
              </a:rPr>
              <a:t>PHP OOPs</a:t>
            </a:r>
          </a:p>
        </p:txBody>
      </p:sp>
    </p:spTree>
    <p:extLst>
      <p:ext uri="{BB962C8B-B14F-4D97-AF65-F5344CB8AC3E}">
        <p14:creationId xmlns:p14="http://schemas.microsoft.com/office/powerpoint/2010/main" val="9855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Inheritance</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2D06F966-CE9E-B511-8AD1-91B755F4F43B}"/>
              </a:ext>
            </a:extLst>
          </p:cNvPr>
          <p:cNvSpPr txBox="1"/>
          <p:nvPr/>
        </p:nvSpPr>
        <p:spPr>
          <a:xfrm>
            <a:off x="289322" y="1256051"/>
            <a:ext cx="11612166" cy="230832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Inheritance in OOP = When a class derives from another class.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child class will inherit all the public and protected properties and methods from the parent class. In addition, it can have its own properties and methods.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inherited class is defined by using the extends keyword.</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FB95F50-07CB-D676-833C-786B4513FF7F}"/>
              </a:ext>
            </a:extLst>
          </p:cNvPr>
          <p:cNvSpPr txBox="1"/>
          <p:nvPr/>
        </p:nvSpPr>
        <p:spPr>
          <a:xfrm>
            <a:off x="671513" y="3971724"/>
            <a:ext cx="7043738" cy="369332"/>
          </a:xfrm>
          <a:prstGeom prst="rect">
            <a:avLst/>
          </a:prstGeom>
          <a:noFill/>
        </p:spPr>
        <p:txBody>
          <a:bodyPr wrap="square" rtlCol="0">
            <a:spAutoFit/>
          </a:bodyPr>
          <a:lstStyle/>
          <a:p>
            <a:r>
              <a:rPr lang="en-IN" dirty="0"/>
              <a:t>Click here for example </a:t>
            </a:r>
          </a:p>
        </p:txBody>
      </p:sp>
    </p:spTree>
    <p:extLst>
      <p:ext uri="{BB962C8B-B14F-4D97-AF65-F5344CB8AC3E}">
        <p14:creationId xmlns:p14="http://schemas.microsoft.com/office/powerpoint/2010/main" val="231314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Overriding Inherited Methods</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2D06F966-CE9E-B511-8AD1-91B755F4F43B}"/>
              </a:ext>
            </a:extLst>
          </p:cNvPr>
          <p:cNvSpPr txBox="1"/>
          <p:nvPr/>
        </p:nvSpPr>
        <p:spPr>
          <a:xfrm>
            <a:off x="289917" y="1447845"/>
            <a:ext cx="11612166" cy="1569660"/>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Inherited methods can be overridden by redefining the methods (use the same name) in the child class.</a:t>
            </a:r>
          </a:p>
          <a:p>
            <a:pPr marL="285750" indent="-285750">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Click here for example </a:t>
            </a:r>
          </a:p>
        </p:txBody>
      </p:sp>
    </p:spTree>
    <p:extLst>
      <p:ext uri="{BB962C8B-B14F-4D97-AF65-F5344CB8AC3E}">
        <p14:creationId xmlns:p14="http://schemas.microsoft.com/office/powerpoint/2010/main" val="410999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The final keyword</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2D06F966-CE9E-B511-8AD1-91B755F4F43B}"/>
              </a:ext>
            </a:extLst>
          </p:cNvPr>
          <p:cNvSpPr txBox="1"/>
          <p:nvPr/>
        </p:nvSpPr>
        <p:spPr>
          <a:xfrm>
            <a:off x="162658" y="848702"/>
            <a:ext cx="11612166"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final keyword can be used to prevent class inheritance or to prevent method overriding.</a:t>
            </a:r>
          </a:p>
          <a:p>
            <a:r>
              <a:rPr lang="en-US" sz="2400" dirty="0">
                <a:latin typeface="Times New Roman" panose="02020603050405020304" pitchFamily="18" charset="0"/>
                <a:cs typeface="Times New Roman" panose="02020603050405020304" pitchFamily="18" charset="0"/>
              </a:rPr>
              <a:t>The following example shows how to prevent class inheritance</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2147DDE-4C19-29E6-B01C-9E54F311F53A}"/>
              </a:ext>
            </a:extLst>
          </p:cNvPr>
          <p:cNvSpPr txBox="1"/>
          <p:nvPr/>
        </p:nvSpPr>
        <p:spPr>
          <a:xfrm>
            <a:off x="326688" y="1679699"/>
            <a:ext cx="6179344"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IN" sz="2400" b="0" i="0" dirty="0">
                <a:solidFill>
                  <a:srgbClr val="FF0000"/>
                </a:solidFill>
                <a:effectLst/>
                <a:latin typeface="Times New Roman" panose="02020603050405020304" pitchFamily="18" charset="0"/>
                <a:cs typeface="Times New Roman" panose="02020603050405020304" pitchFamily="18" charset="0"/>
              </a:rPr>
              <a:t>&lt;?php</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CD"/>
                </a:solidFill>
                <a:effectLst/>
                <a:latin typeface="Times New Roman" panose="02020603050405020304" pitchFamily="18" charset="0"/>
                <a:cs typeface="Times New Roman" panose="02020603050405020304" pitchFamily="18" charset="0"/>
              </a:rPr>
              <a:t>class</a:t>
            </a:r>
            <a:r>
              <a:rPr lang="en-IN" sz="2400" b="0" i="0" dirty="0">
                <a:solidFill>
                  <a:srgbClr val="000000"/>
                </a:solidFill>
                <a:effectLst/>
                <a:latin typeface="Times New Roman" panose="02020603050405020304" pitchFamily="18" charset="0"/>
                <a:cs typeface="Times New Roman" panose="02020603050405020304" pitchFamily="18" charset="0"/>
              </a:rPr>
              <a:t> Fruit {</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a:solidFill>
                  <a:srgbClr val="0000CD"/>
                </a:solidFill>
                <a:effectLst/>
                <a:latin typeface="Times New Roman" panose="02020603050405020304" pitchFamily="18" charset="0"/>
                <a:cs typeface="Times New Roman" panose="02020603050405020304" pitchFamily="18" charset="0"/>
              </a:rPr>
              <a:t>final</a:t>
            </a: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a:solidFill>
                  <a:srgbClr val="0000CD"/>
                </a:solidFill>
                <a:effectLst/>
                <a:latin typeface="Times New Roman" panose="02020603050405020304" pitchFamily="18" charset="0"/>
                <a:cs typeface="Times New Roman" panose="02020603050405020304" pitchFamily="18" charset="0"/>
              </a:rPr>
              <a:t>public</a:t>
            </a: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a:solidFill>
                  <a:srgbClr val="0000CD"/>
                </a:solidFill>
                <a:effectLst/>
                <a:latin typeface="Times New Roman" panose="02020603050405020304" pitchFamily="18" charset="0"/>
                <a:cs typeface="Times New Roman" panose="02020603050405020304" pitchFamily="18" charset="0"/>
              </a:rPr>
              <a:t>function</a:t>
            </a:r>
            <a:r>
              <a:rPr lang="en-IN" sz="2400" b="0" i="0" dirty="0">
                <a:solidFill>
                  <a:srgbClr val="000000"/>
                </a:solidFill>
                <a:effectLst/>
                <a:latin typeface="Times New Roman" panose="02020603050405020304" pitchFamily="18" charset="0"/>
                <a:cs typeface="Times New Roman" panose="02020603050405020304" pitchFamily="18" charset="0"/>
              </a:rPr>
              <a:t> intro() {</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a:solidFill>
                  <a:srgbClr val="008000"/>
                </a:solidFill>
                <a:effectLst/>
                <a:latin typeface="Times New Roman" panose="02020603050405020304" pitchFamily="18" charset="0"/>
                <a:cs typeface="Times New Roman" panose="02020603050405020304" pitchFamily="18" charset="0"/>
              </a:rPr>
              <a:t>// some code</a:t>
            </a:r>
            <a:br>
              <a:rPr lang="en-IN" sz="2400" b="0" i="0" dirty="0">
                <a:solidFill>
                  <a:srgbClr val="008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CD"/>
                </a:solidFill>
                <a:effectLst/>
                <a:latin typeface="Times New Roman" panose="02020603050405020304" pitchFamily="18" charset="0"/>
                <a:cs typeface="Times New Roman" panose="02020603050405020304" pitchFamily="18" charset="0"/>
              </a:rPr>
              <a:t>class</a:t>
            </a:r>
            <a:r>
              <a:rPr lang="en-IN" sz="2400" b="0" i="0" dirty="0">
                <a:solidFill>
                  <a:srgbClr val="000000"/>
                </a:solidFill>
                <a:effectLst/>
                <a:latin typeface="Times New Roman" panose="02020603050405020304" pitchFamily="18" charset="0"/>
                <a:cs typeface="Times New Roman" panose="02020603050405020304" pitchFamily="18" charset="0"/>
              </a:rPr>
              <a:t> Strawberry </a:t>
            </a:r>
            <a:r>
              <a:rPr lang="en-IN" sz="2400" b="0" i="0" dirty="0">
                <a:solidFill>
                  <a:srgbClr val="0000CD"/>
                </a:solidFill>
                <a:effectLst/>
                <a:latin typeface="Times New Roman" panose="02020603050405020304" pitchFamily="18" charset="0"/>
                <a:cs typeface="Times New Roman" panose="02020603050405020304" pitchFamily="18" charset="0"/>
              </a:rPr>
              <a:t>extends</a:t>
            </a:r>
            <a:r>
              <a:rPr lang="en-IN" sz="2400" b="0" i="0" dirty="0">
                <a:solidFill>
                  <a:srgbClr val="000000"/>
                </a:solidFill>
                <a:effectLst/>
                <a:latin typeface="Times New Roman" panose="02020603050405020304" pitchFamily="18" charset="0"/>
                <a:cs typeface="Times New Roman" panose="02020603050405020304" pitchFamily="18" charset="0"/>
              </a:rPr>
              <a:t> Fruit {</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a:solidFill>
                  <a:srgbClr val="008000"/>
                </a:solidFill>
                <a:effectLst/>
                <a:latin typeface="Times New Roman" panose="02020603050405020304" pitchFamily="18" charset="0"/>
                <a:cs typeface="Times New Roman" panose="02020603050405020304" pitchFamily="18" charset="0"/>
              </a:rPr>
              <a:t>// will result in error</a:t>
            </a:r>
            <a:br>
              <a:rPr lang="en-IN" sz="2400" b="0" i="0" dirty="0">
                <a:solidFill>
                  <a:srgbClr val="008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a:solidFill>
                  <a:srgbClr val="0000CD"/>
                </a:solidFill>
                <a:effectLst/>
                <a:latin typeface="Times New Roman" panose="02020603050405020304" pitchFamily="18" charset="0"/>
                <a:cs typeface="Times New Roman" panose="02020603050405020304" pitchFamily="18" charset="0"/>
              </a:rPr>
              <a:t>public</a:t>
            </a: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a:solidFill>
                  <a:srgbClr val="0000CD"/>
                </a:solidFill>
                <a:effectLst/>
                <a:latin typeface="Times New Roman" panose="02020603050405020304" pitchFamily="18" charset="0"/>
                <a:cs typeface="Times New Roman" panose="02020603050405020304" pitchFamily="18" charset="0"/>
              </a:rPr>
              <a:t>function</a:t>
            </a:r>
            <a:r>
              <a:rPr lang="en-IN" sz="2400" b="0" i="0" dirty="0">
                <a:solidFill>
                  <a:srgbClr val="000000"/>
                </a:solidFill>
                <a:effectLst/>
                <a:latin typeface="Times New Roman" panose="02020603050405020304" pitchFamily="18" charset="0"/>
                <a:cs typeface="Times New Roman" panose="02020603050405020304" pitchFamily="18" charset="0"/>
              </a:rPr>
              <a:t> intro() {</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a:solidFill>
                  <a:srgbClr val="008000"/>
                </a:solidFill>
                <a:effectLst/>
                <a:latin typeface="Times New Roman" panose="02020603050405020304" pitchFamily="18" charset="0"/>
                <a:cs typeface="Times New Roman" panose="02020603050405020304" pitchFamily="18" charset="0"/>
              </a:rPr>
              <a:t>// some code</a:t>
            </a:r>
            <a:br>
              <a:rPr lang="en-IN" sz="2400" b="0" i="0" dirty="0">
                <a:solidFill>
                  <a:srgbClr val="008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FF0000"/>
                </a:solidFill>
                <a:effectLst/>
                <a:latin typeface="Times New Roman" panose="02020603050405020304" pitchFamily="18" charset="0"/>
                <a:cs typeface="Times New Roman" panose="02020603050405020304" pitchFamily="18" charset="0"/>
              </a:rPr>
              <a:t>?&gt;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18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Class Constants</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86DEB898-5CC8-AB7E-A442-3E125827B559}"/>
              </a:ext>
            </a:extLst>
          </p:cNvPr>
          <p:cNvSpPr txBox="1"/>
          <p:nvPr/>
        </p:nvSpPr>
        <p:spPr>
          <a:xfrm>
            <a:off x="275034" y="1158091"/>
            <a:ext cx="11469291" cy="415498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Constants </a:t>
            </a:r>
            <a:r>
              <a:rPr lang="en-US" sz="2400" b="1" dirty="0">
                <a:latin typeface="Times New Roman" panose="02020603050405020304" pitchFamily="18" charset="0"/>
                <a:cs typeface="Times New Roman" panose="02020603050405020304" pitchFamily="18" charset="0"/>
              </a:rPr>
              <a:t>cannot be changed </a:t>
            </a:r>
            <a:r>
              <a:rPr lang="en-US" sz="2400" dirty="0">
                <a:latin typeface="Times New Roman" panose="02020603050405020304" pitchFamily="18" charset="0"/>
                <a:cs typeface="Times New Roman" panose="02020603050405020304" pitchFamily="18" charset="0"/>
              </a:rPr>
              <a:t>once it is declared.</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 constants can be useful if you need to define some constant data within a class.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class constant is declared inside a class with the </a:t>
            </a:r>
            <a:r>
              <a:rPr lang="en-US" sz="2400" b="1" dirty="0">
                <a:latin typeface="Times New Roman" panose="02020603050405020304" pitchFamily="18" charset="0"/>
                <a:cs typeface="Times New Roman" panose="02020603050405020304" pitchFamily="18" charset="0"/>
              </a:rPr>
              <a:t>const keyword.</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 constants are </a:t>
            </a:r>
            <a:r>
              <a:rPr lang="en-US" sz="2400" b="1" dirty="0">
                <a:latin typeface="Times New Roman" panose="02020603050405020304" pitchFamily="18" charset="0"/>
                <a:cs typeface="Times New Roman" panose="02020603050405020304" pitchFamily="18" charset="0"/>
              </a:rPr>
              <a:t>case-sensitive</a:t>
            </a:r>
            <a:r>
              <a:rPr lang="en-US" sz="2400" dirty="0">
                <a:latin typeface="Times New Roman" panose="02020603050405020304" pitchFamily="18" charset="0"/>
                <a:cs typeface="Times New Roman" panose="02020603050405020304" pitchFamily="18" charset="0"/>
              </a:rPr>
              <a:t>. However, it is recommended to name the constants in all uppercase letters.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access a constant from outside the class by using the class name followed by the </a:t>
            </a:r>
            <a:r>
              <a:rPr lang="en-US" sz="2400" b="1" dirty="0">
                <a:latin typeface="Times New Roman" panose="02020603050405020304" pitchFamily="18" charset="0"/>
                <a:cs typeface="Times New Roman" panose="02020603050405020304" pitchFamily="18" charset="0"/>
              </a:rPr>
              <a:t>scope resolution operator (::) </a:t>
            </a:r>
            <a:r>
              <a:rPr lang="en-US" sz="2400" dirty="0">
                <a:latin typeface="Times New Roman" panose="02020603050405020304" pitchFamily="18" charset="0"/>
                <a:cs typeface="Times New Roman" panose="02020603050405020304" pitchFamily="18" charset="0"/>
              </a:rPr>
              <a:t>followed by the constant name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63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Class Constants</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86DEB898-5CC8-AB7E-A442-3E125827B559}"/>
              </a:ext>
            </a:extLst>
          </p:cNvPr>
          <p:cNvSpPr txBox="1"/>
          <p:nvPr/>
        </p:nvSpPr>
        <p:spPr>
          <a:xfrm>
            <a:off x="275034" y="1158091"/>
            <a:ext cx="11469291" cy="415498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Constants </a:t>
            </a:r>
            <a:r>
              <a:rPr lang="en-US" sz="2400" b="1" dirty="0">
                <a:latin typeface="Times New Roman" panose="02020603050405020304" pitchFamily="18" charset="0"/>
                <a:cs typeface="Times New Roman" panose="02020603050405020304" pitchFamily="18" charset="0"/>
              </a:rPr>
              <a:t>cannot be changed </a:t>
            </a:r>
            <a:r>
              <a:rPr lang="en-US" sz="2400" dirty="0">
                <a:latin typeface="Times New Roman" panose="02020603050405020304" pitchFamily="18" charset="0"/>
                <a:cs typeface="Times New Roman" panose="02020603050405020304" pitchFamily="18" charset="0"/>
              </a:rPr>
              <a:t>once it is declared.</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 constants can be useful if you need to define some constant data within a class.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class constant is declared inside a class with the </a:t>
            </a:r>
            <a:r>
              <a:rPr lang="en-US" sz="2400" b="1" dirty="0">
                <a:latin typeface="Times New Roman" panose="02020603050405020304" pitchFamily="18" charset="0"/>
                <a:cs typeface="Times New Roman" panose="02020603050405020304" pitchFamily="18" charset="0"/>
              </a:rPr>
              <a:t>const keyword.</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 constants are </a:t>
            </a:r>
            <a:r>
              <a:rPr lang="en-US" sz="2400" b="1" dirty="0">
                <a:latin typeface="Times New Roman" panose="02020603050405020304" pitchFamily="18" charset="0"/>
                <a:cs typeface="Times New Roman" panose="02020603050405020304" pitchFamily="18" charset="0"/>
              </a:rPr>
              <a:t>case-sensitive</a:t>
            </a:r>
            <a:r>
              <a:rPr lang="en-US" sz="2400" dirty="0">
                <a:latin typeface="Times New Roman" panose="02020603050405020304" pitchFamily="18" charset="0"/>
                <a:cs typeface="Times New Roman" panose="02020603050405020304" pitchFamily="18" charset="0"/>
              </a:rPr>
              <a:t>. However, it is recommended to name the constants in all uppercase letters.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access a constant from outside the class by using the class name followed by the </a:t>
            </a:r>
            <a:r>
              <a:rPr lang="en-US" sz="2400" b="1" dirty="0">
                <a:latin typeface="Times New Roman" panose="02020603050405020304" pitchFamily="18" charset="0"/>
                <a:cs typeface="Times New Roman" panose="02020603050405020304" pitchFamily="18" charset="0"/>
              </a:rPr>
              <a:t>scope resolution operator (::) </a:t>
            </a:r>
            <a:r>
              <a:rPr lang="en-US" sz="2400" dirty="0">
                <a:latin typeface="Times New Roman" panose="02020603050405020304" pitchFamily="18" charset="0"/>
                <a:cs typeface="Times New Roman" panose="02020603050405020304" pitchFamily="18" charset="0"/>
              </a:rPr>
              <a:t>followed by the constant name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768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Constants</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10" name="TextBox 9">
            <a:extLst>
              <a:ext uri="{FF2B5EF4-FFF2-40B4-BE49-F238E27FC236}">
                <a16:creationId xmlns:a16="http://schemas.microsoft.com/office/drawing/2014/main" id="{C35F8DFE-52FF-9894-6FF3-C5BDB6DD409B}"/>
              </a:ext>
            </a:extLst>
          </p:cNvPr>
          <p:cNvSpPr txBox="1"/>
          <p:nvPr/>
        </p:nvSpPr>
        <p:spPr>
          <a:xfrm>
            <a:off x="460771" y="1039228"/>
            <a:ext cx="5039917" cy="53553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&lt;!DOCTYPE html&gt;</a:t>
            </a:r>
          </a:p>
          <a:p>
            <a:r>
              <a:rPr lang="en-IN" dirty="0"/>
              <a:t>&lt;html&gt;</a:t>
            </a:r>
          </a:p>
          <a:p>
            <a:r>
              <a:rPr lang="en-IN" dirty="0"/>
              <a:t>&lt;body&gt;</a:t>
            </a:r>
          </a:p>
          <a:p>
            <a:endParaRPr lang="en-IN" dirty="0"/>
          </a:p>
          <a:p>
            <a:r>
              <a:rPr lang="en-IN" dirty="0"/>
              <a:t>&lt;?php</a:t>
            </a:r>
          </a:p>
          <a:p>
            <a:r>
              <a:rPr lang="en-IN" dirty="0"/>
              <a:t>class Goodbye {</a:t>
            </a:r>
          </a:p>
          <a:p>
            <a:r>
              <a:rPr lang="en-IN" dirty="0"/>
              <a:t>  </a:t>
            </a:r>
            <a:r>
              <a:rPr lang="en-IN" dirty="0" err="1"/>
              <a:t>const</a:t>
            </a:r>
            <a:r>
              <a:rPr lang="en-IN" dirty="0"/>
              <a:t> LEAVING_MESSAGE = "Thank you for visiting W3Schools.com!";</a:t>
            </a:r>
          </a:p>
          <a:p>
            <a:r>
              <a:rPr lang="en-IN" dirty="0"/>
              <a:t>}</a:t>
            </a:r>
          </a:p>
          <a:p>
            <a:endParaRPr lang="en-IN" dirty="0"/>
          </a:p>
          <a:p>
            <a:r>
              <a:rPr lang="en-IN" dirty="0"/>
              <a:t>echo Goodbye::LEAVING_MESSAGE;</a:t>
            </a:r>
          </a:p>
          <a:p>
            <a:r>
              <a:rPr lang="en-IN" dirty="0"/>
              <a:t>?&gt;</a:t>
            </a:r>
          </a:p>
          <a:p>
            <a:endParaRPr lang="en-IN" dirty="0"/>
          </a:p>
          <a:p>
            <a:r>
              <a:rPr lang="en-IN" dirty="0"/>
              <a:t>&lt;/body&gt;</a:t>
            </a:r>
          </a:p>
          <a:p>
            <a:r>
              <a:rPr lang="en-IN" dirty="0"/>
              <a:t>&lt;/html&gt;</a:t>
            </a:r>
          </a:p>
          <a:p>
            <a:endParaRPr lang="en-IN" dirty="0"/>
          </a:p>
          <a:p>
            <a:endParaRPr lang="en-IN" dirty="0"/>
          </a:p>
          <a:p>
            <a:endParaRPr lang="en-IN" dirty="0"/>
          </a:p>
          <a:p>
            <a:endParaRPr lang="en-IN" dirty="0"/>
          </a:p>
        </p:txBody>
      </p:sp>
      <p:sp>
        <p:nvSpPr>
          <p:cNvPr id="11" name="TextBox 10">
            <a:extLst>
              <a:ext uri="{FF2B5EF4-FFF2-40B4-BE49-F238E27FC236}">
                <a16:creationId xmlns:a16="http://schemas.microsoft.com/office/drawing/2014/main" id="{E9921052-84E1-E45A-F9F7-4ADDF5AFD0D0}"/>
              </a:ext>
            </a:extLst>
          </p:cNvPr>
          <p:cNvSpPr txBox="1"/>
          <p:nvPr/>
        </p:nvSpPr>
        <p:spPr>
          <a:xfrm>
            <a:off x="6095999" y="1022806"/>
            <a:ext cx="5387579" cy="53553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&lt;!DOCTYPE html&gt;</a:t>
            </a:r>
          </a:p>
          <a:p>
            <a:r>
              <a:rPr lang="en-IN" dirty="0"/>
              <a:t>&lt;html&gt;</a:t>
            </a:r>
          </a:p>
          <a:p>
            <a:r>
              <a:rPr lang="en-IN" dirty="0"/>
              <a:t>&lt;body&gt;</a:t>
            </a:r>
          </a:p>
          <a:p>
            <a:endParaRPr lang="en-IN" dirty="0"/>
          </a:p>
          <a:p>
            <a:r>
              <a:rPr lang="en-IN" dirty="0"/>
              <a:t>&lt;?php</a:t>
            </a:r>
          </a:p>
          <a:p>
            <a:r>
              <a:rPr lang="en-IN" dirty="0"/>
              <a:t>class Goodbye {</a:t>
            </a:r>
          </a:p>
          <a:p>
            <a:r>
              <a:rPr lang="en-IN" dirty="0"/>
              <a:t>  </a:t>
            </a:r>
            <a:r>
              <a:rPr lang="en-IN" dirty="0" err="1"/>
              <a:t>const</a:t>
            </a:r>
            <a:r>
              <a:rPr lang="en-IN" dirty="0"/>
              <a:t> LEAVING_MESSAGE = "Thank you for visiting W3Schools.com!";</a:t>
            </a:r>
          </a:p>
          <a:p>
            <a:r>
              <a:rPr lang="en-IN" dirty="0"/>
              <a:t>  public function </a:t>
            </a:r>
            <a:r>
              <a:rPr lang="en-IN" dirty="0" err="1"/>
              <a:t>byebye</a:t>
            </a:r>
            <a:r>
              <a:rPr lang="en-IN" dirty="0"/>
              <a:t>() {</a:t>
            </a:r>
          </a:p>
          <a:p>
            <a:r>
              <a:rPr lang="en-IN" dirty="0"/>
              <a:t>    echo self::LEAVING_MESSAGE;</a:t>
            </a:r>
          </a:p>
          <a:p>
            <a:r>
              <a:rPr lang="en-IN" dirty="0"/>
              <a:t>  }</a:t>
            </a:r>
          </a:p>
          <a:p>
            <a:r>
              <a:rPr lang="en-IN" dirty="0"/>
              <a:t>}</a:t>
            </a:r>
          </a:p>
          <a:p>
            <a:endParaRPr lang="en-IN" dirty="0"/>
          </a:p>
          <a:p>
            <a:r>
              <a:rPr lang="en-IN" dirty="0"/>
              <a:t>$goodbye = new Goodbye();</a:t>
            </a:r>
          </a:p>
          <a:p>
            <a:r>
              <a:rPr lang="en-IN" dirty="0"/>
              <a:t>$goodbye-&gt;</a:t>
            </a:r>
            <a:r>
              <a:rPr lang="en-IN" dirty="0" err="1"/>
              <a:t>byebye</a:t>
            </a:r>
            <a:r>
              <a:rPr lang="en-IN" dirty="0"/>
              <a:t>();</a:t>
            </a:r>
          </a:p>
          <a:p>
            <a:r>
              <a:rPr lang="en-IN" dirty="0"/>
              <a: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840843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Abstract Classes and Methods</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4F5C0AE5-47AF-2F6F-C89F-14D30AE4BCF2}"/>
              </a:ext>
            </a:extLst>
          </p:cNvPr>
          <p:cNvSpPr txBox="1"/>
          <p:nvPr/>
        </p:nvSpPr>
        <p:spPr>
          <a:xfrm>
            <a:off x="275034" y="1050489"/>
            <a:ext cx="11754308" cy="2195473"/>
          </a:xfrm>
          <a:prstGeom prst="rect">
            <a:avLst/>
          </a:prstGeom>
          <a:noFill/>
        </p:spPr>
        <p:txBody>
          <a:bodyPr wrap="square">
            <a:spAutoFit/>
          </a:bodyPr>
          <a:lstStyle/>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 classes and methods are when the parent class has a named method, but need its child class(es) to fill out the tasks.</a:t>
            </a:r>
          </a:p>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abstract class is a class that contains at least one abstract method. An abstract method is a method that is declared, but not implemented in the code.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abstract class or method is defined with the abstract keyword:</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744C4FC-5665-3F81-95FD-83E5F7DE95DE}"/>
              </a:ext>
            </a:extLst>
          </p:cNvPr>
          <p:cNvSpPr txBox="1"/>
          <p:nvPr/>
        </p:nvSpPr>
        <p:spPr>
          <a:xfrm>
            <a:off x="1911123" y="3403124"/>
            <a:ext cx="7954565"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&lt;?php</a:t>
            </a:r>
          </a:p>
          <a:p>
            <a:r>
              <a:rPr lang="en-US" sz="2400" dirty="0">
                <a:latin typeface="Times New Roman" panose="02020603050405020304" pitchFamily="18" charset="0"/>
                <a:cs typeface="Times New Roman" panose="02020603050405020304" pitchFamily="18" charset="0"/>
              </a:rPr>
              <a:t>abstract class </a:t>
            </a:r>
            <a:r>
              <a:rPr lang="en-US" sz="2400" dirty="0" err="1">
                <a:latin typeface="Times New Roman" panose="02020603050405020304" pitchFamily="18" charset="0"/>
                <a:cs typeface="Times New Roman" panose="02020603050405020304" pitchFamily="18" charset="0"/>
              </a:rPr>
              <a:t>ParentClass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abstract public function someMethod1();</a:t>
            </a:r>
          </a:p>
          <a:p>
            <a:r>
              <a:rPr lang="en-US" sz="2400" dirty="0">
                <a:latin typeface="Times New Roman" panose="02020603050405020304" pitchFamily="18" charset="0"/>
                <a:cs typeface="Times New Roman" panose="02020603050405020304" pitchFamily="18" charset="0"/>
              </a:rPr>
              <a:t>  abstract public function someMethod2($name, $color);</a:t>
            </a:r>
          </a:p>
          <a:p>
            <a:r>
              <a:rPr lang="en-US" sz="2400" dirty="0">
                <a:latin typeface="Times New Roman" panose="02020603050405020304" pitchFamily="18" charset="0"/>
                <a:cs typeface="Times New Roman" panose="02020603050405020304" pitchFamily="18" charset="0"/>
              </a:rPr>
              <a:t>  abstract public function someMethod3() : string;</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036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Abstract Classes and Methods</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extBox 7">
            <a:extLst>
              <a:ext uri="{FF2B5EF4-FFF2-40B4-BE49-F238E27FC236}">
                <a16:creationId xmlns:a16="http://schemas.microsoft.com/office/drawing/2014/main" id="{B7CF56E5-9CD1-B5FE-0621-785CABBEA3D3}"/>
              </a:ext>
            </a:extLst>
          </p:cNvPr>
          <p:cNvSpPr txBox="1"/>
          <p:nvPr/>
        </p:nvSpPr>
        <p:spPr>
          <a:xfrm>
            <a:off x="189309" y="1064777"/>
            <a:ext cx="11340703" cy="415498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when a child class is inherited from an abstract class, we have the following rules: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child class method must be defined with the same name and it redeclares the parent abstract method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child class method must be defined with the same or a less restricted access modifier</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number of required arguments must be the same. However, the child class may have optional arguments in addition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Click here for example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79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Static Methods</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4F5C0AE5-47AF-2F6F-C89F-14D30AE4BCF2}"/>
              </a:ext>
            </a:extLst>
          </p:cNvPr>
          <p:cNvSpPr txBox="1"/>
          <p:nvPr/>
        </p:nvSpPr>
        <p:spPr>
          <a:xfrm>
            <a:off x="275034" y="1050489"/>
            <a:ext cx="11754308" cy="959237"/>
          </a:xfrm>
          <a:prstGeom prst="rect">
            <a:avLst/>
          </a:prstGeom>
          <a:noFill/>
        </p:spPr>
        <p:txBody>
          <a:bodyPr wrap="square">
            <a:spAutoFit/>
          </a:bodyPr>
          <a:lstStyle/>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Static methods can be called directly - without creating an instance of the class first.</a:t>
            </a:r>
          </a:p>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Static methods are declared with the static keyword:</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DC73B08-A7F1-D9E4-ADFB-46DA0C414410}"/>
              </a:ext>
            </a:extLst>
          </p:cNvPr>
          <p:cNvSpPr txBox="1"/>
          <p:nvPr/>
        </p:nvSpPr>
        <p:spPr>
          <a:xfrm>
            <a:off x="660797" y="2211513"/>
            <a:ext cx="4068366"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&lt;?php</a:t>
            </a:r>
          </a:p>
          <a:p>
            <a:r>
              <a:rPr lang="en-US" dirty="0"/>
              <a:t>class greeting {</a:t>
            </a:r>
          </a:p>
          <a:p>
            <a:r>
              <a:rPr lang="en-US" dirty="0"/>
              <a:t>  public static function welcome() {</a:t>
            </a:r>
          </a:p>
          <a:p>
            <a:r>
              <a:rPr lang="en-US" dirty="0"/>
              <a:t>    echo "Hello World!";</a:t>
            </a:r>
          </a:p>
          <a:p>
            <a:r>
              <a:rPr lang="en-US" dirty="0"/>
              <a:t>  }</a:t>
            </a:r>
          </a:p>
          <a:p>
            <a:r>
              <a:rPr lang="en-US" dirty="0"/>
              <a:t>}</a:t>
            </a:r>
          </a:p>
          <a:p>
            <a:endParaRPr lang="en-US" dirty="0"/>
          </a:p>
          <a:p>
            <a:r>
              <a:rPr lang="en-US" dirty="0"/>
              <a:t>// Call static method</a:t>
            </a:r>
          </a:p>
          <a:p>
            <a:r>
              <a:rPr lang="en-US" dirty="0"/>
              <a:t>greeting::welcome();</a:t>
            </a:r>
          </a:p>
          <a:p>
            <a:r>
              <a:rPr lang="en-US" dirty="0"/>
              <a:t>?&gt;</a:t>
            </a:r>
            <a:endParaRPr lang="en-IN" dirty="0"/>
          </a:p>
        </p:txBody>
      </p:sp>
      <p:sp>
        <p:nvSpPr>
          <p:cNvPr id="11" name="TextBox 10">
            <a:extLst>
              <a:ext uri="{FF2B5EF4-FFF2-40B4-BE49-F238E27FC236}">
                <a16:creationId xmlns:a16="http://schemas.microsoft.com/office/drawing/2014/main" id="{73B9E7BD-35B8-B693-ECE4-8BA3F6E31B1D}"/>
              </a:ext>
            </a:extLst>
          </p:cNvPr>
          <p:cNvSpPr txBox="1"/>
          <p:nvPr/>
        </p:nvSpPr>
        <p:spPr>
          <a:xfrm>
            <a:off x="5351859" y="2211513"/>
            <a:ext cx="6179344"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&lt;?php</a:t>
            </a:r>
          </a:p>
          <a:p>
            <a:r>
              <a:rPr lang="en-US" dirty="0"/>
              <a:t>class greeting {</a:t>
            </a:r>
          </a:p>
          <a:p>
            <a:r>
              <a:rPr lang="en-US" dirty="0"/>
              <a:t>  public static function welcome() {</a:t>
            </a:r>
          </a:p>
          <a:p>
            <a:r>
              <a:rPr lang="en-US" dirty="0"/>
              <a:t>    echo "Hello World!";</a:t>
            </a:r>
          </a:p>
          <a:p>
            <a:r>
              <a:rPr lang="en-US" dirty="0"/>
              <a:t>  }</a:t>
            </a:r>
          </a:p>
          <a:p>
            <a:endParaRPr lang="en-US" dirty="0"/>
          </a:p>
          <a:p>
            <a:r>
              <a:rPr lang="en-US" dirty="0"/>
              <a:t>  public function __construct() {</a:t>
            </a:r>
          </a:p>
          <a:p>
            <a:r>
              <a:rPr lang="en-US" dirty="0"/>
              <a:t>    self::welcome();</a:t>
            </a:r>
          </a:p>
          <a:p>
            <a:r>
              <a:rPr lang="en-US" dirty="0"/>
              <a:t>  }</a:t>
            </a:r>
          </a:p>
          <a:p>
            <a:r>
              <a:rPr lang="en-US" dirty="0"/>
              <a:t>}</a:t>
            </a:r>
          </a:p>
          <a:p>
            <a:endParaRPr lang="en-US" dirty="0"/>
          </a:p>
          <a:p>
            <a:r>
              <a:rPr lang="en-US" dirty="0"/>
              <a:t>new greeting();</a:t>
            </a:r>
          </a:p>
          <a:p>
            <a:r>
              <a:rPr lang="en-US" dirty="0"/>
              <a:t>?&gt;</a:t>
            </a:r>
            <a:endParaRPr lang="en-IN" dirty="0"/>
          </a:p>
        </p:txBody>
      </p:sp>
    </p:spTree>
    <p:extLst>
      <p:ext uri="{BB962C8B-B14F-4D97-AF65-F5344CB8AC3E}">
        <p14:creationId xmlns:p14="http://schemas.microsoft.com/office/powerpoint/2010/main" val="276170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Static Properties</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4F5C0AE5-47AF-2F6F-C89F-14D30AE4BCF2}"/>
              </a:ext>
            </a:extLst>
          </p:cNvPr>
          <p:cNvSpPr txBox="1"/>
          <p:nvPr/>
        </p:nvSpPr>
        <p:spPr>
          <a:xfrm>
            <a:off x="275034" y="1050489"/>
            <a:ext cx="11754308" cy="959237"/>
          </a:xfrm>
          <a:prstGeom prst="rect">
            <a:avLst/>
          </a:prstGeom>
          <a:noFill/>
        </p:spPr>
        <p:txBody>
          <a:bodyPr wrap="square">
            <a:spAutoFit/>
          </a:bodyPr>
          <a:lstStyle/>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Static methods can be called directly - without creating an instance of the class first.</a:t>
            </a:r>
          </a:p>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Static methods are declared with the static keyword:</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9754326-F359-9F96-5419-B0B981487CA6}"/>
              </a:ext>
            </a:extLst>
          </p:cNvPr>
          <p:cNvSpPr txBox="1"/>
          <p:nvPr/>
        </p:nvSpPr>
        <p:spPr>
          <a:xfrm>
            <a:off x="2818210" y="2473703"/>
            <a:ext cx="6179344"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dirty="0">
                <a:latin typeface="Times New Roman" panose="02020603050405020304" pitchFamily="18" charset="0"/>
                <a:cs typeface="Times New Roman" panose="02020603050405020304" pitchFamily="18" charset="0"/>
              </a:rPr>
              <a:t>&lt;?php</a:t>
            </a:r>
          </a:p>
          <a:p>
            <a:r>
              <a:rPr lang="en-IN" sz="2000" dirty="0">
                <a:latin typeface="Times New Roman" panose="02020603050405020304" pitchFamily="18" charset="0"/>
                <a:cs typeface="Times New Roman" panose="02020603050405020304" pitchFamily="18" charset="0"/>
              </a:rPr>
              <a:t>class pi {</a:t>
            </a:r>
          </a:p>
          <a:p>
            <a:r>
              <a:rPr lang="en-IN" sz="2000" dirty="0">
                <a:latin typeface="Times New Roman" panose="02020603050405020304" pitchFamily="18" charset="0"/>
                <a:cs typeface="Times New Roman" panose="02020603050405020304" pitchFamily="18" charset="0"/>
              </a:rPr>
              <a:t>  public static $value=3.14159;</a:t>
            </a:r>
          </a:p>
          <a:p>
            <a:r>
              <a:rPr lang="en-IN" sz="2000" dirty="0">
                <a:latin typeface="Times New Roman" panose="02020603050405020304" pitchFamily="18" charset="0"/>
                <a:cs typeface="Times New Roman" panose="02020603050405020304" pitchFamily="18" charset="0"/>
              </a:rPr>
              <a:t>  public function </a:t>
            </a:r>
            <a:r>
              <a:rPr lang="en-IN" sz="2000" dirty="0" err="1">
                <a:latin typeface="Times New Roman" panose="02020603050405020304" pitchFamily="18" charset="0"/>
                <a:cs typeface="Times New Roman" panose="02020603050405020304" pitchFamily="18" charset="0"/>
              </a:rPr>
              <a:t>staticValue</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return self::$value;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$pi = new pi();</a:t>
            </a:r>
          </a:p>
          <a:p>
            <a:r>
              <a:rPr lang="en-IN" sz="2000" dirty="0">
                <a:latin typeface="Times New Roman" panose="02020603050405020304" pitchFamily="18" charset="0"/>
                <a:cs typeface="Times New Roman" panose="02020603050405020304" pitchFamily="18" charset="0"/>
              </a:rPr>
              <a:t>echo $pi-&gt;</a:t>
            </a:r>
            <a:r>
              <a:rPr lang="en-IN" sz="2000" dirty="0" err="1">
                <a:latin typeface="Times New Roman" panose="02020603050405020304" pitchFamily="18" charset="0"/>
                <a:cs typeface="Times New Roman" panose="02020603050405020304" pitchFamily="18" charset="0"/>
              </a:rPr>
              <a:t>staticValue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06445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OOPs</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10" name="TextBox 9">
            <a:extLst>
              <a:ext uri="{FF2B5EF4-FFF2-40B4-BE49-F238E27FC236}">
                <a16:creationId xmlns:a16="http://schemas.microsoft.com/office/drawing/2014/main" id="{BF637496-C067-50F5-9E98-0670237B029C}"/>
              </a:ext>
            </a:extLst>
          </p:cNvPr>
          <p:cNvSpPr txBox="1"/>
          <p:nvPr/>
        </p:nvSpPr>
        <p:spPr>
          <a:xfrm>
            <a:off x="189310" y="1100048"/>
            <a:ext cx="10769204"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From PHP5, you can also write PHP code in an object-oriented style.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OOP is faster and easier to execute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OOP provides a clear structure for the programs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OOP helps to keep the PHP code DRY "Don't Repeat Yourself", and makes the code easier to maintain, modify and debug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OOP makes it possible to create full reusable applications with less code and shorter development time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The "Don't Repeat Yourself" (DRY) principle is about reducing the repetition of code. You should extract out the codes that are common for the application, and place them at a single place and reuse them instead of repeating it.</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488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PHP – Creating Iterables</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4F5C0AE5-47AF-2F6F-C89F-14D30AE4BCF2}"/>
              </a:ext>
            </a:extLst>
          </p:cNvPr>
          <p:cNvSpPr txBox="1"/>
          <p:nvPr/>
        </p:nvSpPr>
        <p:spPr>
          <a:xfrm>
            <a:off x="275034" y="848702"/>
            <a:ext cx="11754308" cy="5555367"/>
          </a:xfrm>
          <a:prstGeom prst="rect">
            <a:avLst/>
          </a:prstGeom>
          <a:noFill/>
        </p:spPr>
        <p:txBody>
          <a:bodyPr wrap="square">
            <a:spAutoFit/>
          </a:bodyPr>
          <a:lstStyle/>
          <a:p>
            <a:pPr>
              <a:spcAft>
                <a:spcPts val="1000"/>
              </a:spcAft>
            </a:pPr>
            <a:r>
              <a:rPr lang="en-US" sz="2000" dirty="0">
                <a:latin typeface="Times New Roman" panose="02020603050405020304" pitchFamily="18" charset="0"/>
                <a:cs typeface="Times New Roman" panose="02020603050405020304" pitchFamily="18" charset="0"/>
              </a:rPr>
              <a:t>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is any value which can be looped through with a </a:t>
            </a:r>
            <a:r>
              <a:rPr lang="en-US" sz="2000" b="1" dirty="0">
                <a:latin typeface="Times New Roman" panose="02020603050405020304" pitchFamily="18" charset="0"/>
                <a:cs typeface="Times New Roman" panose="02020603050405020304" pitchFamily="18" charset="0"/>
              </a:rPr>
              <a:t>foreach() </a:t>
            </a:r>
            <a:r>
              <a:rPr lang="en-US" sz="2000" dirty="0">
                <a:latin typeface="Times New Roman" panose="02020603050405020304" pitchFamily="18" charset="0"/>
                <a:cs typeface="Times New Roman" panose="02020603050405020304" pitchFamily="18" charset="0"/>
              </a:rPr>
              <a:t>loop.</a:t>
            </a:r>
            <a:endParaRPr lang="en-US" sz="2000" b="1" i="0" dirty="0">
              <a:solidFill>
                <a:srgbClr val="000000"/>
              </a:solidFill>
              <a:effectLst/>
              <a:latin typeface="Times New Roman" panose="02020603050405020304" pitchFamily="18" charset="0"/>
              <a:cs typeface="Times New Roman" panose="02020603050405020304" pitchFamily="18" charset="0"/>
            </a:endParaRPr>
          </a:p>
          <a:p>
            <a:pPr algn="l"/>
            <a:r>
              <a:rPr lang="en-US" sz="2000" b="1" i="0" dirty="0">
                <a:solidFill>
                  <a:srgbClr val="000000"/>
                </a:solidFill>
                <a:effectLst/>
                <a:latin typeface="Times New Roman" panose="02020603050405020304" pitchFamily="18" charset="0"/>
                <a:cs typeface="Times New Roman" panose="02020603050405020304" pitchFamily="18" charset="0"/>
              </a:rPr>
              <a:t>Iterators</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spcAft>
                <a:spcPts val="1000"/>
              </a:spcAft>
            </a:pPr>
            <a:r>
              <a:rPr lang="en-US" sz="2000" dirty="0">
                <a:latin typeface="Times New Roman" panose="02020603050405020304" pitchFamily="18" charset="0"/>
                <a:cs typeface="Times New Roman" panose="02020603050405020304" pitchFamily="18" charset="0"/>
              </a:rPr>
              <a:t>An iterator contains a list of items and provides methods to loop through them. It keeps a pointer to one of the elements in the list. Each item in the list should have a key which can be used to find the item.</a:t>
            </a:r>
          </a:p>
          <a:p>
            <a:pPr>
              <a:spcAft>
                <a:spcPts val="1000"/>
              </a:spcAft>
            </a:pPr>
            <a:r>
              <a:rPr lang="en-US" sz="2000" dirty="0">
                <a:latin typeface="Times New Roman" panose="02020603050405020304" pitchFamily="18" charset="0"/>
                <a:cs typeface="Times New Roman" panose="02020603050405020304" pitchFamily="18" charset="0"/>
              </a:rPr>
              <a:t>An iterator must have these methods:</a:t>
            </a:r>
          </a:p>
          <a:p>
            <a:pPr marL="342900" indent="-342900">
              <a:spcAft>
                <a:spcPts val="10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a:t>
            </a:r>
            <a:r>
              <a:rPr lang="en-US" sz="2000" dirty="0">
                <a:latin typeface="Times New Roman" panose="02020603050405020304" pitchFamily="18" charset="0"/>
                <a:cs typeface="Times New Roman" panose="02020603050405020304" pitchFamily="18" charset="0"/>
              </a:rPr>
              <a:t>- Returns the element that the pointer is currently pointing to. It can be any data type</a:t>
            </a:r>
          </a:p>
          <a:p>
            <a:pPr marL="342900" indent="-342900">
              <a:spcAft>
                <a:spcPts val="10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Returns the key associated with the current element in the list. It can only be an integer, float,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or string</a:t>
            </a:r>
          </a:p>
          <a:p>
            <a:pPr marL="342900" indent="-342900">
              <a:spcAft>
                <a:spcPts val="10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next() </a:t>
            </a:r>
            <a:r>
              <a:rPr lang="en-US" sz="2000" dirty="0">
                <a:latin typeface="Times New Roman" panose="02020603050405020304" pitchFamily="18" charset="0"/>
                <a:cs typeface="Times New Roman" panose="02020603050405020304" pitchFamily="18" charset="0"/>
              </a:rPr>
              <a:t>Moves the pointer to the next element in the list</a:t>
            </a:r>
          </a:p>
          <a:p>
            <a:pPr marL="342900" indent="-342900">
              <a:spcAft>
                <a:spcPts val="10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rewind() </a:t>
            </a:r>
            <a:r>
              <a:rPr lang="en-US" sz="2000" dirty="0">
                <a:latin typeface="Times New Roman" panose="02020603050405020304" pitchFamily="18" charset="0"/>
                <a:cs typeface="Times New Roman" panose="02020603050405020304" pitchFamily="18" charset="0"/>
              </a:rPr>
              <a:t>Moves the pointer to the first element in the list</a:t>
            </a:r>
          </a:p>
          <a:p>
            <a:pPr marL="342900" indent="-342900">
              <a:spcAft>
                <a:spcPts val="10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valid() </a:t>
            </a:r>
            <a:r>
              <a:rPr lang="en-US" sz="2000" dirty="0">
                <a:latin typeface="Times New Roman" panose="02020603050405020304" pitchFamily="18" charset="0"/>
                <a:cs typeface="Times New Roman" panose="02020603050405020304" pitchFamily="18" charset="0"/>
              </a:rPr>
              <a:t>If the internal pointer is not pointing to any element (for example, if next() was called at the end of the list), this should return false. It returns true in any other case.</a:t>
            </a:r>
          </a:p>
          <a:p>
            <a:pPr marL="342900" indent="-342900">
              <a:spcAft>
                <a:spcPts val="1000"/>
              </a:spcAf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spcAft>
                <a:spcPts val="1000"/>
              </a:spcAft>
            </a:pPr>
            <a:r>
              <a:rPr lang="en-IN" sz="2000" dirty="0">
                <a:latin typeface="Times New Roman" panose="02020603050405020304" pitchFamily="18" charset="0"/>
                <a:cs typeface="Times New Roman" panose="02020603050405020304" pitchFamily="18" charset="0"/>
              </a:rPr>
              <a:t>Click for example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24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4000" dirty="0"/>
            </a:br>
            <a:r>
              <a:rPr lang="en-IN" sz="4000" dirty="0"/>
              <a:t>Assignment 1</a:t>
            </a:r>
            <a:br>
              <a:rPr lang="en-IN" sz="4000" dirty="0"/>
            </a:br>
            <a:endParaRPr lang="en-IN" sz="40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4F5C0AE5-47AF-2F6F-C89F-14D30AE4BCF2}"/>
              </a:ext>
            </a:extLst>
          </p:cNvPr>
          <p:cNvSpPr txBox="1"/>
          <p:nvPr/>
        </p:nvSpPr>
        <p:spPr>
          <a:xfrm>
            <a:off x="275034" y="848702"/>
            <a:ext cx="11754308" cy="3877985"/>
          </a:xfrm>
          <a:prstGeom prst="rect">
            <a:avLst/>
          </a:prstGeom>
          <a:noFill/>
        </p:spPr>
        <p:txBody>
          <a:bodyPr wrap="square">
            <a:spAutoFit/>
          </a:bodyPr>
          <a:lstStyle/>
          <a:p>
            <a:pPr>
              <a:spcAft>
                <a:spcPts val="1000"/>
              </a:spcAft>
            </a:pPr>
            <a:r>
              <a:rPr lang="en-US" sz="2800" dirty="0">
                <a:solidFill>
                  <a:srgbClr val="000000"/>
                </a:solidFill>
                <a:latin typeface="Times New Roman" panose="02020603050405020304" pitchFamily="18" charset="0"/>
                <a:cs typeface="Times New Roman" panose="02020603050405020304" pitchFamily="18" charset="0"/>
              </a:rPr>
              <a:t>Implement Following Object Oriented Concepts using PHP</a:t>
            </a:r>
          </a:p>
          <a:p>
            <a:pPr marL="457200" indent="-457200">
              <a:spcAft>
                <a:spcPts val="1000"/>
              </a:spcAft>
              <a:buFont typeface="+mj-lt"/>
              <a:buAutoNum type="arabicPeriod"/>
            </a:pPr>
            <a:r>
              <a:rPr lang="en-US" sz="2800" dirty="0">
                <a:solidFill>
                  <a:srgbClr val="000000"/>
                </a:solidFill>
                <a:latin typeface="Times New Roman" panose="02020603050405020304" pitchFamily="18" charset="0"/>
                <a:cs typeface="Times New Roman" panose="02020603050405020304" pitchFamily="18" charset="0"/>
              </a:rPr>
              <a:t>Define a class</a:t>
            </a:r>
          </a:p>
          <a:p>
            <a:pPr marL="457200" indent="-457200">
              <a:spcAft>
                <a:spcPts val="1000"/>
              </a:spcAft>
              <a:buFont typeface="+mj-lt"/>
              <a:buAutoNum type="arabicPeriod"/>
            </a:pPr>
            <a:r>
              <a:rPr lang="en-US" sz="2800" i="0" dirty="0">
                <a:solidFill>
                  <a:srgbClr val="000000"/>
                </a:solidFill>
                <a:effectLst/>
                <a:latin typeface="Times New Roman" panose="02020603050405020304" pitchFamily="18" charset="0"/>
                <a:cs typeface="Times New Roman" panose="02020603050405020304" pitchFamily="18" charset="0"/>
              </a:rPr>
              <a:t>Defining class properties</a:t>
            </a:r>
            <a:r>
              <a:rPr lang="en-US" sz="2800" dirty="0">
                <a:solidFill>
                  <a:srgbClr val="000000"/>
                </a:solidFill>
                <a:latin typeface="Times New Roman" panose="02020603050405020304" pitchFamily="18" charset="0"/>
                <a:cs typeface="Times New Roman" panose="02020603050405020304" pitchFamily="18" charset="0"/>
              </a:rPr>
              <a:t> and methods</a:t>
            </a:r>
          </a:p>
          <a:p>
            <a:pPr marL="457200" indent="-457200">
              <a:spcAft>
                <a:spcPts val="1000"/>
              </a:spcAft>
              <a:buFont typeface="+mj-lt"/>
              <a:buAutoNum type="arabicPeriod"/>
            </a:pPr>
            <a:r>
              <a:rPr lang="en-US" sz="2800" i="0" dirty="0">
                <a:solidFill>
                  <a:srgbClr val="000000"/>
                </a:solidFill>
                <a:effectLst/>
                <a:latin typeface="Times New Roman" panose="02020603050405020304" pitchFamily="18" charset="0"/>
                <a:cs typeface="Times New Roman" panose="02020603050405020304" pitchFamily="18" charset="0"/>
              </a:rPr>
              <a:t>Inherit the properties from base class </a:t>
            </a:r>
          </a:p>
          <a:p>
            <a:pPr marL="457200" indent="-457200">
              <a:spcAft>
                <a:spcPts val="1000"/>
              </a:spcAft>
              <a:buFont typeface="+mj-lt"/>
              <a:buAutoNum type="arabicPeriod"/>
            </a:pPr>
            <a:r>
              <a:rPr lang="en-US" sz="2800" dirty="0">
                <a:solidFill>
                  <a:srgbClr val="000000"/>
                </a:solidFill>
                <a:latin typeface="Times New Roman" panose="02020603050405020304" pitchFamily="18" charset="0"/>
                <a:cs typeface="Times New Roman" panose="02020603050405020304" pitchFamily="18" charset="0"/>
              </a:rPr>
              <a:t>Use of all access modifiers</a:t>
            </a:r>
          </a:p>
          <a:p>
            <a:pPr marL="457200" indent="-457200">
              <a:spcAft>
                <a:spcPts val="1000"/>
              </a:spcAft>
              <a:buFont typeface="+mj-lt"/>
              <a:buAutoNum type="arabicPeriod"/>
            </a:pPr>
            <a:r>
              <a:rPr lang="en-US" sz="2800" dirty="0">
                <a:solidFill>
                  <a:srgbClr val="000000"/>
                </a:solidFill>
                <a:latin typeface="Times New Roman" panose="02020603050405020304" pitchFamily="18" charset="0"/>
                <a:cs typeface="Times New Roman" panose="02020603050405020304" pitchFamily="18" charset="0"/>
              </a:rPr>
              <a:t>Use of Final keyword</a:t>
            </a:r>
            <a:endParaRPr lang="en-US" sz="2800" i="0" dirty="0">
              <a:solidFill>
                <a:srgbClr val="000000"/>
              </a:solidFill>
              <a:effectLst/>
              <a:latin typeface="Times New Roman" panose="02020603050405020304" pitchFamily="18" charset="0"/>
              <a:cs typeface="Times New Roman" panose="02020603050405020304" pitchFamily="18" charset="0"/>
            </a:endParaRPr>
          </a:p>
          <a:p>
            <a:pPr marL="457200" indent="-457200">
              <a:spcAft>
                <a:spcPts val="1000"/>
              </a:spcAft>
              <a:buFont typeface="+mj-lt"/>
              <a:buAutoNum type="arabicPeriod"/>
            </a:pPr>
            <a:r>
              <a:rPr lang="en-US" sz="2800" dirty="0">
                <a:solidFill>
                  <a:srgbClr val="000000"/>
                </a:solidFill>
                <a:latin typeface="Times New Roman" panose="02020603050405020304" pitchFamily="18" charset="0"/>
                <a:cs typeface="Times New Roman" panose="02020603050405020304" pitchFamily="18" charset="0"/>
              </a:rPr>
              <a:t>Defining of Abstract class and methods</a:t>
            </a:r>
          </a:p>
        </p:txBody>
      </p:sp>
    </p:spTree>
    <p:extLst>
      <p:ext uri="{BB962C8B-B14F-4D97-AF65-F5344CB8AC3E}">
        <p14:creationId xmlns:p14="http://schemas.microsoft.com/office/powerpoint/2010/main" val="818357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CBFD6E-EA74-2600-D286-3E52D409232C}"/>
              </a:ext>
            </a:extLst>
          </p:cNvPr>
          <p:cNvSpPr txBox="1"/>
          <p:nvPr/>
        </p:nvSpPr>
        <p:spPr>
          <a:xfrm>
            <a:off x="3190374" y="1840833"/>
            <a:ext cx="5340015" cy="1200329"/>
          </a:xfrm>
          <a:prstGeom prst="rect">
            <a:avLst/>
          </a:prstGeom>
          <a:noFill/>
        </p:spPr>
        <p:txBody>
          <a:bodyPr wrap="square" rtlCol="0">
            <a:spAutoFit/>
          </a:bodyPr>
          <a:lstStyle/>
          <a:p>
            <a:pPr algn="ctr"/>
            <a:r>
              <a:rPr lang="en-US" sz="7200" dirty="0">
                <a:ln w="0"/>
                <a:solidFill>
                  <a:schemeClr val="accent1"/>
                </a:solidFill>
                <a:effectLst>
                  <a:outerShdw blurRad="38100" dist="25400" dir="5400000" algn="ctr" rotWithShape="0">
                    <a:srgbClr val="6E747A">
                      <a:alpha val="43000"/>
                    </a:srgbClr>
                  </a:outerShdw>
                </a:effectLst>
              </a:rPr>
              <a:t>THANK YOU.. </a:t>
            </a:r>
            <a:endParaRPr lang="en-IN"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1926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Classes and Objects</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graphicFrame>
        <p:nvGraphicFramePr>
          <p:cNvPr id="3" name="Table 3">
            <a:extLst>
              <a:ext uri="{FF2B5EF4-FFF2-40B4-BE49-F238E27FC236}">
                <a16:creationId xmlns:a16="http://schemas.microsoft.com/office/drawing/2014/main" id="{D39B2D43-90E5-AABC-8C93-2E78C2D94198}"/>
              </a:ext>
            </a:extLst>
          </p:cNvPr>
          <p:cNvGraphicFramePr>
            <a:graphicFrameLocks noGrp="1"/>
          </p:cNvGraphicFramePr>
          <p:nvPr>
            <p:extLst>
              <p:ext uri="{D42A27DB-BD31-4B8C-83A1-F6EECF244321}">
                <p14:modId xmlns:p14="http://schemas.microsoft.com/office/powerpoint/2010/main" val="3367262307"/>
              </p:ext>
            </p:extLst>
          </p:nvPr>
        </p:nvGraphicFramePr>
        <p:xfrm>
          <a:off x="1911123" y="1416597"/>
          <a:ext cx="8128000" cy="79248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466884336"/>
                    </a:ext>
                  </a:extLst>
                </a:gridCol>
                <a:gridCol w="4064000">
                  <a:extLst>
                    <a:ext uri="{9D8B030D-6E8A-4147-A177-3AD203B41FA5}">
                      <a16:colId xmlns:a16="http://schemas.microsoft.com/office/drawing/2014/main" val="291946148"/>
                    </a:ext>
                  </a:extLst>
                </a:gridCol>
              </a:tblGrid>
              <a:tr h="370840">
                <a:tc>
                  <a:txBody>
                    <a:bodyPr/>
                    <a:lstStyle/>
                    <a:p>
                      <a:r>
                        <a:rPr lang="en-IN" sz="2000" dirty="0"/>
                        <a:t>Class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t>Object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6127964"/>
                  </a:ext>
                </a:extLst>
              </a:tr>
              <a:tr h="370840">
                <a:tc>
                  <a:txBody>
                    <a:bodyPr/>
                    <a:lstStyle/>
                    <a:p>
                      <a:r>
                        <a:rPr lang="en-IN" sz="2000" dirty="0"/>
                        <a:t>Fruit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t>Apple, Banana, Kiwi</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4013755"/>
                  </a:ext>
                </a:extLst>
              </a:tr>
            </a:tbl>
          </a:graphicData>
        </a:graphic>
      </p:graphicFrame>
      <p:sp>
        <p:nvSpPr>
          <p:cNvPr id="7" name="TextBox 6">
            <a:extLst>
              <a:ext uri="{FF2B5EF4-FFF2-40B4-BE49-F238E27FC236}">
                <a16:creationId xmlns:a16="http://schemas.microsoft.com/office/drawing/2014/main" id="{B24CCCAB-E366-62EA-1F5B-419B4DDFDA9A}"/>
              </a:ext>
            </a:extLst>
          </p:cNvPr>
          <p:cNvSpPr txBox="1"/>
          <p:nvPr/>
        </p:nvSpPr>
        <p:spPr>
          <a:xfrm>
            <a:off x="417909" y="2776972"/>
            <a:ext cx="11097816" cy="132343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an object is an instance of a class.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individual objects are created, they inherit all the properties and behaviors from the class, but each object will have different values for the properties.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55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Classes and Objects – Example </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395191AF-F72B-A362-5CB5-44D24F67946D}"/>
              </a:ext>
            </a:extLst>
          </p:cNvPr>
          <p:cNvSpPr txBox="1"/>
          <p:nvPr/>
        </p:nvSpPr>
        <p:spPr>
          <a:xfrm>
            <a:off x="162658" y="848702"/>
            <a:ext cx="9097566" cy="6186309"/>
          </a:xfrm>
          <a:prstGeom prst="rect">
            <a:avLst/>
          </a:prstGeom>
          <a:noFill/>
        </p:spPr>
        <p:txBody>
          <a:bodyPr wrap="square">
            <a:spAutoFit/>
          </a:bodyPr>
          <a:lstStyle/>
          <a:p>
            <a:r>
              <a:rPr lang="en-IN" dirty="0"/>
              <a:t>&lt;?php</a:t>
            </a:r>
          </a:p>
          <a:p>
            <a:r>
              <a:rPr lang="en-IN" dirty="0"/>
              <a:t>class Fruit {</a:t>
            </a:r>
          </a:p>
          <a:p>
            <a:r>
              <a:rPr lang="en-IN" dirty="0"/>
              <a:t>  // Properties</a:t>
            </a:r>
          </a:p>
          <a:p>
            <a:r>
              <a:rPr lang="en-IN" dirty="0"/>
              <a:t>  public $name;</a:t>
            </a:r>
          </a:p>
          <a:p>
            <a:r>
              <a:rPr lang="en-IN" dirty="0"/>
              <a:t>  public $</a:t>
            </a:r>
            <a:r>
              <a:rPr lang="en-IN" dirty="0" err="1"/>
              <a:t>color</a:t>
            </a:r>
            <a:r>
              <a:rPr lang="en-IN" dirty="0"/>
              <a:t>;</a:t>
            </a:r>
          </a:p>
          <a:p>
            <a:endParaRPr lang="en-IN" dirty="0"/>
          </a:p>
          <a:p>
            <a:r>
              <a:rPr lang="en-IN" dirty="0"/>
              <a:t>  // Methods</a:t>
            </a:r>
          </a:p>
          <a:p>
            <a:r>
              <a:rPr lang="en-IN" dirty="0"/>
              <a:t>  function </a:t>
            </a:r>
            <a:r>
              <a:rPr lang="en-IN" dirty="0" err="1"/>
              <a:t>set_name</a:t>
            </a:r>
            <a:r>
              <a:rPr lang="en-IN" dirty="0"/>
              <a:t>($name) {</a:t>
            </a:r>
          </a:p>
          <a:p>
            <a:r>
              <a:rPr lang="en-IN" dirty="0"/>
              <a:t>    $this-&gt;name = $name;</a:t>
            </a:r>
          </a:p>
          <a:p>
            <a:r>
              <a:rPr lang="en-IN" dirty="0"/>
              <a:t>  }</a:t>
            </a:r>
          </a:p>
          <a:p>
            <a:r>
              <a:rPr lang="en-IN" dirty="0"/>
              <a:t>  function </a:t>
            </a:r>
            <a:r>
              <a:rPr lang="en-IN" dirty="0" err="1"/>
              <a:t>get_name</a:t>
            </a:r>
            <a:r>
              <a:rPr lang="en-IN" dirty="0"/>
              <a:t>() {</a:t>
            </a:r>
          </a:p>
          <a:p>
            <a:r>
              <a:rPr lang="en-IN" dirty="0"/>
              <a:t>    return $this-&gt;name;</a:t>
            </a:r>
          </a:p>
          <a:p>
            <a:r>
              <a:rPr lang="en-IN" dirty="0"/>
              <a:t>  }</a:t>
            </a:r>
          </a:p>
          <a:p>
            <a:r>
              <a:rPr lang="en-IN" dirty="0"/>
              <a:t>}</a:t>
            </a:r>
          </a:p>
          <a:p>
            <a:r>
              <a:rPr lang="en-IN" dirty="0"/>
              <a:t>$apple = new Fruit();</a:t>
            </a:r>
          </a:p>
          <a:p>
            <a:r>
              <a:rPr lang="en-IN" dirty="0"/>
              <a:t>$banana = new Fruit();</a:t>
            </a:r>
          </a:p>
          <a:p>
            <a:r>
              <a:rPr lang="en-IN" dirty="0"/>
              <a:t>$apple-&gt;</a:t>
            </a:r>
            <a:r>
              <a:rPr lang="en-IN" dirty="0" err="1"/>
              <a:t>set_name</a:t>
            </a:r>
            <a:r>
              <a:rPr lang="en-IN" dirty="0"/>
              <a:t>('Apple');</a:t>
            </a:r>
          </a:p>
          <a:p>
            <a:r>
              <a:rPr lang="en-IN" dirty="0"/>
              <a:t>$banana-&gt;</a:t>
            </a:r>
            <a:r>
              <a:rPr lang="en-IN" dirty="0" err="1"/>
              <a:t>set_name</a:t>
            </a:r>
            <a:r>
              <a:rPr lang="en-IN" dirty="0"/>
              <a:t>('Banana');</a:t>
            </a:r>
          </a:p>
          <a:p>
            <a:r>
              <a:rPr lang="en-IN" dirty="0"/>
              <a:t>echo $apple-&gt;</a:t>
            </a:r>
            <a:r>
              <a:rPr lang="en-IN" dirty="0" err="1"/>
              <a:t>get_name</a:t>
            </a:r>
            <a:r>
              <a:rPr lang="en-IN" dirty="0"/>
              <a:t>();</a:t>
            </a:r>
          </a:p>
          <a:p>
            <a:r>
              <a:rPr lang="en-IN" dirty="0"/>
              <a:t>echo "&lt;</a:t>
            </a:r>
            <a:r>
              <a:rPr lang="en-IN" dirty="0" err="1"/>
              <a:t>br</a:t>
            </a:r>
            <a:r>
              <a:rPr lang="en-IN" dirty="0"/>
              <a:t>&gt;";</a:t>
            </a:r>
          </a:p>
          <a:p>
            <a:r>
              <a:rPr lang="en-IN" dirty="0"/>
              <a:t>echo $banana-&gt;</a:t>
            </a:r>
            <a:r>
              <a:rPr lang="en-IN" dirty="0" err="1"/>
              <a:t>get_name</a:t>
            </a:r>
            <a:r>
              <a:rPr lang="en-IN" dirty="0"/>
              <a:t>();</a:t>
            </a:r>
          </a:p>
          <a:p>
            <a:r>
              <a:rPr lang="en-IN" dirty="0"/>
              <a:t>?&gt;</a:t>
            </a:r>
          </a:p>
        </p:txBody>
      </p:sp>
    </p:spTree>
    <p:extLst>
      <p:ext uri="{BB962C8B-B14F-4D97-AF65-F5344CB8AC3E}">
        <p14:creationId xmlns:p14="http://schemas.microsoft.com/office/powerpoint/2010/main" val="136466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OOP- Constructor</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D36F17CA-5C91-60A5-940A-8C163504D74D}"/>
              </a:ext>
            </a:extLst>
          </p:cNvPr>
          <p:cNvSpPr txBox="1"/>
          <p:nvPr/>
        </p:nvSpPr>
        <p:spPr>
          <a:xfrm>
            <a:off x="275035" y="1120676"/>
            <a:ext cx="11297840" cy="230832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constructor allows you to initialize an object's properties upon creation of the object.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you create a __construct() function, PHP will automatically call this function when you create an object from a class.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Notice that the construct function starts with two underscores (__)!</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80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OOP- Constructor - Example</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extBox 7">
            <a:extLst>
              <a:ext uri="{FF2B5EF4-FFF2-40B4-BE49-F238E27FC236}">
                <a16:creationId xmlns:a16="http://schemas.microsoft.com/office/drawing/2014/main" id="{E19A193F-52F3-83B5-E5D7-62F64C699AF7}"/>
              </a:ext>
            </a:extLst>
          </p:cNvPr>
          <p:cNvSpPr txBox="1"/>
          <p:nvPr/>
        </p:nvSpPr>
        <p:spPr>
          <a:xfrm>
            <a:off x="575072" y="856357"/>
            <a:ext cx="6179344" cy="6001643"/>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&lt;?php</a:t>
            </a:r>
          </a:p>
          <a:p>
            <a:r>
              <a:rPr lang="en-US" sz="2400" dirty="0">
                <a:latin typeface="Times New Roman" panose="02020603050405020304" pitchFamily="18" charset="0"/>
                <a:cs typeface="Times New Roman" panose="02020603050405020304" pitchFamily="18" charset="0"/>
              </a:rPr>
              <a:t>class Fruit {</a:t>
            </a:r>
          </a:p>
          <a:p>
            <a:r>
              <a:rPr lang="en-US" sz="2400" dirty="0">
                <a:latin typeface="Times New Roman" panose="02020603050405020304" pitchFamily="18" charset="0"/>
                <a:cs typeface="Times New Roman" panose="02020603050405020304" pitchFamily="18" charset="0"/>
              </a:rPr>
              <a:t>  public $name;</a:t>
            </a:r>
          </a:p>
          <a:p>
            <a:r>
              <a:rPr lang="en-US" sz="2400" dirty="0">
                <a:latin typeface="Times New Roman" panose="02020603050405020304" pitchFamily="18" charset="0"/>
                <a:cs typeface="Times New Roman" panose="02020603050405020304" pitchFamily="18" charset="0"/>
              </a:rPr>
              <a:t>  public $color;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function __construct($name) {</a:t>
            </a:r>
          </a:p>
          <a:p>
            <a:r>
              <a:rPr lang="en-US" sz="2400" dirty="0">
                <a:latin typeface="Times New Roman" panose="02020603050405020304" pitchFamily="18" charset="0"/>
                <a:cs typeface="Times New Roman" panose="02020603050405020304" pitchFamily="18" charset="0"/>
              </a:rPr>
              <a:t>    $this-&gt;name = $name;</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function </a:t>
            </a:r>
            <a:r>
              <a:rPr lang="en-US" sz="2400" dirty="0" err="1">
                <a:latin typeface="Times New Roman" panose="02020603050405020304" pitchFamily="18" charset="0"/>
                <a:cs typeface="Times New Roman" panose="02020603050405020304" pitchFamily="18" charset="0"/>
              </a:rPr>
              <a:t>get_name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return $this-&gt;name;</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$apple = new Fruit("Apple");</a:t>
            </a:r>
          </a:p>
          <a:p>
            <a:r>
              <a:rPr lang="en-US" sz="2400" dirty="0">
                <a:latin typeface="Times New Roman" panose="02020603050405020304" pitchFamily="18" charset="0"/>
                <a:cs typeface="Times New Roman" panose="02020603050405020304" pitchFamily="18" charset="0"/>
              </a:rPr>
              <a:t>echo $apple-&gt;</a:t>
            </a:r>
            <a:r>
              <a:rPr lang="en-US" sz="2400" dirty="0" err="1">
                <a:latin typeface="Times New Roman" panose="02020603050405020304" pitchFamily="18" charset="0"/>
                <a:cs typeface="Times New Roman" panose="02020603050405020304" pitchFamily="18" charset="0"/>
              </a:rPr>
              <a:t>get_name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51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OOP- Destructor - Example</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7509FDC4-43FE-6E33-E127-FEED88A03910}"/>
              </a:ext>
            </a:extLst>
          </p:cNvPr>
          <p:cNvSpPr txBox="1"/>
          <p:nvPr/>
        </p:nvSpPr>
        <p:spPr>
          <a:xfrm>
            <a:off x="375047" y="1194086"/>
            <a:ext cx="6179344" cy="5632311"/>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&lt;?php</a:t>
            </a:r>
          </a:p>
          <a:p>
            <a:r>
              <a:rPr lang="en-US" sz="2400" dirty="0">
                <a:latin typeface="Times New Roman" panose="02020603050405020304" pitchFamily="18" charset="0"/>
                <a:cs typeface="Times New Roman" panose="02020603050405020304" pitchFamily="18" charset="0"/>
              </a:rPr>
              <a:t>class Fruit {</a:t>
            </a:r>
          </a:p>
          <a:p>
            <a:r>
              <a:rPr lang="en-US" sz="2400" dirty="0">
                <a:latin typeface="Times New Roman" panose="02020603050405020304" pitchFamily="18" charset="0"/>
                <a:cs typeface="Times New Roman" panose="02020603050405020304" pitchFamily="18" charset="0"/>
              </a:rPr>
              <a:t>  public $name;</a:t>
            </a:r>
          </a:p>
          <a:p>
            <a:r>
              <a:rPr lang="en-US" sz="2400" dirty="0">
                <a:latin typeface="Times New Roman" panose="02020603050405020304" pitchFamily="18" charset="0"/>
                <a:cs typeface="Times New Roman" panose="02020603050405020304" pitchFamily="18" charset="0"/>
              </a:rPr>
              <a:t>  public $color;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function __construct($name) {</a:t>
            </a:r>
          </a:p>
          <a:p>
            <a:r>
              <a:rPr lang="en-US" sz="2400" dirty="0">
                <a:latin typeface="Times New Roman" panose="02020603050405020304" pitchFamily="18" charset="0"/>
                <a:cs typeface="Times New Roman" panose="02020603050405020304" pitchFamily="18" charset="0"/>
              </a:rPr>
              <a:t>    $this-&gt;name = $name;</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function __destruct() {</a:t>
            </a:r>
          </a:p>
          <a:p>
            <a:r>
              <a:rPr lang="en-US" sz="2400" dirty="0">
                <a:latin typeface="Times New Roman" panose="02020603050405020304" pitchFamily="18" charset="0"/>
                <a:cs typeface="Times New Roman" panose="02020603050405020304" pitchFamily="18" charset="0"/>
              </a:rPr>
              <a:t>    echo "The fruit is {$this-&gt;name}.";</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$apple = new Fruit("Apple");</a:t>
            </a:r>
          </a:p>
          <a:p>
            <a:r>
              <a:rPr lang="en-US" sz="2400" dirty="0">
                <a:latin typeface="Times New Roman" panose="02020603050405020304" pitchFamily="18" charset="0"/>
                <a:cs typeface="Times New Roman" panose="02020603050405020304" pitchFamily="18" charset="0"/>
              </a:rPr>
              <a:t>?&gt;</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4E681B-EA81-E3D6-7A53-C5E569976667}"/>
              </a:ext>
            </a:extLst>
          </p:cNvPr>
          <p:cNvSpPr txBox="1"/>
          <p:nvPr/>
        </p:nvSpPr>
        <p:spPr>
          <a:xfrm>
            <a:off x="6204347" y="1045122"/>
            <a:ext cx="5268156" cy="2677656"/>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destructor is called when the object is destructed or the script is stopped or exited.</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you create a __destruct() function, PHP will automatically call this function at the end of the script.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16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OOP- Access Modifiers</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extBox 7">
            <a:extLst>
              <a:ext uri="{FF2B5EF4-FFF2-40B4-BE49-F238E27FC236}">
                <a16:creationId xmlns:a16="http://schemas.microsoft.com/office/drawing/2014/main" id="{7799C084-5DA1-E304-85E2-6FCAE9C18113}"/>
              </a:ext>
            </a:extLst>
          </p:cNvPr>
          <p:cNvSpPr txBox="1"/>
          <p:nvPr/>
        </p:nvSpPr>
        <p:spPr>
          <a:xfrm>
            <a:off x="332184" y="1016377"/>
            <a:ext cx="11697157" cy="304698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Properties and methods can have access modifiers which control where they can be accessed.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three access modifiers: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public - the property or method can be accessed from everywhere. This is default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protected - the property or method can be accessed within the class and by classes derived from that class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private - the property or method can ONLY be accessed within the class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62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Autofit/>
          </a:bodyPr>
          <a:lstStyle/>
          <a:p>
            <a:br>
              <a:rPr lang="en-IN" sz="2400" dirty="0"/>
            </a:br>
            <a:r>
              <a:rPr lang="en-IN" sz="4000" dirty="0"/>
              <a:t>PHP – OOP- Access Modifiers</a:t>
            </a:r>
            <a:br>
              <a:rPr lang="en-IN" sz="2400" dirty="0"/>
            </a:br>
            <a:endParaRPr lang="en-IN" sz="24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E639C947-87DE-1FE0-7596-A0C63EACDF62}"/>
              </a:ext>
            </a:extLst>
          </p:cNvPr>
          <p:cNvSpPr txBox="1"/>
          <p:nvPr/>
        </p:nvSpPr>
        <p:spPr>
          <a:xfrm>
            <a:off x="489347" y="1416597"/>
            <a:ext cx="6179344" cy="452431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&lt;?php</a:t>
            </a:r>
          </a:p>
          <a:p>
            <a:r>
              <a:rPr lang="en-IN" sz="2400" dirty="0">
                <a:latin typeface="Times New Roman" panose="02020603050405020304" pitchFamily="18" charset="0"/>
                <a:cs typeface="Times New Roman" panose="02020603050405020304" pitchFamily="18" charset="0"/>
              </a:rPr>
              <a:t>class Fruit {</a:t>
            </a:r>
          </a:p>
          <a:p>
            <a:r>
              <a:rPr lang="en-IN" sz="2400" dirty="0">
                <a:latin typeface="Times New Roman" panose="02020603050405020304" pitchFamily="18" charset="0"/>
                <a:cs typeface="Times New Roman" panose="02020603050405020304" pitchFamily="18" charset="0"/>
              </a:rPr>
              <a:t>  public $name;</a:t>
            </a:r>
          </a:p>
          <a:p>
            <a:r>
              <a:rPr lang="en-IN" sz="2400" dirty="0">
                <a:latin typeface="Times New Roman" panose="02020603050405020304" pitchFamily="18" charset="0"/>
                <a:cs typeface="Times New Roman" panose="02020603050405020304" pitchFamily="18" charset="0"/>
              </a:rPr>
              <a:t>  protected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private $weight;</a:t>
            </a:r>
          </a:p>
          <a:p>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$mango = new Fruit();</a:t>
            </a:r>
          </a:p>
          <a:p>
            <a:r>
              <a:rPr lang="en-IN" sz="2400" dirty="0">
                <a:latin typeface="Times New Roman" panose="02020603050405020304" pitchFamily="18" charset="0"/>
                <a:cs typeface="Times New Roman" panose="02020603050405020304" pitchFamily="18" charset="0"/>
              </a:rPr>
              <a:t>$mango-&gt;name = 'Mango'; // OK</a:t>
            </a:r>
          </a:p>
          <a:p>
            <a:r>
              <a:rPr lang="en-IN" sz="2400" dirty="0">
                <a:latin typeface="Times New Roman" panose="02020603050405020304" pitchFamily="18" charset="0"/>
                <a:cs typeface="Times New Roman" panose="02020603050405020304" pitchFamily="18" charset="0"/>
              </a:rPr>
              <a:t>$mango-&gt;</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 'Yellow'; // ERROR</a:t>
            </a:r>
          </a:p>
          <a:p>
            <a:r>
              <a:rPr lang="en-IN" sz="2400" dirty="0">
                <a:latin typeface="Times New Roman" panose="02020603050405020304" pitchFamily="18" charset="0"/>
                <a:cs typeface="Times New Roman" panose="02020603050405020304" pitchFamily="18" charset="0"/>
              </a:rPr>
              <a:t>$mango-&gt;weight = '300'; // ERROR</a:t>
            </a:r>
          </a:p>
          <a:p>
            <a:r>
              <a:rPr lang="en-IN" sz="24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1655114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4241</TotalTime>
  <Words>1760</Words>
  <Application>Microsoft Office PowerPoint</Application>
  <PresentationFormat>Widescreen</PresentationFormat>
  <Paragraphs>256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PHP Training</vt:lpstr>
      <vt:lpstr> PHP – OOPs </vt:lpstr>
      <vt:lpstr> PHP – Classes and Objects </vt:lpstr>
      <vt:lpstr> PHP – Classes and Objects – Example  </vt:lpstr>
      <vt:lpstr> PHP – OOP- Constructor </vt:lpstr>
      <vt:lpstr> PHP – OOP- Constructor - Example </vt:lpstr>
      <vt:lpstr> PHP – OOP- Destructor - Example </vt:lpstr>
      <vt:lpstr> PHP – OOP- Access Modifiers </vt:lpstr>
      <vt:lpstr> PHP – OOP- Access Modifiers </vt:lpstr>
      <vt:lpstr> PHP – Inheritance </vt:lpstr>
      <vt:lpstr> PHP – Overriding Inherited Methods </vt:lpstr>
      <vt:lpstr> PHP – The final keyword </vt:lpstr>
      <vt:lpstr> PHP – Class Constants </vt:lpstr>
      <vt:lpstr> PHP – Class Constants </vt:lpstr>
      <vt:lpstr> PHP – Constants </vt:lpstr>
      <vt:lpstr> PHP – Abstract Classes and Methods </vt:lpstr>
      <vt:lpstr> PHP – Abstract Classes and Methods </vt:lpstr>
      <vt:lpstr> PHP – Static Methods </vt:lpstr>
      <vt:lpstr> PHP – Static Properties </vt:lpstr>
      <vt:lpstr> PHP – Creating Iterables </vt:lpstr>
      <vt:lpstr> Assignment 1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PADMAVATHI BINDULAL</dc:creator>
  <cp:lastModifiedBy>T-159</cp:lastModifiedBy>
  <cp:revision>353</cp:revision>
  <dcterms:created xsi:type="dcterms:W3CDTF">2022-04-21T06:13:22Z</dcterms:created>
  <dcterms:modified xsi:type="dcterms:W3CDTF">2022-07-29T11:21:28Z</dcterms:modified>
</cp:coreProperties>
</file>