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8" r:id="rId8"/>
    <p:sldId id="261" r:id="rId9"/>
    <p:sldId id="262" r:id="rId10"/>
    <p:sldId id="263" r:id="rId11"/>
    <p:sldId id="264" r:id="rId12"/>
    <p:sldId id="265" r:id="rId13"/>
    <p:sldId id="267" r:id="rId14"/>
    <p:sldId id="266"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C00"/>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4014474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ullabhavyasree5@gmail.com"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hyperlink" Target="mailto:bhavyasreepulla@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havyachinni.github.io/projecttask2/"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9000" b="-9000"/>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66829"/>
            <a:ext cx="10993549" cy="572691"/>
          </a:xfrm>
          <a:gradFill flip="none" rotWithShape="1">
            <a:gsLst>
              <a:gs pos="50000">
                <a:srgbClr val="FFC000"/>
              </a:gs>
              <a:gs pos="20000">
                <a:schemeClr val="accent3">
                  <a:lumMod val="60000"/>
                  <a:lumOff val="40000"/>
                </a:schemeClr>
              </a:gs>
              <a:gs pos="36000">
                <a:schemeClr val="accent1">
                  <a:lumMod val="5000"/>
                  <a:lumOff val="95000"/>
                </a:schemeClr>
              </a:gs>
              <a:gs pos="70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a:glow rad="127000">
              <a:srgbClr val="FFFF00"/>
            </a:glow>
            <a:softEdge rad="31750"/>
          </a:effectLst>
          <a:scene3d>
            <a:camera prst="orthographicFront"/>
            <a:lightRig rig="threePt" dir="t"/>
          </a:scene3d>
          <a:sp3d>
            <a:bevelT w="139700" h="139700" prst="divot"/>
          </a:sp3d>
        </p:spPr>
        <p:txBody>
          <a:bodyPr>
            <a:normAutofit fontScale="90000"/>
          </a:bodyPr>
          <a:lstStyle/>
          <a:p>
            <a:r>
              <a:rPr lang="en-GB" sz="3600" dirty="0"/>
              <a:t>                                       Student </a:t>
            </a:r>
            <a:r>
              <a:rPr lang="en-GB" dirty="0"/>
              <a:t>Details </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Beveled 6">
            <a:extLst>
              <a:ext uri="{FF2B5EF4-FFF2-40B4-BE49-F238E27FC236}">
                <a16:creationId xmlns:a16="http://schemas.microsoft.com/office/drawing/2014/main" id="{D1C9CCBF-67B7-68A1-FDBC-8D3D977AF8BD}"/>
              </a:ext>
            </a:extLst>
          </p:cNvPr>
          <p:cNvSpPr/>
          <p:nvPr/>
        </p:nvSpPr>
        <p:spPr>
          <a:xfrm>
            <a:off x="456694" y="1488117"/>
            <a:ext cx="3159342" cy="4485177"/>
          </a:xfrm>
          <a:prstGeom prst="bevel">
            <a:avLst>
              <a:gd name="adj" fmla="val 45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8" name="TextBox 7">
            <a:extLst>
              <a:ext uri="{FF2B5EF4-FFF2-40B4-BE49-F238E27FC236}">
                <a16:creationId xmlns:a16="http://schemas.microsoft.com/office/drawing/2014/main" id="{2DF85504-A2CA-9348-E156-AE3BA1486F2E}"/>
              </a:ext>
            </a:extLst>
          </p:cNvPr>
          <p:cNvSpPr txBox="1"/>
          <p:nvPr/>
        </p:nvSpPr>
        <p:spPr>
          <a:xfrm>
            <a:off x="3770396" y="2095996"/>
            <a:ext cx="8410408" cy="2831544"/>
          </a:xfrm>
          <a:prstGeom prst="rect">
            <a:avLst/>
          </a:prstGeom>
        </p:spPr>
        <p:txBody>
          <a:bodyPr wrap="square" rtlCol="0">
            <a:spAutoFit/>
          </a:bodyPr>
          <a:lstStyle/>
          <a:p>
            <a:pPr algn="just"/>
            <a:r>
              <a:rPr lang="en-GB" b="1" dirty="0">
                <a:solidFill>
                  <a:srgbClr val="FF0000"/>
                </a:solidFill>
                <a:latin typeface="Times New Roman" panose="02020603050405020304" pitchFamily="18" charset="0"/>
                <a:cs typeface="Times New Roman" panose="02020603050405020304" pitchFamily="18" charset="0"/>
              </a:rPr>
              <a:t>  </a:t>
            </a:r>
            <a:r>
              <a:rPr lang="en-GB" sz="2000" b="1" dirty="0">
                <a:solidFill>
                  <a:srgbClr val="FF0000"/>
                </a:solidFill>
                <a:latin typeface="Times New Roman" panose="02020603050405020304" pitchFamily="18" charset="0"/>
                <a:cs typeface="Times New Roman" panose="02020603050405020304" pitchFamily="18" charset="0"/>
              </a:rPr>
              <a:t>Name                                        :  </a:t>
            </a:r>
            <a:r>
              <a:rPr lang="en-GB" sz="2000" b="1" dirty="0">
                <a:solidFill>
                  <a:schemeClr val="bg1"/>
                </a:solidFill>
                <a:latin typeface="Times New Roman" panose="02020603050405020304" pitchFamily="18" charset="0"/>
                <a:cs typeface="Times New Roman" panose="02020603050405020304" pitchFamily="18" charset="0"/>
              </a:rPr>
              <a:t>Pulla Bhavya </a:t>
            </a:r>
            <a:r>
              <a:rPr lang="en-GB" sz="2000" b="1" dirty="0" err="1">
                <a:solidFill>
                  <a:schemeClr val="bg1"/>
                </a:solidFill>
                <a:latin typeface="Times New Roman" panose="02020603050405020304" pitchFamily="18" charset="0"/>
                <a:cs typeface="Times New Roman" panose="02020603050405020304" pitchFamily="18" charset="0"/>
              </a:rPr>
              <a:t>Sreee</a:t>
            </a:r>
            <a:endParaRPr lang="en-GB" sz="2000" b="1" dirty="0">
              <a:solidFill>
                <a:schemeClr val="bg1"/>
              </a:solidFill>
              <a:latin typeface="Times New Roman" panose="02020603050405020304" pitchFamily="18" charset="0"/>
              <a:cs typeface="Times New Roman" panose="02020603050405020304" pitchFamily="18" charset="0"/>
            </a:endParaRPr>
          </a:p>
          <a:p>
            <a:pPr algn="just"/>
            <a:r>
              <a:rPr lang="en-GB" sz="2000" b="1" dirty="0">
                <a:solidFill>
                  <a:srgbClr val="FF0000"/>
                </a:solidFill>
                <a:latin typeface="Times New Roman" panose="02020603050405020304" pitchFamily="18" charset="0"/>
                <a:cs typeface="Times New Roman" panose="02020603050405020304" pitchFamily="18" charset="0"/>
              </a:rPr>
              <a:t>  Skills Build Email  ID             : </a:t>
            </a:r>
            <a:r>
              <a:rPr lang="en-IN" sz="2000" b="1" dirty="0">
                <a:solidFill>
                  <a:schemeClr val="bg1"/>
                </a:solidFill>
                <a:latin typeface="Times New Roman" panose="02020603050405020304" pitchFamily="18" charset="0"/>
                <a:cs typeface="Times New Roman" panose="02020603050405020304" pitchFamily="18" charset="0"/>
                <a:hlinkClick r:id="rId3"/>
              </a:rPr>
              <a:t>pullabhavyasree5@gmail.com</a:t>
            </a:r>
            <a:r>
              <a:rPr lang="en-IN" sz="2000" b="1" dirty="0">
                <a:solidFill>
                  <a:schemeClr val="bg1"/>
                </a:solidFill>
                <a:latin typeface="Times New Roman" panose="02020603050405020304" pitchFamily="18" charset="0"/>
                <a:cs typeface="Times New Roman" panose="02020603050405020304" pitchFamily="18" charset="0"/>
              </a:rPr>
              <a:t> (open skills )</a:t>
            </a:r>
          </a:p>
          <a:p>
            <a:pPr algn="just"/>
            <a:r>
              <a:rPr lang="en-IN" sz="2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hlinkClick r:id="rId4"/>
              </a:rPr>
              <a:t>bhavyasreepulla@gmail.com</a:t>
            </a:r>
            <a:r>
              <a:rPr lang="en-IN" sz="2000" b="1" dirty="0">
                <a:solidFill>
                  <a:schemeClr val="bg1"/>
                </a:solidFill>
                <a:latin typeface="Times New Roman" panose="02020603050405020304" pitchFamily="18" charset="0"/>
                <a:cs typeface="Times New Roman" panose="02020603050405020304" pitchFamily="18" charset="0"/>
              </a:rPr>
              <a:t> (CSR box)</a:t>
            </a:r>
            <a:endParaRPr lang="en-GB" sz="2000" b="1" dirty="0">
              <a:solidFill>
                <a:schemeClr val="bg1"/>
              </a:solidFill>
              <a:latin typeface="Times New Roman" panose="02020603050405020304" pitchFamily="18" charset="0"/>
              <a:cs typeface="Times New Roman" panose="02020603050405020304" pitchFamily="18" charset="0"/>
            </a:endParaRPr>
          </a:p>
          <a:p>
            <a:r>
              <a:rPr lang="en-GB" sz="2000" b="1" dirty="0">
                <a:solidFill>
                  <a:srgbClr val="FF0000"/>
                </a:solidFill>
                <a:latin typeface="Times New Roman" panose="02020603050405020304" pitchFamily="18" charset="0"/>
                <a:cs typeface="Times New Roman" panose="02020603050405020304" pitchFamily="18" charset="0"/>
              </a:rPr>
              <a:t>  College Name                           : </a:t>
            </a:r>
            <a:r>
              <a:rPr lang="en-IN" sz="2000" b="1" i="0" dirty="0">
                <a:solidFill>
                  <a:schemeClr val="bg1"/>
                </a:solidFill>
                <a:effectLst/>
                <a:latin typeface="Times New Roman" panose="02020603050405020304" pitchFamily="18" charset="0"/>
                <a:cs typeface="Times New Roman" panose="02020603050405020304" pitchFamily="18" charset="0"/>
              </a:rPr>
              <a:t>JNTUA College of Engineering,</a:t>
            </a:r>
            <a:r>
              <a:rPr lang="en-IN" sz="2000" b="1" dirty="0">
                <a:solidFill>
                  <a:schemeClr val="bg1"/>
                </a:solidFill>
                <a:latin typeface="Times New Roman" panose="02020603050405020304" pitchFamily="18" charset="0"/>
                <a:cs typeface="Times New Roman" panose="02020603050405020304" pitchFamily="18" charset="0"/>
              </a:rPr>
              <a:t>Pulivendula</a:t>
            </a:r>
            <a:endParaRPr lang="en-GB" sz="2000" b="1" dirty="0">
              <a:solidFill>
                <a:schemeClr val="bg1"/>
              </a:solidFill>
              <a:latin typeface="Times New Roman" panose="02020603050405020304" pitchFamily="18" charset="0"/>
              <a:cs typeface="Times New Roman" panose="02020603050405020304" pitchFamily="18" charset="0"/>
            </a:endParaRPr>
          </a:p>
          <a:p>
            <a:pPr algn="just"/>
            <a:r>
              <a:rPr lang="en-GB" sz="2000" b="1" dirty="0">
                <a:solidFill>
                  <a:srgbClr val="FF0000"/>
                </a:solidFill>
                <a:latin typeface="Times New Roman" panose="02020603050405020304" pitchFamily="18" charset="0"/>
                <a:cs typeface="Times New Roman" panose="02020603050405020304" pitchFamily="18" charset="0"/>
              </a:rPr>
              <a:t>  College state                             : </a:t>
            </a:r>
            <a:r>
              <a:rPr lang="en-GB" sz="2000" b="1" dirty="0">
                <a:solidFill>
                  <a:schemeClr val="bg1"/>
                </a:solidFill>
                <a:latin typeface="Times New Roman" panose="02020603050405020304" pitchFamily="18" charset="0"/>
                <a:cs typeface="Times New Roman" panose="02020603050405020304" pitchFamily="18" charset="0"/>
              </a:rPr>
              <a:t>Andhra </a:t>
            </a:r>
            <a:r>
              <a:rPr lang="en-IN" sz="2000" b="1" dirty="0">
                <a:solidFill>
                  <a:schemeClr val="bg1"/>
                </a:solidFill>
                <a:latin typeface="Times New Roman" panose="02020603050405020304" pitchFamily="18" charset="0"/>
                <a:cs typeface="Times New Roman" panose="02020603050405020304" pitchFamily="18" charset="0"/>
              </a:rPr>
              <a:t>Pradesh </a:t>
            </a:r>
            <a:endParaRPr lang="en-GB" sz="2000" b="1" dirty="0">
              <a:solidFill>
                <a:schemeClr val="bg1"/>
              </a:solidFill>
              <a:latin typeface="Times New Roman" panose="02020603050405020304" pitchFamily="18" charset="0"/>
              <a:cs typeface="Times New Roman" panose="02020603050405020304" pitchFamily="18" charset="0"/>
            </a:endParaRPr>
          </a:p>
          <a:p>
            <a:pPr algn="just"/>
            <a:r>
              <a:rPr lang="en-GB" sz="2000" b="1" dirty="0">
                <a:solidFill>
                  <a:srgbClr val="FF0000"/>
                </a:solidFill>
                <a:latin typeface="Times New Roman" panose="02020603050405020304" pitchFamily="18" charset="0"/>
                <a:cs typeface="Times New Roman" panose="02020603050405020304" pitchFamily="18" charset="0"/>
              </a:rPr>
              <a:t>  Internship domain                   : </a:t>
            </a:r>
            <a:r>
              <a:rPr lang="en-GB" sz="2000" b="1" dirty="0">
                <a:solidFill>
                  <a:schemeClr val="bg1"/>
                </a:solidFill>
                <a:latin typeface="Times New Roman" panose="02020603050405020304" pitchFamily="18" charset="0"/>
                <a:cs typeface="Times New Roman" panose="02020603050405020304" pitchFamily="18" charset="0"/>
              </a:rPr>
              <a:t>Front End Development(FED)</a:t>
            </a:r>
          </a:p>
          <a:p>
            <a:pPr algn="just"/>
            <a:r>
              <a:rPr lang="en-GB" sz="2000" b="1" dirty="0">
                <a:solidFill>
                  <a:srgbClr val="FF0000"/>
                </a:solidFill>
                <a:latin typeface="Times New Roman" panose="02020603050405020304" pitchFamily="18" charset="0"/>
                <a:cs typeface="Times New Roman" panose="02020603050405020304" pitchFamily="18" charset="0"/>
              </a:rPr>
              <a:t>  Internship start and end date : </a:t>
            </a:r>
            <a:r>
              <a:rPr lang="en-GB" sz="2000" b="1" dirty="0">
                <a:solidFill>
                  <a:schemeClr val="bg1"/>
                </a:solidFill>
                <a:latin typeface="Times New Roman" panose="02020603050405020304" pitchFamily="18" charset="0"/>
                <a:cs typeface="Times New Roman" panose="02020603050405020304" pitchFamily="18" charset="0"/>
              </a:rPr>
              <a:t>June 5</a:t>
            </a:r>
            <a:r>
              <a:rPr lang="en-GB" sz="2000" b="1" baseline="30000" dirty="0">
                <a:solidFill>
                  <a:schemeClr val="bg1"/>
                </a:solidFill>
                <a:latin typeface="Times New Roman" panose="02020603050405020304" pitchFamily="18" charset="0"/>
                <a:cs typeface="Times New Roman" panose="02020603050405020304" pitchFamily="18" charset="0"/>
              </a:rPr>
              <a:t>th</a:t>
            </a:r>
            <a:r>
              <a:rPr lang="en-GB" sz="2000" b="1" dirty="0">
                <a:solidFill>
                  <a:schemeClr val="bg1"/>
                </a:solidFill>
                <a:latin typeface="Times New Roman" panose="02020603050405020304" pitchFamily="18" charset="0"/>
                <a:cs typeface="Times New Roman" panose="02020603050405020304" pitchFamily="18" charset="0"/>
              </a:rPr>
              <a:t> 2023 to July 23</a:t>
            </a:r>
            <a:r>
              <a:rPr lang="en-GB" sz="2000" b="1" baseline="30000" dirty="0">
                <a:solidFill>
                  <a:schemeClr val="bg1"/>
                </a:solidFill>
                <a:latin typeface="Times New Roman" panose="02020603050405020304" pitchFamily="18" charset="0"/>
                <a:cs typeface="Times New Roman" panose="02020603050405020304" pitchFamily="18" charset="0"/>
              </a:rPr>
              <a:t>rd</a:t>
            </a:r>
            <a:r>
              <a:rPr lang="en-GB" sz="2000" b="1" dirty="0">
                <a:solidFill>
                  <a:schemeClr val="bg1"/>
                </a:solidFill>
                <a:latin typeface="Times New Roman" panose="02020603050405020304" pitchFamily="18" charset="0"/>
                <a:cs typeface="Times New Roman" panose="02020603050405020304" pitchFamily="18" charset="0"/>
              </a:rPr>
              <a:t> 2023</a:t>
            </a:r>
          </a:p>
          <a:p>
            <a:r>
              <a:rPr lang="en-GB" sz="2000" b="1" cap="none" dirty="0">
                <a:latin typeface="Times New Roman" panose="02020603050405020304" pitchFamily="18" charset="0"/>
                <a:cs typeface="Times New Roman" panose="02020603050405020304" pitchFamily="18" charset="0"/>
              </a:rPr>
              <a:t>                                                                   </a:t>
            </a:r>
            <a:endParaRPr lang="en-GB" sz="20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17E41C6-0F4C-165D-1D72-31B0E8BB8838}"/>
              </a:ext>
            </a:extLst>
          </p:cNvPr>
          <p:cNvPicPr>
            <a:picLocks noChangeAspect="1"/>
          </p:cNvPicPr>
          <p:nvPr/>
        </p:nvPicPr>
        <p:blipFill>
          <a:blip r:embed="rId5"/>
          <a:stretch>
            <a:fillRect/>
          </a:stretch>
        </p:blipFill>
        <p:spPr>
          <a:xfrm>
            <a:off x="588479" y="1652156"/>
            <a:ext cx="2908135" cy="414597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l="-3000" r="-3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48EF49-CEB8-8B1D-1154-71C86C048737}"/>
              </a:ext>
            </a:extLst>
          </p:cNvPr>
          <p:cNvSpPr txBox="1">
            <a:spLocks/>
          </p:cNvSpPr>
          <p:nvPr/>
        </p:nvSpPr>
        <p:spPr>
          <a:xfrm>
            <a:off x="448776" y="691883"/>
            <a:ext cx="11162030" cy="711200"/>
          </a:xfrm>
          <a:prstGeom prst="rect">
            <a:avLst/>
          </a:prstGeom>
          <a:gradFill>
            <a:gsLst>
              <a:gs pos="92000">
                <a:srgbClr val="FF0000"/>
              </a:gs>
              <a:gs pos="28000">
                <a:srgbClr val="8E6C00"/>
              </a:gs>
              <a:gs pos="91000">
                <a:srgbClr val="FFFF00"/>
              </a:gs>
              <a:gs pos="63000">
                <a:schemeClr val="accent1">
                  <a:lumMod val="95000"/>
                  <a:lumOff val="5000"/>
                </a:schemeClr>
              </a:gs>
              <a:gs pos="21000">
                <a:srgbClr val="92D050"/>
              </a:gs>
              <a:gs pos="35000">
                <a:schemeClr val="accent1">
                  <a:lumMod val="95000"/>
                  <a:lumOff val="5000"/>
                </a:schemeClr>
              </a:gs>
              <a:gs pos="86782">
                <a:schemeClr val="bg1"/>
              </a:gs>
              <a:gs pos="74000">
                <a:srgbClr val="92D050"/>
              </a:gs>
              <a:gs pos="55000">
                <a:srgbClr val="92D050"/>
              </a:gs>
              <a:gs pos="24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vert="horz" lIns="91440" tIns="45720" rIns="91440" bIns="45720" rtlCol="0" anchor="ct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200" b="1" dirty="0"/>
              <a:t>RESULTS</a:t>
            </a:r>
            <a:endParaRPr lang="en-US" sz="3200" b="1" dirty="0"/>
          </a:p>
        </p:txBody>
      </p:sp>
      <p:sp>
        <p:nvSpPr>
          <p:cNvPr id="8" name="TextBox 7">
            <a:extLst>
              <a:ext uri="{FF2B5EF4-FFF2-40B4-BE49-F238E27FC236}">
                <a16:creationId xmlns:a16="http://schemas.microsoft.com/office/drawing/2014/main" id="{374EB6C5-6C7F-124C-35B6-6A779FDB0565}"/>
              </a:ext>
            </a:extLst>
          </p:cNvPr>
          <p:cNvSpPr txBox="1"/>
          <p:nvPr/>
        </p:nvSpPr>
        <p:spPr>
          <a:xfrm>
            <a:off x="329136" y="2057400"/>
            <a:ext cx="11162030" cy="3662541"/>
          </a:xfrm>
          <a:prstGeom prst="rect">
            <a:avLst/>
          </a:prstGeom>
          <a:noFill/>
        </p:spPr>
        <p:txBody>
          <a:bodyPr wrap="square" rtlCol="0">
            <a:spAutoFit/>
          </a:bodyPr>
          <a:lstStyle/>
          <a:p>
            <a:pPr algn="just"/>
            <a:r>
              <a:rPr lang="en-US" sz="2800" b="1" i="0" dirty="0">
                <a:solidFill>
                  <a:srgbClr val="374151"/>
                </a:solidFill>
                <a:effectLst/>
                <a:latin typeface="Söhne"/>
              </a:rPr>
              <a:t>         </a:t>
            </a:r>
            <a:r>
              <a:rPr lang="en-US" sz="2000" dirty="0">
                <a:solidFill>
                  <a:srgbClr val="374151"/>
                </a:solidFill>
                <a:latin typeface="Söhne"/>
              </a:rPr>
              <a:t>The project(portfolio) it is necessary for students and organizations it will address the needs of the end users and it brings value to it, because it will helps save funds and eliminates time theft by employees and students.</a:t>
            </a:r>
          </a:p>
          <a:p>
            <a:pPr algn="just"/>
            <a:r>
              <a:rPr lang="en-US" sz="2000" dirty="0">
                <a:solidFill>
                  <a:srgbClr val="374151"/>
                </a:solidFill>
                <a:latin typeface="Söhne"/>
              </a:rPr>
              <a:t>            The data obtained in this project which was prepared based on the </a:t>
            </a:r>
            <a:r>
              <a:rPr lang="en-US" sz="2000" dirty="0" err="1">
                <a:solidFill>
                  <a:srgbClr val="374151"/>
                </a:solidFill>
                <a:latin typeface="Söhne"/>
              </a:rPr>
              <a:t>HTML,CSS,and</a:t>
            </a:r>
            <a:r>
              <a:rPr lang="en-US" sz="2000" dirty="0">
                <a:solidFill>
                  <a:srgbClr val="374151"/>
                </a:solidFill>
                <a:latin typeface="Söhne"/>
              </a:rPr>
              <a:t> </a:t>
            </a:r>
            <a:r>
              <a:rPr lang="en-US" sz="2000" dirty="0" err="1">
                <a:solidFill>
                  <a:srgbClr val="374151"/>
                </a:solidFill>
                <a:latin typeface="Söhne"/>
              </a:rPr>
              <a:t>Javascript</a:t>
            </a:r>
            <a:r>
              <a:rPr lang="en-US" sz="2000" dirty="0">
                <a:solidFill>
                  <a:srgbClr val="374151"/>
                </a:solidFill>
                <a:latin typeface="Söhne"/>
              </a:rPr>
              <a:t> these are the languages for Front End Wed development.</a:t>
            </a:r>
          </a:p>
          <a:p>
            <a:pPr algn="just"/>
            <a:r>
              <a:rPr lang="en-US" sz="2000" dirty="0">
                <a:solidFill>
                  <a:srgbClr val="374151"/>
                </a:solidFill>
                <a:latin typeface="Söhne"/>
              </a:rPr>
              <a:t>                                                The effectiveness present in my project is my </a:t>
            </a:r>
            <a:r>
              <a:rPr lang="en-US" sz="2000" b="1" dirty="0">
                <a:solidFill>
                  <a:srgbClr val="374151"/>
                </a:solidFill>
                <a:latin typeface="Söhne"/>
              </a:rPr>
              <a:t>online certificates </a:t>
            </a:r>
            <a:r>
              <a:rPr lang="en-US" sz="2000" dirty="0">
                <a:solidFill>
                  <a:srgbClr val="374151"/>
                </a:solidFill>
                <a:latin typeface="Söhne"/>
              </a:rPr>
              <a:t>and </a:t>
            </a:r>
            <a:r>
              <a:rPr lang="en-US" sz="2000" b="1" dirty="0">
                <a:solidFill>
                  <a:srgbClr val="374151"/>
                </a:solidFill>
                <a:latin typeface="Söhne"/>
              </a:rPr>
              <a:t>badges</a:t>
            </a:r>
            <a:r>
              <a:rPr lang="en-US" sz="2000" dirty="0">
                <a:solidFill>
                  <a:srgbClr val="374151"/>
                </a:solidFill>
                <a:latin typeface="Söhne"/>
              </a:rPr>
              <a:t> from different companies that which are inspire to every end users.</a:t>
            </a:r>
          </a:p>
          <a:p>
            <a:pPr algn="just"/>
            <a:endParaRPr lang="en-US" sz="2000" dirty="0">
              <a:solidFill>
                <a:srgbClr val="374151"/>
              </a:solidFill>
              <a:latin typeface="Söhne"/>
            </a:endParaRPr>
          </a:p>
          <a:p>
            <a:pPr algn="just"/>
            <a:r>
              <a:rPr lang="en-US" sz="2400" b="1" dirty="0">
                <a:solidFill>
                  <a:srgbClr val="374151"/>
                </a:solidFill>
                <a:latin typeface="Söhne"/>
              </a:rPr>
              <a:t>    </a:t>
            </a:r>
            <a:r>
              <a:rPr lang="en-US" sz="2000" dirty="0">
                <a:solidFill>
                  <a:srgbClr val="374151"/>
                </a:solidFill>
                <a:latin typeface="Söhne"/>
              </a:rPr>
              <a:t>There fore,</a:t>
            </a:r>
            <a:r>
              <a:rPr lang="en-US" sz="2000" b="0" i="0" dirty="0">
                <a:solidFill>
                  <a:srgbClr val="374151"/>
                </a:solidFill>
                <a:effectLst/>
                <a:latin typeface="Söhne"/>
              </a:rPr>
              <a:t> through my project many end users get attracted and aiming to maximize returns, minimize risk, and provide customized solutions.my  solution empowers, saves time, and enhances overall portfolio performance.</a:t>
            </a:r>
            <a:endParaRPr lang="en-US" sz="2000" dirty="0">
              <a:solidFill>
                <a:srgbClr val="374151"/>
              </a:solidFill>
              <a:latin typeface="Söhne"/>
            </a:endParaRPr>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4000" r="-4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5B6689-8B2D-4262-C177-C0AAF1CD11A1}"/>
              </a:ext>
            </a:extLst>
          </p:cNvPr>
          <p:cNvSpPr txBox="1">
            <a:spLocks/>
          </p:cNvSpPr>
          <p:nvPr/>
        </p:nvSpPr>
        <p:spPr>
          <a:xfrm>
            <a:off x="514983" y="659389"/>
            <a:ext cx="11162030" cy="711200"/>
          </a:xfrm>
          <a:prstGeom prst="rect">
            <a:avLst/>
          </a:prstGeom>
          <a:gradFill>
            <a:gsLst>
              <a:gs pos="45416">
                <a:srgbClr val="FF0000"/>
              </a:gs>
              <a:gs pos="28000">
                <a:srgbClr val="8E6C00"/>
              </a:gs>
              <a:gs pos="91000">
                <a:srgbClr val="FFFF00"/>
              </a:gs>
              <a:gs pos="63000">
                <a:schemeClr val="accent1">
                  <a:lumMod val="95000"/>
                  <a:lumOff val="5000"/>
                </a:schemeClr>
              </a:gs>
              <a:gs pos="21000">
                <a:srgbClr val="92D050"/>
              </a:gs>
              <a:gs pos="35000">
                <a:schemeClr val="accent1">
                  <a:lumMod val="95000"/>
                  <a:lumOff val="5000"/>
                </a:schemeClr>
              </a:gs>
              <a:gs pos="86782">
                <a:schemeClr val="bg1"/>
              </a:gs>
              <a:gs pos="68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vert="horz" lIns="91440" tIns="45720" rIns="91440" bIns="45720" rtlCol="0" anchor="ct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200" b="1" dirty="0"/>
              <a:t>LINKS</a:t>
            </a:r>
            <a:endParaRPr lang="en-US" sz="3200" b="1" dirty="0"/>
          </a:p>
        </p:txBody>
      </p:sp>
      <p:sp>
        <p:nvSpPr>
          <p:cNvPr id="5" name="TextBox 4">
            <a:extLst>
              <a:ext uri="{FF2B5EF4-FFF2-40B4-BE49-F238E27FC236}">
                <a16:creationId xmlns:a16="http://schemas.microsoft.com/office/drawing/2014/main" id="{FA533895-2A45-5D35-ACA4-EF6E13830A6D}"/>
              </a:ext>
            </a:extLst>
          </p:cNvPr>
          <p:cNvSpPr txBox="1"/>
          <p:nvPr/>
        </p:nvSpPr>
        <p:spPr>
          <a:xfrm>
            <a:off x="514983" y="2890028"/>
            <a:ext cx="11415927" cy="1938992"/>
          </a:xfrm>
          <a:prstGeom prst="rect">
            <a:avLst/>
          </a:prstGeom>
          <a:noFill/>
        </p:spPr>
        <p:txBody>
          <a:bodyPr wrap="square" rtlCol="0">
            <a:spAutoFit/>
          </a:bodyPr>
          <a:lstStyle/>
          <a:p>
            <a:pPr algn="just"/>
            <a:endParaRPr lang="en-US" sz="2000" dirty="0">
              <a:solidFill>
                <a:srgbClr val="374151"/>
              </a:solidFill>
              <a:latin typeface="Söhne"/>
            </a:endParaRPr>
          </a:p>
          <a:p>
            <a:pPr algn="just"/>
            <a:r>
              <a:rPr lang="en-US" sz="2000" dirty="0">
                <a:solidFill>
                  <a:srgbClr val="374151"/>
                </a:solidFill>
                <a:latin typeface="Söhne"/>
              </a:rPr>
              <a:t>The above link  refers to my project(portfolio) from the </a:t>
            </a:r>
            <a:r>
              <a:rPr lang="en-US" sz="2000" dirty="0" err="1">
                <a:solidFill>
                  <a:srgbClr val="374151"/>
                </a:solidFill>
                <a:latin typeface="Söhne"/>
              </a:rPr>
              <a:t>github</a:t>
            </a:r>
            <a:r>
              <a:rPr lang="en-US" sz="2000" dirty="0">
                <a:solidFill>
                  <a:srgbClr val="374151"/>
                </a:solidFill>
                <a:latin typeface="Söhne"/>
              </a:rPr>
              <a:t> repository which consists of html ,</a:t>
            </a:r>
            <a:r>
              <a:rPr lang="en-US" sz="2000" dirty="0" err="1">
                <a:solidFill>
                  <a:srgbClr val="374151"/>
                </a:solidFill>
                <a:latin typeface="Söhne"/>
              </a:rPr>
              <a:t>css</a:t>
            </a:r>
            <a:r>
              <a:rPr lang="en-US" sz="2000" dirty="0">
                <a:solidFill>
                  <a:srgbClr val="374151"/>
                </a:solidFill>
                <a:latin typeface="Söhne"/>
              </a:rPr>
              <a:t> ,</a:t>
            </a:r>
            <a:r>
              <a:rPr lang="en-US" sz="2000" dirty="0" err="1">
                <a:solidFill>
                  <a:srgbClr val="374151"/>
                </a:solidFill>
                <a:latin typeface="Söhne"/>
              </a:rPr>
              <a:t>javascript</a:t>
            </a:r>
            <a:r>
              <a:rPr lang="en-US" sz="2000" dirty="0">
                <a:solidFill>
                  <a:srgbClr val="374151"/>
                </a:solidFill>
                <a:latin typeface="Söhne"/>
              </a:rPr>
              <a:t> files.</a:t>
            </a:r>
          </a:p>
          <a:p>
            <a:pPr algn="just"/>
            <a:endParaRPr lang="en-US" sz="2000" b="1" dirty="0">
              <a:solidFill>
                <a:srgbClr val="374151"/>
              </a:solidFill>
              <a:latin typeface="Söhne"/>
            </a:endParaRPr>
          </a:p>
          <a:p>
            <a:pPr algn="just"/>
            <a:endParaRPr lang="en-US" sz="2000" b="1" dirty="0">
              <a:solidFill>
                <a:srgbClr val="374151"/>
              </a:solidFill>
              <a:latin typeface="Söhne"/>
            </a:endParaRPr>
          </a:p>
          <a:p>
            <a:pPr algn="just"/>
            <a:r>
              <a:rPr lang="en-US" sz="2000" b="1" dirty="0">
                <a:solidFill>
                  <a:srgbClr val="374151"/>
                </a:solidFill>
                <a:latin typeface="Söhne"/>
              </a:rPr>
              <a:t>NOTE: </a:t>
            </a:r>
            <a:r>
              <a:rPr lang="en-US" sz="2000" dirty="0">
                <a:solidFill>
                  <a:srgbClr val="374151"/>
                </a:solidFill>
                <a:latin typeface="Söhne"/>
              </a:rPr>
              <a:t>To open the link please click the </a:t>
            </a:r>
            <a:r>
              <a:rPr lang="en-US" sz="2000" dirty="0" err="1">
                <a:solidFill>
                  <a:srgbClr val="374151"/>
                </a:solidFill>
                <a:latin typeface="Söhne"/>
              </a:rPr>
              <a:t>ctrl+click</a:t>
            </a:r>
            <a:r>
              <a:rPr lang="en-US" sz="2000" dirty="0">
                <a:solidFill>
                  <a:srgbClr val="374151"/>
                </a:solidFill>
                <a:latin typeface="Söhne"/>
              </a:rPr>
              <a:t> to follow it. </a:t>
            </a:r>
            <a:endParaRPr lang="en-US" dirty="0">
              <a:solidFill>
                <a:srgbClr val="374151"/>
              </a:solidFill>
              <a:latin typeface="Söhne"/>
            </a:endParaRPr>
          </a:p>
        </p:txBody>
      </p:sp>
      <p:sp>
        <p:nvSpPr>
          <p:cNvPr id="3" name="TextBox 2">
            <a:extLst>
              <a:ext uri="{FF2B5EF4-FFF2-40B4-BE49-F238E27FC236}">
                <a16:creationId xmlns:a16="http://schemas.microsoft.com/office/drawing/2014/main" id="{9FB82653-AF0C-75C8-4FC5-19F8FC9459DE}"/>
              </a:ext>
            </a:extLst>
          </p:cNvPr>
          <p:cNvSpPr txBox="1"/>
          <p:nvPr/>
        </p:nvSpPr>
        <p:spPr>
          <a:xfrm>
            <a:off x="1091045" y="1443325"/>
            <a:ext cx="10307783" cy="1138773"/>
          </a:xfrm>
          <a:prstGeom prst="rect">
            <a:avLst/>
          </a:prstGeom>
          <a:noFill/>
        </p:spPr>
        <p:txBody>
          <a:bodyPr wrap="square">
            <a:spAutoFit/>
          </a:bodyPr>
          <a:lstStyle/>
          <a:p>
            <a:endParaRPr lang="en-IN" dirty="0"/>
          </a:p>
          <a:p>
            <a:r>
              <a:rPr lang="en-IN" sz="3200" dirty="0">
                <a:hlinkClick r:id="rId3"/>
              </a:rPr>
              <a:t>https://bhavyachinni.github.io/projecttask2/</a:t>
            </a:r>
            <a:endParaRPr lang="en-IN" sz="3200" dirty="0"/>
          </a:p>
          <a:p>
            <a:endParaRPr lang="en-IN" dirty="0"/>
          </a:p>
        </p:txBody>
      </p:sp>
    </p:spTree>
    <p:extLst>
      <p:ext uri="{BB962C8B-B14F-4D97-AF65-F5344CB8AC3E}">
        <p14:creationId xmlns:p14="http://schemas.microsoft.com/office/powerpoint/2010/main" val="95858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96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t="-17000" b="-17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69C85F-9ECA-56E9-2E45-3117ADD08A78}"/>
              </a:ext>
            </a:extLst>
          </p:cNvPr>
          <p:cNvSpPr>
            <a:spLocks noGrp="1"/>
          </p:cNvSpPr>
          <p:nvPr>
            <p:ph type="title"/>
          </p:nvPr>
        </p:nvSpPr>
        <p:spPr>
          <a:xfrm>
            <a:off x="581192" y="882650"/>
            <a:ext cx="11029616" cy="570230"/>
          </a:xfrm>
          <a:gradFill flip="none" rotWithShape="1">
            <a:gsLst>
              <a:gs pos="33327">
                <a:schemeClr val="accent3">
                  <a:lumMod val="75000"/>
                </a:schemeClr>
              </a:gs>
              <a:gs pos="68950">
                <a:schemeClr val="bg1">
                  <a:lumMod val="95000"/>
                </a:schemeClr>
              </a:gs>
              <a:gs pos="23000">
                <a:srgbClr val="66C8ED"/>
              </a:gs>
              <a:gs pos="0">
                <a:schemeClr val="accent1">
                  <a:lumMod val="40000"/>
                  <a:lumOff val="60000"/>
                </a:schemeClr>
              </a:gs>
              <a:gs pos="46000">
                <a:schemeClr val="accent1">
                  <a:lumMod val="95000"/>
                  <a:lumOff val="5000"/>
                </a:schemeClr>
              </a:gs>
              <a:gs pos="29000">
                <a:srgbClr val="0070C0"/>
              </a:gs>
              <a:gs pos="54606">
                <a:schemeClr val="accent4">
                  <a:lumMod val="60000"/>
                  <a:lumOff val="40000"/>
                </a:schemeClr>
              </a:gs>
              <a:gs pos="85000">
                <a:schemeClr val="accent1">
                  <a:lumMod val="60000"/>
                </a:schemeClr>
              </a:gs>
            </a:gsLst>
            <a:path path="circle">
              <a:fillToRect l="50000" t="50000" r="50000" b="50000"/>
            </a:path>
            <a:tileRect/>
          </a:gradFill>
          <a:effectLst>
            <a:outerShdw blurRad="50800" dist="38100" dir="2700000" algn="tl" rotWithShape="0">
              <a:prstClr val="black">
                <a:alpha val="40000"/>
              </a:prstClr>
            </a:outerShdw>
            <a:reflection blurRad="6350" stA="50000" endA="300" endPos="38500" dist="50800" dir="5400000" sy="-100000" algn="bl" rotWithShape="0"/>
            <a:softEdge rad="31750"/>
          </a:effectLst>
          <a:scene3d>
            <a:camera prst="orthographicFront"/>
            <a:lightRig rig="threePt" dir="t"/>
          </a:scene3d>
          <a:sp3d>
            <a:bevelT prst="angle"/>
          </a:sp3d>
        </p:spPr>
        <p:txBody>
          <a:bodyPr>
            <a:normAutofit/>
          </a:bodyPr>
          <a:lstStyle/>
          <a:p>
            <a:r>
              <a:rPr lang="en-IN" dirty="0"/>
              <a:t>                                             </a:t>
            </a:r>
            <a:r>
              <a:rPr lang="en-IN" sz="3100" b="1" dirty="0"/>
              <a:t>PROJECT TITLE</a:t>
            </a:r>
            <a:endParaRPr lang="en-IN" b="1" dirty="0">
              <a:solidFill>
                <a:schemeClr val="bg1"/>
              </a:solidFill>
            </a:endParaRPr>
          </a:p>
        </p:txBody>
      </p:sp>
      <p:sp>
        <p:nvSpPr>
          <p:cNvPr id="13" name="TextBox 12">
            <a:extLst>
              <a:ext uri="{FF2B5EF4-FFF2-40B4-BE49-F238E27FC236}">
                <a16:creationId xmlns:a16="http://schemas.microsoft.com/office/drawing/2014/main" id="{CAE2B40C-632F-A8BD-878A-E5248D8DC402}"/>
              </a:ext>
            </a:extLst>
          </p:cNvPr>
          <p:cNvSpPr txBox="1"/>
          <p:nvPr/>
        </p:nvSpPr>
        <p:spPr>
          <a:xfrm>
            <a:off x="883920" y="1879600"/>
            <a:ext cx="10922000" cy="4124206"/>
          </a:xfrm>
          <a:prstGeom prst="rect">
            <a:avLst/>
          </a:prstGeom>
          <a:noFill/>
        </p:spPr>
        <p:txBody>
          <a:bodyPr wrap="square" rtlCol="0">
            <a:spAutoFit/>
          </a:bodyPr>
          <a:lstStyle/>
          <a:p>
            <a:pPr algn="l"/>
            <a:r>
              <a:rPr lang="en-US" sz="2800" b="1" i="0" dirty="0">
                <a:solidFill>
                  <a:srgbClr val="374151"/>
                </a:solidFill>
                <a:effectLst/>
                <a:latin typeface="Söhne"/>
              </a:rPr>
              <a:t>                                             ABOUT PORTFOLIO</a:t>
            </a:r>
          </a:p>
          <a:p>
            <a:pPr algn="l"/>
            <a:r>
              <a:rPr lang="en-US" b="1" i="0" dirty="0">
                <a:solidFill>
                  <a:srgbClr val="374151"/>
                </a:solidFill>
                <a:effectLst/>
                <a:latin typeface="Söhne"/>
              </a:rPr>
              <a:t>A portfolio is a collection or showcase of an individual's or a company's work, accomplishments, and skills. It serves as a visual representation of their abilities and expertise in a specific field or industry. Portfolios can take various forms, such as physical documents, online websites, or digital presentations.</a:t>
            </a:r>
          </a:p>
          <a:p>
            <a:pPr algn="l"/>
            <a:r>
              <a:rPr lang="en-US" b="1" i="0" dirty="0">
                <a:solidFill>
                  <a:srgbClr val="374151"/>
                </a:solidFill>
                <a:effectLst/>
                <a:latin typeface="Söhne"/>
              </a:rPr>
              <a:t>                                                                                                </a:t>
            </a:r>
          </a:p>
          <a:p>
            <a:pPr algn="l"/>
            <a:r>
              <a:rPr lang="en-US" b="1" dirty="0">
                <a:solidFill>
                  <a:srgbClr val="374151"/>
                </a:solidFill>
                <a:latin typeface="Söhne"/>
              </a:rPr>
              <a:t>                                                </a:t>
            </a:r>
            <a:r>
              <a:rPr lang="en-US" b="1" i="0" dirty="0">
                <a:solidFill>
                  <a:srgbClr val="374151"/>
                </a:solidFill>
                <a:effectLst/>
                <a:latin typeface="Söhne"/>
              </a:rPr>
              <a:t>In a portfolio, one typically includes examples of their best work, such as writing samples, design projects,  photography, artwork, or even software applications they have developed. The purpose of a portfolio is to demonstrate proficiency, creativity, and professionalism to potential clients, employers, or collaborators.</a:t>
            </a:r>
          </a:p>
          <a:p>
            <a:pPr algn="l"/>
            <a:r>
              <a:rPr lang="en-US" b="1" i="0" dirty="0">
                <a:solidFill>
                  <a:srgbClr val="374151"/>
                </a:solidFill>
                <a:effectLst/>
                <a:latin typeface="Söhne"/>
              </a:rPr>
              <a:t>                                                  A well-organized and thoughtfully curated portfolio allows individuals to highlight their strengths, unique talents, and achievements. It provides a tangible way for others to evaluate their skills and make informed decisions about their capabilities. Additionally, portfolios often include descriptions, explanations, or annotations that provide context and insights into the projects showcased.</a:t>
            </a:r>
          </a:p>
          <a:p>
            <a:endParaRPr lang="en-US" sz="1800" kern="1200" dirty="0">
              <a:latin typeface="+mn-lt"/>
              <a:ea typeface="+mn-ea"/>
              <a:cs typeface="+mn-cs"/>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3000">
              <a:schemeClr val="accent3">
                <a:lumMod val="60000"/>
                <a:lumOff val="40000"/>
              </a:schemeClr>
            </a:gs>
            <a:gs pos="55000">
              <a:srgbClr val="0070C0"/>
            </a:gs>
            <a:gs pos="50009">
              <a:srgbClr val="B7E5F6"/>
            </a:gs>
            <a:gs pos="31006">
              <a:srgbClr val="CEEDF9"/>
            </a:gs>
            <a:gs pos="0">
              <a:schemeClr val="accent1">
                <a:lumMod val="5000"/>
                <a:lumOff val="95000"/>
              </a:schemeClr>
            </a:gs>
            <a:gs pos="93000">
              <a:schemeClr val="accent3">
                <a:lumMod val="60000"/>
                <a:lumOff val="40000"/>
              </a:schemeClr>
            </a:gs>
            <a:gs pos="4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14467E5D-4043-785B-EBD3-C9D79CD2E3AE}"/>
              </a:ext>
            </a:extLst>
          </p:cNvPr>
          <p:cNvSpPr/>
          <p:nvPr/>
        </p:nvSpPr>
        <p:spPr>
          <a:xfrm>
            <a:off x="8277537" y="3549114"/>
            <a:ext cx="1501354" cy="100860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18" name="Oval 17">
            <a:extLst>
              <a:ext uri="{FF2B5EF4-FFF2-40B4-BE49-F238E27FC236}">
                <a16:creationId xmlns:a16="http://schemas.microsoft.com/office/drawing/2014/main" id="{070F1837-D614-1653-BE9A-89C0ECD6D3C3}"/>
              </a:ext>
            </a:extLst>
          </p:cNvPr>
          <p:cNvSpPr/>
          <p:nvPr/>
        </p:nvSpPr>
        <p:spPr>
          <a:xfrm>
            <a:off x="5438716" y="3612800"/>
            <a:ext cx="1314568" cy="94491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7" name="Oval 16">
            <a:extLst>
              <a:ext uri="{FF2B5EF4-FFF2-40B4-BE49-F238E27FC236}">
                <a16:creationId xmlns:a16="http://schemas.microsoft.com/office/drawing/2014/main" id="{888013D1-F1AE-5E37-399B-5FD21EB2228F}"/>
              </a:ext>
            </a:extLst>
          </p:cNvPr>
          <p:cNvSpPr/>
          <p:nvPr/>
        </p:nvSpPr>
        <p:spPr>
          <a:xfrm>
            <a:off x="1782173" y="3657600"/>
            <a:ext cx="1501354" cy="991055"/>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82320" y="770890"/>
            <a:ext cx="10375381" cy="631190"/>
          </a:xfrm>
          <a:gradFill>
            <a:gsLst>
              <a:gs pos="4000">
                <a:schemeClr val="bg1"/>
              </a:gs>
              <a:gs pos="83000">
                <a:schemeClr val="accent1">
                  <a:lumMod val="95000"/>
                  <a:lumOff val="5000"/>
                </a:schemeClr>
              </a:gs>
              <a:gs pos="48000">
                <a:srgbClr val="8E6C00"/>
              </a:gs>
              <a:gs pos="35000">
                <a:schemeClr val="accent1">
                  <a:lumMod val="95000"/>
                  <a:lumOff val="5000"/>
                </a:schemeClr>
              </a:gs>
              <a:gs pos="66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anchor="ctr">
            <a:noAutofit/>
          </a:bodyPr>
          <a:lstStyle/>
          <a:p>
            <a:pPr algn="ctr"/>
            <a:r>
              <a:rPr lang="en-US" sz="3200" b="1" dirty="0"/>
              <a:t>AGENDA IN PORTFOLIO</a:t>
            </a:r>
          </a:p>
        </p:txBody>
      </p:sp>
      <p:sp>
        <p:nvSpPr>
          <p:cNvPr id="4" name="TextBox 3">
            <a:extLst>
              <a:ext uri="{FF2B5EF4-FFF2-40B4-BE49-F238E27FC236}">
                <a16:creationId xmlns:a16="http://schemas.microsoft.com/office/drawing/2014/main" id="{25E1323C-902A-2E90-B977-CBA8182B8A95}"/>
              </a:ext>
            </a:extLst>
          </p:cNvPr>
          <p:cNvSpPr txBox="1"/>
          <p:nvPr/>
        </p:nvSpPr>
        <p:spPr>
          <a:xfrm>
            <a:off x="394130" y="1890969"/>
            <a:ext cx="11403739" cy="4801314"/>
          </a:xfrm>
          <a:prstGeom prst="rect">
            <a:avLst/>
          </a:prstGeom>
          <a:noFill/>
        </p:spPr>
        <p:txBody>
          <a:bodyPr wrap="square" rtlCol="0">
            <a:spAutoFit/>
          </a:bodyPr>
          <a:lstStyle/>
          <a:p>
            <a:r>
              <a:rPr lang="en-IN" b="1" dirty="0"/>
              <a:t>In my portfolio : </a:t>
            </a:r>
            <a:r>
              <a:rPr lang="en-IN" dirty="0"/>
              <a:t>Home , About Me , Services , Projects  and Contact details of me are present </a:t>
            </a:r>
          </a:p>
          <a:p>
            <a:endParaRPr lang="en-IN" dirty="0"/>
          </a:p>
          <a:p>
            <a:pPr marL="285750" indent="-285750">
              <a:buFont typeface="Arial" panose="020B0604020202020204" pitchFamily="34" charset="0"/>
              <a:buChar char="•"/>
            </a:pPr>
            <a:r>
              <a:rPr lang="en-IN" b="1" dirty="0">
                <a:solidFill>
                  <a:srgbClr val="FF0000"/>
                </a:solidFill>
              </a:rPr>
              <a:t>Home </a:t>
            </a:r>
            <a:r>
              <a:rPr lang="en-IN" b="1" dirty="0"/>
              <a:t>: </a:t>
            </a:r>
            <a:r>
              <a:rPr lang="en-IN" dirty="0"/>
              <a:t>This section contains what’s my name and entering into the projects  </a:t>
            </a:r>
            <a:r>
              <a:rPr lang="en-IN" dirty="0" err="1"/>
              <a:t>i.e</a:t>
            </a:r>
            <a:r>
              <a:rPr lang="en-IN" dirty="0"/>
              <a:t> portfolio site directly </a:t>
            </a:r>
          </a:p>
          <a:p>
            <a:pPr marL="285750" indent="-285750">
              <a:buFont typeface="Arial" panose="020B0604020202020204" pitchFamily="34" charset="0"/>
              <a:buChar char="•"/>
            </a:pPr>
            <a:r>
              <a:rPr lang="en-IN" b="1" dirty="0">
                <a:solidFill>
                  <a:srgbClr val="FF0000"/>
                </a:solidFill>
              </a:rPr>
              <a:t>About Me </a:t>
            </a:r>
            <a:r>
              <a:rPr lang="en-IN" b="1" dirty="0"/>
              <a:t>: </a:t>
            </a:r>
            <a:r>
              <a:rPr lang="en-IN" dirty="0"/>
              <a:t>This section contains what is my role ,my photo and the resume details are present in this section </a:t>
            </a:r>
          </a:p>
          <a:p>
            <a:pPr marL="285750" indent="-285750">
              <a:buFont typeface="Arial" panose="020B0604020202020204" pitchFamily="34" charset="0"/>
              <a:buChar char="•"/>
            </a:pPr>
            <a:r>
              <a:rPr lang="en-IN" b="1" dirty="0">
                <a:solidFill>
                  <a:srgbClr val="FF0000"/>
                </a:solidFill>
              </a:rPr>
              <a:t>Services</a:t>
            </a:r>
            <a:r>
              <a:rPr lang="en-IN" b="1" dirty="0"/>
              <a:t> : </a:t>
            </a:r>
            <a:r>
              <a:rPr lang="en-IN" dirty="0"/>
              <a:t>This section shows the intrest  of Matlab , AutoCAD and Web design </a:t>
            </a:r>
          </a:p>
          <a:p>
            <a:r>
              <a:rPr lang="en-IN" b="1" dirty="0"/>
              <a:t>                 </a:t>
            </a:r>
          </a:p>
          <a:p>
            <a:r>
              <a:rPr lang="en-IN" b="1" dirty="0"/>
              <a:t>                                                                        </a:t>
            </a:r>
          </a:p>
          <a:p>
            <a:pPr marL="285750" indent="-285750">
              <a:buFont typeface="Arial" panose="020B0604020202020204" pitchFamily="34" charset="0"/>
              <a:buChar char="•"/>
            </a:pPr>
            <a:endParaRPr lang="en-IN" b="1" dirty="0"/>
          </a:p>
          <a:p>
            <a:endParaRPr lang="en-IN" b="1" dirty="0"/>
          </a:p>
          <a:p>
            <a:endParaRPr lang="en-IN" b="1" dirty="0"/>
          </a:p>
          <a:p>
            <a:endParaRPr lang="en-IN" b="1" dirty="0"/>
          </a:p>
          <a:p>
            <a:pPr marL="285750" indent="-285750">
              <a:buFont typeface="Arial" panose="020B0604020202020204" pitchFamily="34" charset="0"/>
              <a:buChar char="•"/>
            </a:pPr>
            <a:r>
              <a:rPr lang="en-IN" b="1" dirty="0">
                <a:solidFill>
                  <a:srgbClr val="FF0000"/>
                </a:solidFill>
              </a:rPr>
              <a:t>Projects</a:t>
            </a:r>
            <a:r>
              <a:rPr lang="en-IN" b="1" dirty="0"/>
              <a:t>   :    </a:t>
            </a:r>
            <a:r>
              <a:rPr lang="en-IN" dirty="0"/>
              <a:t>This section shows the projects done by me which includes the portfolio and the study on reliability </a:t>
            </a:r>
          </a:p>
          <a:p>
            <a:r>
              <a:rPr lang="en-IN" dirty="0"/>
              <a:t>                            of insulators using Artificial Intelligence Techniques      </a:t>
            </a:r>
          </a:p>
          <a:p>
            <a:pPr marL="285750" indent="-285750">
              <a:buFont typeface="Arial" panose="020B0604020202020204" pitchFamily="34" charset="0"/>
              <a:buChar char="•"/>
            </a:pPr>
            <a:r>
              <a:rPr lang="en-IN" b="1" dirty="0">
                <a:solidFill>
                  <a:srgbClr val="FF0000"/>
                </a:solidFill>
              </a:rPr>
              <a:t>Contact Info </a:t>
            </a:r>
            <a:r>
              <a:rPr lang="en-IN" dirty="0"/>
              <a:t>:  This section shows the contact details of me </a:t>
            </a:r>
            <a:r>
              <a:rPr lang="en-IN" dirty="0" err="1"/>
              <a:t>i.e</a:t>
            </a:r>
            <a:r>
              <a:rPr lang="en-IN" dirty="0"/>
              <a:t> Phone , Email and the address                                                </a:t>
            </a:r>
            <a:endParaRPr lang="en-IN" b="1" dirty="0"/>
          </a:p>
          <a:p>
            <a:endParaRPr lang="en-IN" b="1" dirty="0"/>
          </a:p>
          <a:p>
            <a:endParaRPr lang="en-IN" b="1" dirty="0"/>
          </a:p>
          <a:p>
            <a:pPr marL="285750" indent="-285750">
              <a:buFont typeface="Arial" panose="020B0604020202020204" pitchFamily="34" charset="0"/>
              <a:buChar char="•"/>
            </a:pPr>
            <a:endParaRPr lang="en-IN" b="1" dirty="0"/>
          </a:p>
        </p:txBody>
      </p:sp>
      <p:pic>
        <p:nvPicPr>
          <p:cNvPr id="6" name="Picture 5">
            <a:extLst>
              <a:ext uri="{FF2B5EF4-FFF2-40B4-BE49-F238E27FC236}">
                <a16:creationId xmlns:a16="http://schemas.microsoft.com/office/drawing/2014/main" id="{859746A9-5687-AAB0-BB84-A1964D10955F}"/>
              </a:ext>
            </a:extLst>
          </p:cNvPr>
          <p:cNvPicPr>
            <a:picLocks noChangeAspect="1"/>
          </p:cNvPicPr>
          <p:nvPr/>
        </p:nvPicPr>
        <p:blipFill>
          <a:blip r:embed="rId3"/>
          <a:stretch>
            <a:fillRect/>
          </a:stretch>
        </p:blipFill>
        <p:spPr>
          <a:xfrm>
            <a:off x="2060064" y="3746578"/>
            <a:ext cx="945572" cy="727364"/>
          </a:xfrm>
          <a:prstGeom prst="rect">
            <a:avLst/>
          </a:prstGeom>
        </p:spPr>
      </p:pic>
      <p:pic>
        <p:nvPicPr>
          <p:cNvPr id="10" name="Picture 9">
            <a:extLst>
              <a:ext uri="{FF2B5EF4-FFF2-40B4-BE49-F238E27FC236}">
                <a16:creationId xmlns:a16="http://schemas.microsoft.com/office/drawing/2014/main" id="{C7F01EC8-05D5-88AC-8036-1742D9CC5D02}"/>
              </a:ext>
            </a:extLst>
          </p:cNvPr>
          <p:cNvPicPr>
            <a:picLocks noChangeAspect="1"/>
          </p:cNvPicPr>
          <p:nvPr/>
        </p:nvPicPr>
        <p:blipFill>
          <a:blip r:embed="rId4"/>
          <a:stretch>
            <a:fillRect/>
          </a:stretch>
        </p:blipFill>
        <p:spPr>
          <a:xfrm>
            <a:off x="5801397" y="3732950"/>
            <a:ext cx="609524" cy="609524"/>
          </a:xfrm>
          <a:prstGeom prst="rect">
            <a:avLst/>
          </a:prstGeom>
        </p:spPr>
      </p:pic>
      <p:pic>
        <p:nvPicPr>
          <p:cNvPr id="12" name="Picture 11">
            <a:extLst>
              <a:ext uri="{FF2B5EF4-FFF2-40B4-BE49-F238E27FC236}">
                <a16:creationId xmlns:a16="http://schemas.microsoft.com/office/drawing/2014/main" id="{20F13575-6F20-1E9C-3482-3DA481982230}"/>
              </a:ext>
            </a:extLst>
          </p:cNvPr>
          <p:cNvPicPr>
            <a:picLocks noChangeAspect="1"/>
          </p:cNvPicPr>
          <p:nvPr/>
        </p:nvPicPr>
        <p:blipFill>
          <a:blip r:embed="rId5"/>
          <a:stretch>
            <a:fillRect/>
          </a:stretch>
        </p:blipFill>
        <p:spPr>
          <a:xfrm>
            <a:off x="8602186" y="3695275"/>
            <a:ext cx="852056" cy="684874"/>
          </a:xfrm>
          <a:prstGeom prst="rect">
            <a:avLst/>
          </a:prstGeom>
        </p:spPr>
      </p:pic>
      <p:sp>
        <p:nvSpPr>
          <p:cNvPr id="14" name="AutoShape 4" descr="Web Design icon">
            <a:extLst>
              <a:ext uri="{FF2B5EF4-FFF2-40B4-BE49-F238E27FC236}">
                <a16:creationId xmlns:a16="http://schemas.microsoft.com/office/drawing/2014/main" id="{FAA5375B-75F5-73F2-782A-37E47D7E3C3B}"/>
              </a:ext>
            </a:extLst>
          </p:cNvPr>
          <p:cNvSpPr>
            <a:spLocks noChangeAspect="1" noChangeArrowheads="1"/>
          </p:cNvSpPr>
          <p:nvPr/>
        </p:nvSpPr>
        <p:spPr bwMode="auto">
          <a:xfrm>
            <a:off x="5943600" y="354911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3000">
              <a:schemeClr val="accent3">
                <a:lumMod val="60000"/>
                <a:lumOff val="40000"/>
              </a:schemeClr>
            </a:gs>
            <a:gs pos="55000">
              <a:srgbClr val="0070C0"/>
            </a:gs>
            <a:gs pos="50009">
              <a:srgbClr val="B7E5F6"/>
            </a:gs>
            <a:gs pos="31006">
              <a:srgbClr val="CEEDF9"/>
            </a:gs>
            <a:gs pos="0">
              <a:schemeClr val="accent1">
                <a:lumMod val="5000"/>
                <a:lumOff val="95000"/>
              </a:schemeClr>
            </a:gs>
            <a:gs pos="93000">
              <a:schemeClr val="accent3">
                <a:lumMod val="60000"/>
                <a:lumOff val="40000"/>
              </a:schemeClr>
            </a:gs>
            <a:gs pos="4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97759D-6BF8-2CD1-825A-CA88BA6DB654}"/>
              </a:ext>
            </a:extLst>
          </p:cNvPr>
          <p:cNvSpPr>
            <a:spLocks noGrp="1"/>
          </p:cNvSpPr>
          <p:nvPr>
            <p:ph type="title"/>
          </p:nvPr>
        </p:nvSpPr>
        <p:spPr>
          <a:xfrm>
            <a:off x="581025" y="762000"/>
            <a:ext cx="11029950" cy="711200"/>
          </a:xfrm>
          <a:gradFill>
            <a:gsLst>
              <a:gs pos="4000">
                <a:schemeClr val="bg1"/>
              </a:gs>
              <a:gs pos="83000">
                <a:schemeClr val="accent1">
                  <a:lumMod val="95000"/>
                  <a:lumOff val="5000"/>
                </a:schemeClr>
              </a:gs>
              <a:gs pos="48000">
                <a:srgbClr val="8E6C00"/>
              </a:gs>
              <a:gs pos="35000">
                <a:schemeClr val="accent1">
                  <a:lumMod val="95000"/>
                  <a:lumOff val="5000"/>
                </a:schemeClr>
              </a:gs>
              <a:gs pos="66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anchor="ctr">
            <a:noAutofit/>
          </a:bodyPr>
          <a:lstStyle/>
          <a:p>
            <a:pPr algn="ctr"/>
            <a:r>
              <a:rPr lang="en-US" sz="3200" b="1" dirty="0"/>
              <a:t>AGENDA IN PORTFOLIO</a:t>
            </a:r>
          </a:p>
        </p:txBody>
      </p:sp>
      <p:sp>
        <p:nvSpPr>
          <p:cNvPr id="7" name="TextBox 6">
            <a:extLst>
              <a:ext uri="{FF2B5EF4-FFF2-40B4-BE49-F238E27FC236}">
                <a16:creationId xmlns:a16="http://schemas.microsoft.com/office/drawing/2014/main" id="{70823C7B-2C2F-BD79-F3E6-18EE1E6C3807}"/>
              </a:ext>
            </a:extLst>
          </p:cNvPr>
          <p:cNvSpPr txBox="1"/>
          <p:nvPr/>
        </p:nvSpPr>
        <p:spPr>
          <a:xfrm>
            <a:off x="404290" y="1584960"/>
            <a:ext cx="11403739" cy="4801314"/>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b="1" dirty="0">
                <a:solidFill>
                  <a:srgbClr val="FF0000"/>
                </a:solidFill>
              </a:rPr>
              <a:t>Projects</a:t>
            </a:r>
            <a:r>
              <a:rPr lang="en-IN" b="1" dirty="0"/>
              <a:t> : </a:t>
            </a:r>
            <a:r>
              <a:rPr lang="en-IN" dirty="0"/>
              <a:t>This section contains my first project portfolio and the study on reliability of  insulators using AI   </a:t>
            </a:r>
          </a:p>
          <a:p>
            <a:r>
              <a:rPr lang="en-IN" dirty="0"/>
              <a:t>                        techniques . </a:t>
            </a:r>
          </a:p>
          <a:p>
            <a:r>
              <a:rPr lang="en-IN" dirty="0"/>
              <a:t>      </a:t>
            </a:r>
          </a:p>
          <a:p>
            <a:r>
              <a:rPr lang="en-IN" b="1" dirty="0"/>
              <a:t> </a:t>
            </a:r>
          </a:p>
          <a:p>
            <a:endParaRPr lang="en-IN" b="1" dirty="0"/>
          </a:p>
          <a:p>
            <a:endParaRPr lang="en-IN" b="1" dirty="0"/>
          </a:p>
          <a:p>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solidFill>
                  <a:srgbClr val="FF0000"/>
                </a:solidFill>
              </a:rPr>
              <a:t>Services </a:t>
            </a:r>
            <a:r>
              <a:rPr lang="en-IN" b="1" dirty="0"/>
              <a:t>:  </a:t>
            </a:r>
            <a:r>
              <a:rPr lang="en-IN" dirty="0"/>
              <a:t>This  section  shows  the intrest of  me i.e  Matlab , AutoCAD and Web design .</a:t>
            </a:r>
          </a:p>
          <a:p>
            <a:r>
              <a:rPr lang="en-IN" b="1" dirty="0"/>
              <a:t>                                                       </a:t>
            </a:r>
          </a:p>
          <a:p>
            <a:endParaRPr lang="en-IN" b="1" dirty="0"/>
          </a:p>
          <a:p>
            <a:pPr marL="285750" indent="-285750">
              <a:buFont typeface="Arial" panose="020B0604020202020204" pitchFamily="34" charset="0"/>
              <a:buChar char="•"/>
            </a:pPr>
            <a:r>
              <a:rPr lang="en-IN" b="1" dirty="0">
                <a:solidFill>
                  <a:srgbClr val="FF0000"/>
                </a:solidFill>
              </a:rPr>
              <a:t> Contacts</a:t>
            </a:r>
            <a:r>
              <a:rPr lang="en-IN" b="1" dirty="0"/>
              <a:t>: </a:t>
            </a:r>
            <a:r>
              <a:rPr lang="en-IN" dirty="0"/>
              <a:t>This sections shows the contact details of me i.e which includes the phone number , Email and   </a:t>
            </a:r>
          </a:p>
          <a:p>
            <a:r>
              <a:rPr lang="en-IN" dirty="0"/>
              <a:t>                         address </a:t>
            </a:r>
          </a:p>
          <a:p>
            <a:r>
              <a:rPr lang="en-IN" b="1" dirty="0"/>
              <a:t>                   </a:t>
            </a:r>
          </a:p>
          <a:p>
            <a:endParaRPr lang="en-IN" b="1" dirty="0"/>
          </a:p>
        </p:txBody>
      </p:sp>
      <p:pic>
        <p:nvPicPr>
          <p:cNvPr id="9" name="Picture 8">
            <a:extLst>
              <a:ext uri="{FF2B5EF4-FFF2-40B4-BE49-F238E27FC236}">
                <a16:creationId xmlns:a16="http://schemas.microsoft.com/office/drawing/2014/main" id="{A787D3B5-455E-FB52-75DF-F75DD5FA8B92}"/>
              </a:ext>
            </a:extLst>
          </p:cNvPr>
          <p:cNvPicPr>
            <a:picLocks noChangeAspect="1"/>
          </p:cNvPicPr>
          <p:nvPr/>
        </p:nvPicPr>
        <p:blipFill>
          <a:blip r:embed="rId2"/>
          <a:stretch>
            <a:fillRect/>
          </a:stretch>
        </p:blipFill>
        <p:spPr>
          <a:xfrm>
            <a:off x="989404" y="2784764"/>
            <a:ext cx="3472953" cy="1288471"/>
          </a:xfrm>
          <a:prstGeom prst="rect">
            <a:avLst/>
          </a:prstGeom>
        </p:spPr>
      </p:pic>
      <p:pic>
        <p:nvPicPr>
          <p:cNvPr id="3" name="Picture 2">
            <a:extLst>
              <a:ext uri="{FF2B5EF4-FFF2-40B4-BE49-F238E27FC236}">
                <a16:creationId xmlns:a16="http://schemas.microsoft.com/office/drawing/2014/main" id="{87555581-197D-7BFF-5C5E-5FE8ABA12EAD}"/>
              </a:ext>
            </a:extLst>
          </p:cNvPr>
          <p:cNvPicPr>
            <a:picLocks noChangeAspect="1"/>
          </p:cNvPicPr>
          <p:nvPr/>
        </p:nvPicPr>
        <p:blipFill>
          <a:blip r:embed="rId3"/>
          <a:stretch>
            <a:fillRect/>
          </a:stretch>
        </p:blipFill>
        <p:spPr>
          <a:xfrm>
            <a:off x="6090687" y="2784765"/>
            <a:ext cx="3472954" cy="1148716"/>
          </a:xfrm>
          <a:prstGeom prst="rect">
            <a:avLst/>
          </a:prstGeom>
        </p:spPr>
      </p:pic>
      <p:sp>
        <p:nvSpPr>
          <p:cNvPr id="5" name="TextBox 4">
            <a:extLst>
              <a:ext uri="{FF2B5EF4-FFF2-40B4-BE49-F238E27FC236}">
                <a16:creationId xmlns:a16="http://schemas.microsoft.com/office/drawing/2014/main" id="{DC0EC5CB-E469-F169-8581-CD19610010D3}"/>
              </a:ext>
            </a:extLst>
          </p:cNvPr>
          <p:cNvSpPr txBox="1"/>
          <p:nvPr/>
        </p:nvSpPr>
        <p:spPr>
          <a:xfrm>
            <a:off x="6878782" y="2888673"/>
            <a:ext cx="1288473" cy="369332"/>
          </a:xfrm>
          <a:prstGeom prst="rect">
            <a:avLst/>
          </a:prstGeom>
          <a:noFill/>
        </p:spPr>
        <p:txBody>
          <a:bodyPr wrap="square" rtlCol="0">
            <a:spAutoFit/>
          </a:bodyPr>
          <a:lstStyle/>
          <a:p>
            <a:r>
              <a:rPr lang="en-GB" dirty="0">
                <a:solidFill>
                  <a:schemeClr val="bg1"/>
                </a:solidFill>
              </a:rPr>
              <a:t>Insulators </a:t>
            </a:r>
            <a:endParaRPr lang="en-IN" dirty="0">
              <a:solidFill>
                <a:schemeClr val="bg1"/>
              </a:solidFill>
            </a:endParaRPr>
          </a:p>
        </p:txBody>
      </p:sp>
    </p:spTree>
    <p:extLst>
      <p:ext uri="{BB962C8B-B14F-4D97-AF65-F5344CB8AC3E}">
        <p14:creationId xmlns:p14="http://schemas.microsoft.com/office/powerpoint/2010/main" val="257316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19760"/>
            <a:ext cx="11029616" cy="680720"/>
          </a:xfrm>
          <a:pattFill prst="dotDmnd">
            <a:fgClr>
              <a:srgbClr val="8E6C00"/>
            </a:fgClr>
            <a:bgClr>
              <a:srgbClr val="FFFF00"/>
            </a:bgClr>
          </a:pattFill>
          <a:scene3d>
            <a:camera prst="orthographicFront"/>
            <a:lightRig rig="threePt" dir="t"/>
          </a:scene3d>
          <a:sp3d prstMaterial="dkEdge">
            <a:bevelT prst="convex"/>
            <a:bevelB prst="slope"/>
          </a:sp3d>
        </p:spPr>
        <p:txBody>
          <a:bodyPr anchor="ctr">
            <a:normAutofit/>
          </a:bodyPr>
          <a:lstStyle/>
          <a:p>
            <a:pPr algn="ctr"/>
            <a:r>
              <a:rPr lang="en-US" dirty="0"/>
              <a:t>PROJECT  OVERVIEW</a:t>
            </a:r>
          </a:p>
        </p:txBody>
      </p:sp>
      <p:sp>
        <p:nvSpPr>
          <p:cNvPr id="6" name="TextBox 5">
            <a:extLst>
              <a:ext uri="{FF2B5EF4-FFF2-40B4-BE49-F238E27FC236}">
                <a16:creationId xmlns:a16="http://schemas.microsoft.com/office/drawing/2014/main" id="{1EB283D9-B242-01D4-6712-956D46AB2751}"/>
              </a:ext>
            </a:extLst>
          </p:cNvPr>
          <p:cNvSpPr txBox="1"/>
          <p:nvPr/>
        </p:nvSpPr>
        <p:spPr>
          <a:xfrm>
            <a:off x="477520" y="1300480"/>
            <a:ext cx="11714480" cy="5632311"/>
          </a:xfrm>
          <a:prstGeom prst="rect">
            <a:avLst/>
          </a:prstGeom>
          <a:noFill/>
        </p:spPr>
        <p:txBody>
          <a:bodyPr wrap="square" rtlCol="0">
            <a:spAutoFit/>
          </a:bodyPr>
          <a:lstStyle/>
          <a:p>
            <a:pPr algn="l"/>
            <a:r>
              <a:rPr lang="en-US" sz="2400" b="1" u="sng" dirty="0">
                <a:solidFill>
                  <a:srgbClr val="374151"/>
                </a:solidFill>
                <a:latin typeface="Times New Roman" panose="02020603050405020304" pitchFamily="18" charset="0"/>
                <a:cs typeface="Times New Roman" panose="02020603050405020304" pitchFamily="18" charset="0"/>
              </a:rPr>
              <a:t>Purpose of Project: </a:t>
            </a:r>
          </a:p>
          <a:p>
            <a:pPr algn="l"/>
            <a:r>
              <a:rPr lang="en-US" b="1" i="0" dirty="0">
                <a:solidFill>
                  <a:srgbClr val="374151"/>
                </a:solidFill>
                <a:effectLst/>
                <a:latin typeface="Times New Roman" panose="02020603050405020304" pitchFamily="18" charset="0"/>
                <a:cs typeface="Times New Roman" panose="02020603050405020304" pitchFamily="18" charset="0"/>
              </a:rPr>
              <a:t>  1)</a:t>
            </a:r>
            <a:r>
              <a:rPr lang="en-US" b="0" i="0" dirty="0">
                <a:solidFill>
                  <a:srgbClr val="374151"/>
                </a:solidFill>
                <a:effectLst/>
                <a:latin typeface="Times New Roman" panose="02020603050405020304" pitchFamily="18" charset="0"/>
                <a:cs typeface="Times New Roman" panose="02020603050405020304" pitchFamily="18" charset="0"/>
              </a:rPr>
              <a:t> </a:t>
            </a:r>
            <a:r>
              <a:rPr lang="en-US" b="1" i="0" dirty="0">
                <a:solidFill>
                  <a:srgbClr val="374151"/>
                </a:solidFill>
                <a:effectLst/>
                <a:latin typeface="Times New Roman" panose="02020603050405020304" pitchFamily="18" charset="0"/>
                <a:cs typeface="Times New Roman" panose="02020603050405020304" pitchFamily="18" charset="0"/>
              </a:rPr>
              <a:t>Demonstrating Skills and Abilities: </a:t>
            </a:r>
            <a:r>
              <a:rPr lang="en-US" b="0" i="0" dirty="0">
                <a:solidFill>
                  <a:srgbClr val="374151"/>
                </a:solidFill>
                <a:effectLst/>
                <a:latin typeface="Times New Roman" panose="02020603050405020304" pitchFamily="18" charset="0"/>
                <a:cs typeface="Times New Roman" panose="02020603050405020304" pitchFamily="18" charset="0"/>
              </a:rPr>
              <a:t>A portfolio project allows individuals to showcase their skills, talents, and abilities in a tangible and practical way.</a:t>
            </a:r>
            <a:endParaRPr lang="en-US" b="1" i="0" dirty="0">
              <a:solidFill>
                <a:srgbClr val="374151"/>
              </a:solidFill>
              <a:effectLst/>
              <a:latin typeface="Times New Roman" panose="02020603050405020304" pitchFamily="18" charset="0"/>
              <a:cs typeface="Times New Roman" panose="02020603050405020304" pitchFamily="18" charset="0"/>
            </a:endParaRPr>
          </a:p>
          <a:p>
            <a:r>
              <a:rPr lang="en-US" sz="1800" kern="1200" dirty="0">
                <a:latin typeface="Times New Roman" panose="02020603050405020304" pitchFamily="18" charset="0"/>
                <a:cs typeface="Times New Roman" panose="02020603050405020304" pitchFamily="18" charset="0"/>
              </a:rPr>
              <a:t>  </a:t>
            </a:r>
            <a:r>
              <a:rPr lang="en-US" sz="1800" b="1" kern="1200" dirty="0">
                <a:latin typeface="Times New Roman" panose="02020603050405020304" pitchFamily="18" charset="0"/>
                <a:cs typeface="Times New Roman" panose="02020603050405020304" pitchFamily="18" charset="0"/>
              </a:rPr>
              <a:t>2)</a:t>
            </a:r>
            <a:r>
              <a:rPr lang="en-US" b="0" i="0" dirty="0">
                <a:solidFill>
                  <a:srgbClr val="374151"/>
                </a:solidFill>
                <a:effectLst/>
                <a:latin typeface="Times New Roman" panose="02020603050405020304" pitchFamily="18" charset="0"/>
                <a:cs typeface="Times New Roman" panose="02020603050405020304" pitchFamily="18" charset="0"/>
              </a:rPr>
              <a:t> </a:t>
            </a:r>
            <a:r>
              <a:rPr lang="en-US" b="1" i="0" dirty="0">
                <a:solidFill>
                  <a:srgbClr val="374151"/>
                </a:solidFill>
                <a:effectLst/>
                <a:latin typeface="Times New Roman" panose="02020603050405020304" pitchFamily="18" charset="0"/>
                <a:cs typeface="Times New Roman" panose="02020603050405020304" pitchFamily="18" charset="0"/>
              </a:rPr>
              <a:t>Attracting Opportunities: </a:t>
            </a:r>
            <a:r>
              <a:rPr lang="en-US" b="0" i="0" dirty="0">
                <a:solidFill>
                  <a:srgbClr val="374151"/>
                </a:solidFill>
                <a:effectLst/>
                <a:latin typeface="Times New Roman" panose="02020603050405020304" pitchFamily="18" charset="0"/>
                <a:cs typeface="Times New Roman" panose="02020603050405020304" pitchFamily="18" charset="0"/>
              </a:rPr>
              <a:t>A portfolio project can act as a powerful marketing tool, attracting potential clients, employers, or collaborators. It enables individuals to display their capabilities and accomplishments, increasing their chances of securing new projects, job offers, or partnerships.</a:t>
            </a:r>
          </a:p>
          <a:p>
            <a:r>
              <a:rPr lang="en-US" sz="2400" b="1" u="sng" dirty="0">
                <a:solidFill>
                  <a:srgbClr val="374151"/>
                </a:solidFill>
                <a:latin typeface="Times New Roman" panose="02020603050405020304" pitchFamily="18" charset="0"/>
                <a:cs typeface="Times New Roman" panose="02020603050405020304" pitchFamily="18" charset="0"/>
              </a:rPr>
              <a:t>Scope of Project: </a:t>
            </a:r>
          </a:p>
          <a:p>
            <a:r>
              <a:rPr lang="en-US" b="1" i="0" dirty="0">
                <a:solidFill>
                  <a:srgbClr val="374151"/>
                </a:solidFill>
                <a:effectLst/>
                <a:latin typeface="Times New Roman" panose="02020603050405020304" pitchFamily="18" charset="0"/>
                <a:cs typeface="Times New Roman" panose="02020603050405020304" pitchFamily="18" charset="0"/>
              </a:rPr>
              <a:t>1)Content Selection:</a:t>
            </a:r>
            <a:r>
              <a:rPr lang="en-US" b="0" i="0" dirty="0">
                <a:solidFill>
                  <a:srgbClr val="374151"/>
                </a:solidFill>
                <a:effectLst/>
                <a:latin typeface="Times New Roman" panose="02020603050405020304" pitchFamily="18" charset="0"/>
                <a:cs typeface="Times New Roman" panose="02020603050405020304" pitchFamily="18" charset="0"/>
              </a:rPr>
              <a:t> Determine the types of work, projects, or samples that will be included in the portfolio. Consider including a variety of examples that showcase your skills, expertise, and range of abilities. </a:t>
            </a:r>
          </a:p>
          <a:p>
            <a:pPr algn="l"/>
            <a:r>
              <a:rPr lang="en-US" b="1" i="0" dirty="0">
                <a:solidFill>
                  <a:srgbClr val="374151"/>
                </a:solidFill>
                <a:effectLst/>
                <a:latin typeface="Times New Roman" panose="02020603050405020304" pitchFamily="18" charset="0"/>
                <a:cs typeface="Times New Roman" panose="02020603050405020304" pitchFamily="18" charset="0"/>
              </a:rPr>
              <a:t>2)Depth of Information: </a:t>
            </a:r>
            <a:r>
              <a:rPr lang="en-US" b="0" i="0" dirty="0">
                <a:solidFill>
                  <a:srgbClr val="374151"/>
                </a:solidFill>
                <a:effectLst/>
                <a:latin typeface="Times New Roman" panose="02020603050405020304" pitchFamily="18" charset="0"/>
                <a:cs typeface="Times New Roman" panose="02020603050405020304" pitchFamily="18" charset="0"/>
              </a:rPr>
              <a:t>Decide on the level of detail and information you will provide for each item in the portfolio. Consider the balance between providing enough context and keeping the portfolio concise and easily digestible. </a:t>
            </a:r>
            <a:r>
              <a:rPr lang="en-US" sz="2400" b="1" u="sng" dirty="0">
                <a:solidFill>
                  <a:srgbClr val="374151"/>
                </a:solidFill>
                <a:latin typeface="Times New Roman" panose="02020603050405020304" pitchFamily="18" charset="0"/>
                <a:cs typeface="Times New Roman" panose="02020603050405020304" pitchFamily="18" charset="0"/>
              </a:rPr>
              <a:t>Objective of Project:</a:t>
            </a:r>
          </a:p>
          <a:p>
            <a:pPr algn="l"/>
            <a:r>
              <a:rPr lang="en-US" b="1" i="0" dirty="0">
                <a:solidFill>
                  <a:srgbClr val="374151"/>
                </a:solidFill>
                <a:effectLst/>
                <a:latin typeface="Söhne"/>
              </a:rPr>
              <a:t>1)Professional Development and Learning:</a:t>
            </a:r>
            <a:r>
              <a:rPr lang="en-US" b="0" i="0" dirty="0">
                <a:solidFill>
                  <a:srgbClr val="374151"/>
                </a:solidFill>
                <a:effectLst/>
                <a:latin typeface="Söhne"/>
              </a:rPr>
              <a:t> Creating a portfolio project can be an opportunity for individuals to reflect on their work, assess their skills, and identify areas for growth and improvement. It can serve as a platform for continuous learning, skill development, and self-improvement.</a:t>
            </a:r>
          </a:p>
          <a:p>
            <a:pPr algn="l"/>
            <a:r>
              <a:rPr lang="en-US" b="1" i="0" dirty="0">
                <a:solidFill>
                  <a:srgbClr val="374151"/>
                </a:solidFill>
                <a:effectLst/>
                <a:latin typeface="Söhne"/>
              </a:rPr>
              <a:t>2) Career Advancement: </a:t>
            </a:r>
            <a:r>
              <a:rPr lang="en-US" b="0" i="0" dirty="0">
                <a:solidFill>
                  <a:srgbClr val="374151"/>
                </a:solidFill>
                <a:effectLst/>
                <a:latin typeface="Söhne"/>
              </a:rPr>
              <a:t>A portfolio project can contribute to career advancement by showcasing an individual's progression, growth, and increased responsibilities over time. It can provide evidence of their readiness for higher-level positions, promotions, or expanded opportunities within their field.</a:t>
            </a:r>
            <a:endParaRPr lang="en-US" b="1" dirty="0">
              <a:solidFill>
                <a:srgbClr val="374151"/>
              </a:solidFill>
              <a:latin typeface="Times New Roman" panose="02020603050405020304" pitchFamily="18" charset="0"/>
              <a:cs typeface="Times New Roman" panose="02020603050405020304" pitchFamily="18" charset="0"/>
            </a:endParaRPr>
          </a:p>
          <a:p>
            <a:endParaRPr lang="en-US" sz="1800" kern="1200" dirty="0">
              <a:latin typeface="+mn-lt"/>
              <a:ea typeface="+mn-ea"/>
              <a:cs typeface="+mn-cs"/>
            </a:endParaRP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t="-17000" b="-1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28BB5D-AD5B-A6FB-80C6-A2905CAA2DC4}"/>
              </a:ext>
            </a:extLst>
          </p:cNvPr>
          <p:cNvSpPr txBox="1">
            <a:spLocks/>
          </p:cNvSpPr>
          <p:nvPr/>
        </p:nvSpPr>
        <p:spPr>
          <a:xfrm>
            <a:off x="580857" y="670560"/>
            <a:ext cx="11029950" cy="711200"/>
          </a:xfrm>
          <a:prstGeom prst="rect">
            <a:avLst/>
          </a:prstGeom>
          <a:gradFill>
            <a:gsLst>
              <a:gs pos="4000">
                <a:schemeClr val="bg1"/>
              </a:gs>
              <a:gs pos="63000">
                <a:schemeClr val="accent1">
                  <a:lumMod val="95000"/>
                  <a:lumOff val="5000"/>
                </a:schemeClr>
              </a:gs>
              <a:gs pos="48000">
                <a:srgbClr val="FFFF00"/>
              </a:gs>
              <a:gs pos="35000">
                <a:schemeClr val="accent1">
                  <a:lumMod val="95000"/>
                  <a:lumOff val="5000"/>
                </a:schemeClr>
              </a:gs>
              <a:gs pos="73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vert="horz" lIns="91440" tIns="45720" rIns="91440" bIns="45720" rtlCol="0" anchor="ct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END USERS of this project</a:t>
            </a:r>
            <a:endParaRPr lang="en-US" sz="3200" b="1" dirty="0"/>
          </a:p>
        </p:txBody>
      </p:sp>
      <p:sp>
        <p:nvSpPr>
          <p:cNvPr id="7" name="TextBox 6">
            <a:extLst>
              <a:ext uri="{FF2B5EF4-FFF2-40B4-BE49-F238E27FC236}">
                <a16:creationId xmlns:a16="http://schemas.microsoft.com/office/drawing/2014/main" id="{434A38FD-977F-DF66-D577-986BA384AD18}"/>
              </a:ext>
            </a:extLst>
          </p:cNvPr>
          <p:cNvSpPr txBox="1"/>
          <p:nvPr/>
        </p:nvSpPr>
        <p:spPr>
          <a:xfrm>
            <a:off x="481395" y="1503680"/>
            <a:ext cx="11228873" cy="5262979"/>
          </a:xfrm>
          <a:prstGeom prst="rect">
            <a:avLst/>
          </a:prstGeom>
          <a:noFill/>
        </p:spPr>
        <p:txBody>
          <a:bodyPr wrap="square" rtlCol="0">
            <a:spAutoFit/>
          </a:bodyPr>
          <a:lstStyle/>
          <a:p>
            <a:pPr algn="just"/>
            <a:r>
              <a:rPr lang="en-US" b="0" i="0" dirty="0">
                <a:solidFill>
                  <a:srgbClr val="374151"/>
                </a:solidFill>
                <a:effectLst/>
                <a:latin typeface="Söhne"/>
              </a:rPr>
              <a:t>The end users of a portfolio project can vary depending on the purpose and context of the portfolio. Here are some potential end users</a:t>
            </a:r>
          </a:p>
          <a:p>
            <a:pPr algn="just"/>
            <a:r>
              <a:rPr lang="en-US" sz="2400" b="1" i="0" dirty="0">
                <a:solidFill>
                  <a:srgbClr val="374151"/>
                </a:solidFill>
                <a:effectLst/>
                <a:latin typeface="Söhne"/>
              </a:rPr>
              <a:t>Employers: </a:t>
            </a:r>
            <a:r>
              <a:rPr lang="en-US" b="0" i="0" dirty="0">
                <a:solidFill>
                  <a:srgbClr val="374151"/>
                </a:solidFill>
                <a:effectLst/>
                <a:latin typeface="Söhne"/>
              </a:rPr>
              <a:t>Job seekers often create portfolios to showcase their skills and accomplishments to potential employers. Employers may review portfolios as part of the hiring process to assess a candidate's suitability for a role and determine their qualifications and expertise.</a:t>
            </a:r>
            <a:endParaRPr lang="en-US" dirty="0">
              <a:solidFill>
                <a:srgbClr val="374151"/>
              </a:solidFill>
              <a:latin typeface="Söhne"/>
            </a:endParaRPr>
          </a:p>
          <a:p>
            <a:pPr algn="just"/>
            <a:r>
              <a:rPr lang="en-US" sz="2400" b="1" i="0" dirty="0">
                <a:solidFill>
                  <a:srgbClr val="374151"/>
                </a:solidFill>
                <a:effectLst/>
                <a:latin typeface="Söhne"/>
              </a:rPr>
              <a:t>Educational Institutions:</a:t>
            </a:r>
            <a:r>
              <a:rPr lang="en-US" b="0" i="0" dirty="0">
                <a:solidFill>
                  <a:srgbClr val="374151"/>
                </a:solidFill>
                <a:effectLst/>
                <a:latin typeface="Söhne"/>
              </a:rPr>
              <a:t> Students or aspiring professionals may create portfolios to support their applications to educational programs, scholarships, or internships. Educational institutions may review portfolios as part of the admissions process to assess an applicant's skills, creativity, and potential.</a:t>
            </a:r>
          </a:p>
          <a:p>
            <a:pPr algn="just"/>
            <a:r>
              <a:rPr lang="en-US" sz="2400" b="1" i="0" dirty="0">
                <a:solidFill>
                  <a:srgbClr val="374151"/>
                </a:solidFill>
                <a:effectLst/>
                <a:latin typeface="Söhne"/>
              </a:rPr>
              <a:t>General Public: </a:t>
            </a:r>
            <a:r>
              <a:rPr lang="en-US" b="0" i="0" dirty="0">
                <a:solidFill>
                  <a:srgbClr val="374151"/>
                </a:solidFill>
                <a:effectLst/>
                <a:latin typeface="Söhne"/>
              </a:rPr>
              <a:t>In some cases, portfolios may be created for a wider audience, such as the general public. This can apply to artists, photographers, writers, or any creative professional who wants to share their work with a broader audience for exposure, recognition, or sales.</a:t>
            </a:r>
            <a:endParaRPr lang="en-US" dirty="0">
              <a:solidFill>
                <a:srgbClr val="374151"/>
              </a:solidFill>
              <a:latin typeface="Söhne"/>
            </a:endParaRPr>
          </a:p>
          <a:p>
            <a:pPr algn="just"/>
            <a:r>
              <a:rPr lang="en-US" sz="2400" b="1" i="0" dirty="0">
                <a:solidFill>
                  <a:srgbClr val="374151"/>
                </a:solidFill>
                <a:effectLst/>
                <a:latin typeface="Söhne"/>
              </a:rPr>
              <a:t>Clients:</a:t>
            </a:r>
            <a:r>
              <a:rPr lang="en-US" b="0" i="0" dirty="0">
                <a:solidFill>
                  <a:srgbClr val="374151"/>
                </a:solidFill>
                <a:effectLst/>
                <a:latin typeface="Söhne"/>
              </a:rPr>
              <a:t> If the portfolio project is created by a freelancer or a service provider, the primary end users would be potential clients. Clients may review the portfolio to evaluate the skills, style, and quality of work before deciding to hire or engage the individual or organization.</a:t>
            </a:r>
          </a:p>
          <a:p>
            <a:pPr algn="just"/>
            <a:r>
              <a:rPr lang="en-US" sz="2400" b="1" i="0" dirty="0">
                <a:solidFill>
                  <a:srgbClr val="374151"/>
                </a:solidFill>
                <a:effectLst/>
                <a:latin typeface="Söhne"/>
              </a:rPr>
              <a:t>Investors or Funders: </a:t>
            </a:r>
            <a:r>
              <a:rPr lang="en-US" b="0" i="0" dirty="0">
                <a:solidFill>
                  <a:srgbClr val="374151"/>
                </a:solidFill>
                <a:effectLst/>
                <a:latin typeface="Söhne"/>
              </a:rPr>
              <a:t>Entrepreneurs or startups may develop portfolios to attract potential investors or funders. The portfolio project would showcase the company's vision, past achievements, and potential for growth, aiming to secure financial support or partnerships.</a:t>
            </a:r>
            <a:endParaRPr lang="en-US" sz="1800" kern="1200" dirty="0">
              <a:latin typeface="+mn-lt"/>
              <a:ea typeface="+mn-ea"/>
              <a:cs typeface="+mn-cs"/>
            </a:endParaRP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23000" b="-11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21F259-490E-CCC1-03DB-625A2E38CE31}"/>
              </a:ext>
            </a:extLst>
          </p:cNvPr>
          <p:cNvSpPr txBox="1">
            <a:spLocks/>
          </p:cNvSpPr>
          <p:nvPr/>
        </p:nvSpPr>
        <p:spPr>
          <a:xfrm>
            <a:off x="581191" y="793268"/>
            <a:ext cx="11029950" cy="711200"/>
          </a:xfrm>
          <a:prstGeom prst="rect">
            <a:avLst/>
          </a:prstGeom>
          <a:gradFill>
            <a:gsLst>
              <a:gs pos="4000">
                <a:schemeClr val="bg1"/>
              </a:gs>
              <a:gs pos="63000">
                <a:schemeClr val="accent1">
                  <a:lumMod val="95000"/>
                  <a:lumOff val="5000"/>
                </a:schemeClr>
              </a:gs>
              <a:gs pos="21000">
                <a:srgbClr val="92D050"/>
              </a:gs>
              <a:gs pos="35000">
                <a:schemeClr val="accent1">
                  <a:lumMod val="95000"/>
                  <a:lumOff val="5000"/>
                </a:schemeClr>
              </a:gs>
              <a:gs pos="86782">
                <a:schemeClr val="bg1"/>
              </a:gs>
              <a:gs pos="68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vert="horz" lIns="91440" tIns="45720" rIns="91440" bIns="45720" rtlCol="0" anchor="ct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SOLUTION AND ITS VALUE PROPOSITION</a:t>
            </a:r>
            <a:endParaRPr lang="en-US" sz="3200" b="1" dirty="0"/>
          </a:p>
        </p:txBody>
      </p:sp>
      <p:sp>
        <p:nvSpPr>
          <p:cNvPr id="5" name="TextBox 4">
            <a:extLst>
              <a:ext uri="{FF2B5EF4-FFF2-40B4-BE49-F238E27FC236}">
                <a16:creationId xmlns:a16="http://schemas.microsoft.com/office/drawing/2014/main" id="{9C9D94F1-DA34-A6E6-58E3-05039FD0B44E}"/>
              </a:ext>
            </a:extLst>
          </p:cNvPr>
          <p:cNvSpPr txBox="1"/>
          <p:nvPr/>
        </p:nvSpPr>
        <p:spPr>
          <a:xfrm>
            <a:off x="329135" y="1531010"/>
            <a:ext cx="11695815" cy="5262979"/>
          </a:xfrm>
          <a:prstGeom prst="rect">
            <a:avLst/>
          </a:prstGeom>
          <a:noFill/>
        </p:spPr>
        <p:txBody>
          <a:bodyPr wrap="square" rtlCol="0">
            <a:spAutoFit/>
          </a:bodyPr>
          <a:lstStyle/>
          <a:p>
            <a:pPr algn="just"/>
            <a:r>
              <a:rPr lang="en-US" sz="2800" b="1" i="0" dirty="0">
                <a:solidFill>
                  <a:srgbClr val="374151"/>
                </a:solidFill>
                <a:effectLst/>
                <a:latin typeface="Söhne"/>
              </a:rPr>
              <a:t>         </a:t>
            </a:r>
            <a:r>
              <a:rPr lang="en-US" sz="2000" dirty="0">
                <a:solidFill>
                  <a:srgbClr val="374151"/>
                </a:solidFill>
                <a:latin typeface="Söhne"/>
              </a:rPr>
              <a:t>The project(portfolio) it will address the needs of the end users and it brings value to it as by</a:t>
            </a:r>
          </a:p>
          <a:p>
            <a:pPr algn="just"/>
            <a:r>
              <a:rPr lang="en-US" sz="2400" b="1" dirty="0">
                <a:solidFill>
                  <a:srgbClr val="374151"/>
                </a:solidFill>
                <a:latin typeface="Söhne"/>
              </a:rPr>
              <a:t>     </a:t>
            </a:r>
          </a:p>
          <a:p>
            <a:pPr marL="342900" indent="-342900" algn="just">
              <a:buFont typeface="Arial" panose="020B0604020202020204" pitchFamily="34" charset="0"/>
              <a:buChar char="•"/>
            </a:pPr>
            <a:r>
              <a:rPr lang="en-US" sz="2400" b="1" dirty="0">
                <a:solidFill>
                  <a:srgbClr val="374151"/>
                </a:solidFill>
                <a:latin typeface="Söhne"/>
              </a:rPr>
              <a:t>   </a:t>
            </a:r>
            <a:r>
              <a:rPr lang="en-US" sz="2400" b="1" i="0" dirty="0">
                <a:solidFill>
                  <a:srgbClr val="374151"/>
                </a:solidFill>
                <a:effectLst/>
                <a:latin typeface="Söhne"/>
              </a:rPr>
              <a:t>Time and Cost Efficiency: </a:t>
            </a:r>
            <a:r>
              <a:rPr lang="en-US" sz="2000" b="0" i="0" dirty="0">
                <a:solidFill>
                  <a:srgbClr val="374151"/>
                </a:solidFill>
                <a:effectLst/>
                <a:latin typeface="Söhne"/>
              </a:rPr>
              <a:t>Traditional portfolio management processes can be time-consuming and expensive and automates various aspects of portfolio management, reducing manual effort and saving time. Additionally, by optimizing asset allocations and minimizing risk, my solution aims to enhance efficiency and potentially.</a:t>
            </a:r>
          </a:p>
          <a:p>
            <a:pPr algn="just"/>
            <a:r>
              <a:rPr lang="en-US" sz="2000" dirty="0">
                <a:solidFill>
                  <a:srgbClr val="374151"/>
                </a:solidFill>
                <a:latin typeface="Söhne"/>
              </a:rPr>
              <a:t>                                              </a:t>
            </a:r>
          </a:p>
          <a:p>
            <a:pPr algn="just"/>
            <a:r>
              <a:rPr lang="en-US" sz="2000" dirty="0">
                <a:solidFill>
                  <a:srgbClr val="374151"/>
                </a:solidFill>
                <a:latin typeface="Söhne"/>
              </a:rPr>
              <a:t>                                                         My project help the end users such as for students and freelancers in my project and skills sections. As many interested people can access into my portfolio and watch and gain the beneficial certificates and badges that which it helps for strong resume buildup.</a:t>
            </a:r>
          </a:p>
          <a:p>
            <a:pPr algn="just"/>
            <a:r>
              <a:rPr lang="en-US" sz="2000" dirty="0">
                <a:solidFill>
                  <a:srgbClr val="374151"/>
                </a:solidFill>
                <a:latin typeface="Söhne"/>
              </a:rPr>
              <a:t>                                </a:t>
            </a:r>
          </a:p>
          <a:p>
            <a:pPr algn="just"/>
            <a:r>
              <a:rPr lang="en-US" sz="2000" dirty="0">
                <a:solidFill>
                  <a:srgbClr val="374151"/>
                </a:solidFill>
                <a:latin typeface="Söhne"/>
              </a:rPr>
              <a:t>                 So that many end users can gain knowledge by completing the outstanding courses through my project.</a:t>
            </a:r>
          </a:p>
          <a:p>
            <a:pPr algn="just"/>
            <a:r>
              <a:rPr lang="en-US" sz="2000" dirty="0">
                <a:solidFill>
                  <a:srgbClr val="374151"/>
                </a:solidFill>
                <a:latin typeface="Söhne"/>
              </a:rPr>
              <a:t>                                              There fore,</a:t>
            </a:r>
            <a:r>
              <a:rPr lang="en-US" sz="2000" b="0" i="0" dirty="0">
                <a:solidFill>
                  <a:srgbClr val="374151"/>
                </a:solidFill>
                <a:effectLst/>
                <a:latin typeface="Söhne"/>
              </a:rPr>
              <a:t> through my project many end users get attracted and aiming to maximize returns, minimize risk, and provide customized solutions.my  solution empowers, saves time, and enhances overall portfolio performance.</a:t>
            </a:r>
            <a:endParaRPr lang="en-US" sz="2000" dirty="0">
              <a:solidFill>
                <a:srgbClr val="374151"/>
              </a:solidFill>
              <a:latin typeface="Söhne"/>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3000">
              <a:schemeClr val="accent3">
                <a:lumMod val="60000"/>
                <a:lumOff val="40000"/>
              </a:schemeClr>
            </a:gs>
            <a:gs pos="93103">
              <a:srgbClr val="FFC000"/>
            </a:gs>
            <a:gs pos="79000">
              <a:srgbClr val="0070C0"/>
            </a:gs>
            <a:gs pos="32000">
              <a:srgbClr val="42BA97"/>
            </a:gs>
            <a:gs pos="20000">
              <a:srgbClr val="CEEDF9"/>
            </a:gs>
            <a:gs pos="3000">
              <a:schemeClr val="accent1">
                <a:lumMod val="5000"/>
                <a:lumOff val="95000"/>
              </a:schemeClr>
            </a:gs>
            <a:gs pos="60000">
              <a:schemeClr val="accent3">
                <a:lumMod val="60000"/>
                <a:lumOff val="40000"/>
              </a:schemeClr>
            </a:gs>
            <a:gs pos="82000">
              <a:schemeClr val="accent1">
                <a:lumMod val="45000"/>
                <a:lumOff val="55000"/>
              </a:schemeClr>
            </a:gs>
            <a:gs pos="5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556F04-393C-C0FA-15DE-8390D25BCC40}"/>
              </a:ext>
            </a:extLst>
          </p:cNvPr>
          <p:cNvSpPr txBox="1">
            <a:spLocks/>
          </p:cNvSpPr>
          <p:nvPr/>
        </p:nvSpPr>
        <p:spPr>
          <a:xfrm>
            <a:off x="581025" y="740103"/>
            <a:ext cx="11029950" cy="711200"/>
          </a:xfrm>
          <a:prstGeom prst="rect">
            <a:avLst/>
          </a:prstGeom>
          <a:gradFill>
            <a:gsLst>
              <a:gs pos="91000">
                <a:srgbClr val="FFFF00"/>
              </a:gs>
              <a:gs pos="63000">
                <a:schemeClr val="accent1">
                  <a:lumMod val="95000"/>
                  <a:lumOff val="5000"/>
                </a:schemeClr>
              </a:gs>
              <a:gs pos="21000">
                <a:srgbClr val="92D050"/>
              </a:gs>
              <a:gs pos="35000">
                <a:schemeClr val="accent1">
                  <a:lumMod val="95000"/>
                  <a:lumOff val="5000"/>
                </a:schemeClr>
              </a:gs>
              <a:gs pos="86782">
                <a:schemeClr val="bg1"/>
              </a:gs>
              <a:gs pos="68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vert="horz" lIns="91440" tIns="45720" rIns="91440" bIns="45720" rtlCol="0" anchor="ct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customize the project and make it your own</a:t>
            </a:r>
            <a:endParaRPr lang="en-US" sz="3200" b="1" dirty="0"/>
          </a:p>
        </p:txBody>
      </p:sp>
      <p:pic>
        <p:nvPicPr>
          <p:cNvPr id="7" name="Picture 6">
            <a:extLst>
              <a:ext uri="{FF2B5EF4-FFF2-40B4-BE49-F238E27FC236}">
                <a16:creationId xmlns:a16="http://schemas.microsoft.com/office/drawing/2014/main" id="{0F261BD6-8ECB-C0B8-84E6-A83DCB90B23A}"/>
              </a:ext>
            </a:extLst>
          </p:cNvPr>
          <p:cNvPicPr>
            <a:picLocks noChangeAspect="1"/>
          </p:cNvPicPr>
          <p:nvPr/>
        </p:nvPicPr>
        <p:blipFill>
          <a:blip r:embed="rId2"/>
          <a:stretch>
            <a:fillRect/>
          </a:stretch>
        </p:blipFill>
        <p:spPr>
          <a:xfrm>
            <a:off x="5373030" y="4716254"/>
            <a:ext cx="1200329" cy="1200329"/>
          </a:xfrm>
          <a:prstGeom prst="rect">
            <a:avLst/>
          </a:prstGeom>
        </p:spPr>
      </p:pic>
      <p:pic>
        <p:nvPicPr>
          <p:cNvPr id="8" name="Picture 7">
            <a:extLst>
              <a:ext uri="{FF2B5EF4-FFF2-40B4-BE49-F238E27FC236}">
                <a16:creationId xmlns:a16="http://schemas.microsoft.com/office/drawing/2014/main" id="{13F01CFE-718C-CBA1-5E1A-08EAA9843BEA}"/>
              </a:ext>
            </a:extLst>
          </p:cNvPr>
          <p:cNvPicPr>
            <a:picLocks noChangeAspect="1"/>
          </p:cNvPicPr>
          <p:nvPr/>
        </p:nvPicPr>
        <p:blipFill>
          <a:blip r:embed="rId3"/>
          <a:stretch>
            <a:fillRect/>
          </a:stretch>
        </p:blipFill>
        <p:spPr>
          <a:xfrm>
            <a:off x="1947833" y="4751401"/>
            <a:ext cx="1140162" cy="1140162"/>
          </a:xfrm>
          <a:prstGeom prst="rect">
            <a:avLst/>
          </a:prstGeom>
        </p:spPr>
      </p:pic>
      <p:pic>
        <p:nvPicPr>
          <p:cNvPr id="9" name="Picture 8">
            <a:extLst>
              <a:ext uri="{FF2B5EF4-FFF2-40B4-BE49-F238E27FC236}">
                <a16:creationId xmlns:a16="http://schemas.microsoft.com/office/drawing/2014/main" id="{25BDEB3E-EDBF-03B9-969E-3AC3FC34BC70}"/>
              </a:ext>
            </a:extLst>
          </p:cNvPr>
          <p:cNvPicPr>
            <a:picLocks noChangeAspect="1"/>
          </p:cNvPicPr>
          <p:nvPr/>
        </p:nvPicPr>
        <p:blipFill>
          <a:blip r:embed="rId4"/>
          <a:stretch>
            <a:fillRect/>
          </a:stretch>
        </p:blipFill>
        <p:spPr>
          <a:xfrm>
            <a:off x="10410345" y="4677555"/>
            <a:ext cx="1200630" cy="1200630"/>
          </a:xfrm>
          <a:prstGeom prst="rect">
            <a:avLst/>
          </a:prstGeom>
        </p:spPr>
      </p:pic>
      <p:pic>
        <p:nvPicPr>
          <p:cNvPr id="10" name="Picture 9">
            <a:extLst>
              <a:ext uri="{FF2B5EF4-FFF2-40B4-BE49-F238E27FC236}">
                <a16:creationId xmlns:a16="http://schemas.microsoft.com/office/drawing/2014/main" id="{EB62D22C-38DA-71D7-7839-3C4E82CC6C7D}"/>
              </a:ext>
            </a:extLst>
          </p:cNvPr>
          <p:cNvPicPr>
            <a:picLocks noChangeAspect="1"/>
          </p:cNvPicPr>
          <p:nvPr/>
        </p:nvPicPr>
        <p:blipFill>
          <a:blip r:embed="rId5"/>
          <a:stretch>
            <a:fillRect/>
          </a:stretch>
        </p:blipFill>
        <p:spPr>
          <a:xfrm>
            <a:off x="6989455" y="4738023"/>
            <a:ext cx="1178560" cy="1178560"/>
          </a:xfrm>
          <a:prstGeom prst="rect">
            <a:avLst/>
          </a:prstGeom>
        </p:spPr>
      </p:pic>
      <p:pic>
        <p:nvPicPr>
          <p:cNvPr id="11" name="Picture 10">
            <a:extLst>
              <a:ext uri="{FF2B5EF4-FFF2-40B4-BE49-F238E27FC236}">
                <a16:creationId xmlns:a16="http://schemas.microsoft.com/office/drawing/2014/main" id="{C34986C2-191D-20D8-937A-B44C5566C6BB}"/>
              </a:ext>
            </a:extLst>
          </p:cNvPr>
          <p:cNvPicPr>
            <a:picLocks noChangeAspect="1"/>
          </p:cNvPicPr>
          <p:nvPr/>
        </p:nvPicPr>
        <p:blipFill>
          <a:blip r:embed="rId6"/>
          <a:stretch>
            <a:fillRect/>
          </a:stretch>
        </p:blipFill>
        <p:spPr>
          <a:xfrm>
            <a:off x="528950" y="4716253"/>
            <a:ext cx="1242003" cy="1242003"/>
          </a:xfrm>
          <a:prstGeom prst="rect">
            <a:avLst/>
          </a:prstGeom>
        </p:spPr>
      </p:pic>
      <p:pic>
        <p:nvPicPr>
          <p:cNvPr id="12" name="Picture 11">
            <a:extLst>
              <a:ext uri="{FF2B5EF4-FFF2-40B4-BE49-F238E27FC236}">
                <a16:creationId xmlns:a16="http://schemas.microsoft.com/office/drawing/2014/main" id="{09442694-D848-8CB4-365B-63A3D2C254DB}"/>
              </a:ext>
            </a:extLst>
          </p:cNvPr>
          <p:cNvPicPr>
            <a:picLocks noChangeAspect="1"/>
          </p:cNvPicPr>
          <p:nvPr/>
        </p:nvPicPr>
        <p:blipFill>
          <a:blip r:embed="rId7"/>
          <a:stretch>
            <a:fillRect/>
          </a:stretch>
        </p:blipFill>
        <p:spPr>
          <a:xfrm>
            <a:off x="3441754" y="4682373"/>
            <a:ext cx="1278219" cy="1278219"/>
          </a:xfrm>
          <a:prstGeom prst="rect">
            <a:avLst/>
          </a:prstGeom>
        </p:spPr>
      </p:pic>
      <p:pic>
        <p:nvPicPr>
          <p:cNvPr id="13" name="Picture 12">
            <a:extLst>
              <a:ext uri="{FF2B5EF4-FFF2-40B4-BE49-F238E27FC236}">
                <a16:creationId xmlns:a16="http://schemas.microsoft.com/office/drawing/2014/main" id="{601C13FE-3B20-8B58-2DF8-433EE0F01509}"/>
              </a:ext>
            </a:extLst>
          </p:cNvPr>
          <p:cNvPicPr>
            <a:picLocks noChangeAspect="1"/>
          </p:cNvPicPr>
          <p:nvPr/>
        </p:nvPicPr>
        <p:blipFill>
          <a:blip r:embed="rId8"/>
          <a:stretch>
            <a:fillRect/>
          </a:stretch>
        </p:blipFill>
        <p:spPr>
          <a:xfrm>
            <a:off x="8717357" y="4687945"/>
            <a:ext cx="1178561" cy="1178561"/>
          </a:xfrm>
          <a:prstGeom prst="rect">
            <a:avLst/>
          </a:prstGeom>
        </p:spPr>
      </p:pic>
      <p:sp>
        <p:nvSpPr>
          <p:cNvPr id="15" name="TextBox 14">
            <a:extLst>
              <a:ext uri="{FF2B5EF4-FFF2-40B4-BE49-F238E27FC236}">
                <a16:creationId xmlns:a16="http://schemas.microsoft.com/office/drawing/2014/main" id="{BF97047C-5B3E-F4EC-278A-DA0CF8549DA9}"/>
              </a:ext>
            </a:extLst>
          </p:cNvPr>
          <p:cNvSpPr txBox="1"/>
          <p:nvPr/>
        </p:nvSpPr>
        <p:spPr>
          <a:xfrm>
            <a:off x="422223" y="1625600"/>
            <a:ext cx="11347554" cy="4801314"/>
          </a:xfrm>
          <a:prstGeom prst="rect">
            <a:avLst/>
          </a:prstGeom>
          <a:noFill/>
        </p:spPr>
        <p:txBody>
          <a:bodyPr wrap="square">
            <a:spAutoFit/>
          </a:bodyPr>
          <a:lstStyle/>
          <a:p>
            <a:r>
              <a:rPr lang="en-IN" dirty="0"/>
              <a:t>The unique aspects of my portfolio project are my projects,badges and my skills these are innovative,unique for my project.   </a:t>
            </a:r>
          </a:p>
          <a:p>
            <a:r>
              <a:rPr lang="en-IN" dirty="0"/>
              <a:t>           As I felt  a creative experience at the time of earning my badges. The tasks and quizes are very  interesting to solve, through this I own a more knowledge and problem solving techniques.</a:t>
            </a:r>
          </a:p>
          <a:p>
            <a:r>
              <a:rPr lang="en-IN" dirty="0"/>
              <a:t>                                The skills Languages and database like HTML,CSS,Javascript,Java and MySql. The mentioned skills are very much helpful to me to create a unique web page.</a:t>
            </a:r>
          </a:p>
          <a:p>
            <a:endParaRPr lang="en-IN" dirty="0"/>
          </a:p>
          <a:p>
            <a:r>
              <a:rPr lang="en-IN" dirty="0"/>
              <a:t>                            The Badges that I own are from Microsoft Certified as Azure AI Fundamentals, Azure Data Scientist and from IBM Edunet are as a Practitioner,Co-Creater,Team Essentials,Web Development Fundamentals,Professional Skills.</a:t>
            </a:r>
          </a:p>
          <a:p>
            <a:endParaRPr lang="en-IN" dirty="0"/>
          </a:p>
          <a:p>
            <a:endParaRPr lang="en-IN" dirty="0"/>
          </a:p>
          <a:p>
            <a:endParaRPr lang="en-IN" dirty="0"/>
          </a:p>
          <a:p>
            <a:endParaRPr lang="en-IN" dirty="0"/>
          </a:p>
          <a:p>
            <a:endParaRPr lang="en-IN" dirty="0"/>
          </a:p>
          <a:p>
            <a:endParaRPr lang="en-IN" dirty="0"/>
          </a:p>
          <a:p>
            <a:r>
              <a:rPr lang="en-IN" dirty="0"/>
              <a:t>Therefore, these are unique, innovative and creatable or remarkable things made in my project called my </a:t>
            </a:r>
            <a:r>
              <a:rPr lang="en-IN" b="1" dirty="0"/>
              <a:t>“portfolio”</a:t>
            </a:r>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001500-6C53-369E-F789-A58EBF237A5F}"/>
              </a:ext>
            </a:extLst>
          </p:cNvPr>
          <p:cNvSpPr txBox="1">
            <a:spLocks/>
          </p:cNvSpPr>
          <p:nvPr/>
        </p:nvSpPr>
        <p:spPr>
          <a:xfrm>
            <a:off x="580856" y="661403"/>
            <a:ext cx="11029950" cy="711200"/>
          </a:xfrm>
          <a:prstGeom prst="rect">
            <a:avLst/>
          </a:prstGeom>
          <a:gradFill>
            <a:gsLst>
              <a:gs pos="45416">
                <a:srgbClr val="FF0000"/>
              </a:gs>
              <a:gs pos="28000">
                <a:srgbClr val="8E6C00"/>
              </a:gs>
              <a:gs pos="91000">
                <a:srgbClr val="FFFF00"/>
              </a:gs>
              <a:gs pos="63000">
                <a:schemeClr val="accent1">
                  <a:lumMod val="95000"/>
                  <a:lumOff val="5000"/>
                </a:schemeClr>
              </a:gs>
              <a:gs pos="21000">
                <a:srgbClr val="92D050"/>
              </a:gs>
              <a:gs pos="35000">
                <a:schemeClr val="accent1">
                  <a:lumMod val="95000"/>
                  <a:lumOff val="5000"/>
                </a:schemeClr>
              </a:gs>
              <a:gs pos="86782">
                <a:schemeClr val="bg1"/>
              </a:gs>
              <a:gs pos="68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vert="horz" lIns="91440" tIns="45720" rIns="91440" bIns="45720" rtlCol="0" anchor="ct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200" dirty="0"/>
              <a:t>MODELLING</a:t>
            </a:r>
            <a:endParaRPr lang="en-US" sz="3200" b="1" dirty="0"/>
          </a:p>
        </p:txBody>
      </p:sp>
      <p:pic>
        <p:nvPicPr>
          <p:cNvPr id="10" name="Picture 9">
            <a:extLst>
              <a:ext uri="{FF2B5EF4-FFF2-40B4-BE49-F238E27FC236}">
                <a16:creationId xmlns:a16="http://schemas.microsoft.com/office/drawing/2014/main" id="{27F56583-9A32-63A9-BF83-71E4F3E7CA49}"/>
              </a:ext>
            </a:extLst>
          </p:cNvPr>
          <p:cNvPicPr>
            <a:picLocks noChangeAspect="1"/>
          </p:cNvPicPr>
          <p:nvPr/>
        </p:nvPicPr>
        <p:blipFill>
          <a:blip r:embed="rId3"/>
          <a:stretch>
            <a:fillRect/>
          </a:stretch>
        </p:blipFill>
        <p:spPr>
          <a:xfrm>
            <a:off x="791853" y="5324627"/>
            <a:ext cx="10219934" cy="1352620"/>
          </a:xfrm>
          <a:prstGeom prst="rect">
            <a:avLst/>
          </a:prstGeom>
        </p:spPr>
      </p:pic>
      <p:sp>
        <p:nvSpPr>
          <p:cNvPr id="15" name="TextBox 14">
            <a:extLst>
              <a:ext uri="{FF2B5EF4-FFF2-40B4-BE49-F238E27FC236}">
                <a16:creationId xmlns:a16="http://schemas.microsoft.com/office/drawing/2014/main" id="{D6379CCA-4B1C-43E2-BEDB-073D4869F037}"/>
              </a:ext>
            </a:extLst>
          </p:cNvPr>
          <p:cNvSpPr txBox="1"/>
          <p:nvPr/>
        </p:nvSpPr>
        <p:spPr>
          <a:xfrm>
            <a:off x="247923" y="1372603"/>
            <a:ext cx="11695815" cy="4955203"/>
          </a:xfrm>
          <a:prstGeom prst="rect">
            <a:avLst/>
          </a:prstGeom>
          <a:noFill/>
        </p:spPr>
        <p:txBody>
          <a:bodyPr wrap="square" rtlCol="0">
            <a:spAutoFit/>
          </a:bodyPr>
          <a:lstStyle/>
          <a:p>
            <a:pPr algn="just"/>
            <a:r>
              <a:rPr lang="en-US" sz="2800" b="1" i="0" dirty="0">
                <a:solidFill>
                  <a:srgbClr val="374151"/>
                </a:solidFill>
                <a:effectLst/>
                <a:latin typeface="Söhne"/>
              </a:rPr>
              <a:t>         </a:t>
            </a:r>
            <a:r>
              <a:rPr lang="en-US" sz="2000" b="0" i="0" dirty="0">
                <a:solidFill>
                  <a:srgbClr val="374151"/>
                </a:solidFill>
                <a:effectLst/>
                <a:latin typeface="Söhne"/>
              </a:rPr>
              <a:t>When it comes to choosing frameworks for my portfolio project, it depends on the specific requirements and goals of my project. However, I can provide with some popular frameworks that are commonly used in web development. Here are a few:</a:t>
            </a:r>
            <a:endParaRPr lang="en-US" sz="2400" b="0" i="0" dirty="0">
              <a:solidFill>
                <a:srgbClr val="374151"/>
              </a:solidFill>
              <a:effectLst/>
              <a:latin typeface="Söhne"/>
            </a:endParaRPr>
          </a:p>
          <a:p>
            <a:pPr marL="342900" indent="-342900" algn="just">
              <a:buFont typeface="Arial" panose="020B0604020202020204" pitchFamily="34" charset="0"/>
              <a:buChar char="•"/>
            </a:pPr>
            <a:r>
              <a:rPr lang="en-US" sz="2000" b="1" i="0" dirty="0">
                <a:solidFill>
                  <a:srgbClr val="374151"/>
                </a:solidFill>
                <a:effectLst/>
                <a:latin typeface="Söhne"/>
              </a:rPr>
              <a:t>React.js </a:t>
            </a:r>
            <a:r>
              <a:rPr lang="en-US" sz="2000" b="0" i="0" dirty="0">
                <a:solidFill>
                  <a:srgbClr val="374151"/>
                </a:solidFill>
                <a:effectLst/>
                <a:latin typeface="Söhne"/>
              </a:rPr>
              <a:t>which is also called as frond-end framework helps to a JavaScript library for building user interfaces, widely used for single-page applications.</a:t>
            </a:r>
          </a:p>
          <a:p>
            <a:pPr algn="just">
              <a:buFont typeface="Arial" panose="020B0604020202020204" pitchFamily="34" charset="0"/>
              <a:buChar char="•"/>
            </a:pPr>
            <a:r>
              <a:rPr lang="en-US" sz="2000" b="0" i="0" dirty="0">
                <a:solidFill>
                  <a:srgbClr val="374151"/>
                </a:solidFill>
                <a:effectLst/>
                <a:latin typeface="Söhne"/>
              </a:rPr>
              <a:t>    </a:t>
            </a:r>
            <a:r>
              <a:rPr lang="en-US" sz="2000" b="1" i="0" dirty="0">
                <a:solidFill>
                  <a:srgbClr val="374151"/>
                </a:solidFill>
                <a:effectLst/>
                <a:latin typeface="Söhne"/>
              </a:rPr>
              <a:t>Meteor</a:t>
            </a:r>
            <a:r>
              <a:rPr lang="en-US" sz="2000" b="0" i="0" dirty="0">
                <a:solidFill>
                  <a:srgbClr val="374151"/>
                </a:solidFill>
                <a:effectLst/>
                <a:latin typeface="Söhne"/>
              </a:rPr>
              <a:t> which is also called as full-stack fram</a:t>
            </a:r>
            <a:r>
              <a:rPr lang="en-US" sz="2000" dirty="0">
                <a:solidFill>
                  <a:srgbClr val="374151"/>
                </a:solidFill>
                <a:latin typeface="Söhne"/>
              </a:rPr>
              <a:t>e</a:t>
            </a:r>
            <a:r>
              <a:rPr lang="en-US" sz="2000" b="0" i="0" dirty="0">
                <a:solidFill>
                  <a:srgbClr val="374151"/>
                </a:solidFill>
                <a:effectLst/>
                <a:latin typeface="Söhne"/>
              </a:rPr>
              <a:t>work helps to a full-stack JavaScript framework that  allows for building real-time web applications.</a:t>
            </a:r>
          </a:p>
          <a:p>
            <a:pPr algn="just">
              <a:buFont typeface="Arial" panose="020B0604020202020204" pitchFamily="34" charset="0"/>
              <a:buChar char="•"/>
            </a:pPr>
            <a:r>
              <a:rPr lang="en-US" sz="2000" b="1" i="0" dirty="0">
                <a:solidFill>
                  <a:srgbClr val="374151"/>
                </a:solidFill>
                <a:effectLst/>
                <a:latin typeface="Söhne"/>
              </a:rPr>
              <a:t>   Bootstrap</a:t>
            </a:r>
            <a:r>
              <a:rPr lang="en-US" sz="2000" b="0" i="0" dirty="0">
                <a:solidFill>
                  <a:srgbClr val="374151"/>
                </a:solidFill>
                <a:effectLst/>
                <a:latin typeface="Söhne"/>
              </a:rPr>
              <a:t> is a popular front-end framework for building responsive and mobile-first websites and web applications. It provides a collection of CSS and JavaScript components that can be used to create a consistent and visually appealing user interface.</a:t>
            </a:r>
          </a:p>
          <a:p>
            <a:pPr algn="just"/>
            <a:r>
              <a:rPr lang="en-US" sz="2000" dirty="0">
                <a:solidFill>
                  <a:srgbClr val="374151"/>
                </a:solidFill>
                <a:latin typeface="Söhne"/>
              </a:rPr>
              <a:t>  Therefore, these are the frameworks I applied for my project. In the given below  some frame works are there which are learned by me:</a:t>
            </a:r>
            <a:endParaRPr lang="en-US" sz="2000" b="0" i="0" dirty="0">
              <a:solidFill>
                <a:srgbClr val="374151"/>
              </a:solidFill>
              <a:effectLst/>
              <a:latin typeface="Söhne"/>
            </a:endParaRPr>
          </a:p>
          <a:p>
            <a:pPr algn="just">
              <a:buFont typeface="Arial" panose="020B0604020202020204" pitchFamily="34" charset="0"/>
              <a:buChar char="•"/>
            </a:pPr>
            <a:endParaRPr lang="en-US" sz="2000" b="0" i="0" dirty="0">
              <a:solidFill>
                <a:srgbClr val="374151"/>
              </a:solidFill>
              <a:effectLst/>
              <a:latin typeface="Söhne"/>
            </a:endParaRPr>
          </a:p>
          <a:p>
            <a:pPr algn="just"/>
            <a:endParaRPr lang="en-US" sz="2400" b="0" i="0" dirty="0">
              <a:solidFill>
                <a:srgbClr val="374151"/>
              </a:solidFill>
              <a:effectLst/>
              <a:latin typeface="Söhne"/>
            </a:endParaRPr>
          </a:p>
          <a:p>
            <a:pPr algn="just"/>
            <a:endParaRPr lang="en-US" sz="2400" b="1" dirty="0">
              <a:solidFill>
                <a:srgbClr val="374151"/>
              </a:solidFill>
              <a:latin typeface="Söhne"/>
            </a:endParaRPr>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1316</TotalTime>
  <Words>1689</Words>
  <Application>Microsoft Office PowerPoint</Application>
  <PresentationFormat>Widescreen</PresentationFormat>
  <Paragraphs>109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Franklin Gothic Book</vt:lpstr>
      <vt:lpstr>Franklin Gothic Demi</vt:lpstr>
      <vt:lpstr>Söhne</vt:lpstr>
      <vt:lpstr>Times New Roman</vt:lpstr>
      <vt:lpstr>Wingdings 2</vt:lpstr>
      <vt:lpstr>DividendVTI</vt:lpstr>
      <vt:lpstr>                                       Student Details </vt:lpstr>
      <vt:lpstr>                                             PROJECT TITLE</vt:lpstr>
      <vt:lpstr>AGENDA IN PORTFOLIO</vt:lpstr>
      <vt:lpstr>AGENDA IN PORTFOLIO</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Pulla Bhavya Sree</cp:lastModifiedBy>
  <cp:revision>12</cp:revision>
  <dcterms:created xsi:type="dcterms:W3CDTF">2021-05-26T16:50:10Z</dcterms:created>
  <dcterms:modified xsi:type="dcterms:W3CDTF">2023-07-22T13:17:33Z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