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AF49-43F4-4FAC-B490-04AB482BD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14CBB-A168-4B64-B96C-DB078BDD9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1C04E-C2B4-48D2-B074-E30793DF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718BB-F13B-4FA7-8416-ED420AA8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D8819-0488-4A5A-989D-96F880B0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6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2EF6D-7185-49CF-9B48-437B67C2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38174-3854-47FF-89FD-3C6B5804C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0833-E796-4198-AE93-A0D1AB4C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B9FC5-9227-4CDD-AA66-CB3183D2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83A47-1998-4E17-AF43-C23CDFA5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6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B2AB7-A3B9-46B9-9DAF-FE6EC9B82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80D2D-E330-4567-91A7-94BC9D9F4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A9EA3-C2F4-4BD2-8D2E-3DB9E671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AB5D8-32BC-4536-A4A9-C31921CF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5226C-D6CF-4027-8CF4-D49EB52D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9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F332-7A5A-4A4C-8A36-B5AFC62A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606BC-58AE-49E4-BF1C-A42F44B67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EFB8D-AA79-47B5-A064-58A1C8E4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52635-1A78-4066-AB42-C3C6A029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0B201-8829-4FC5-AFA9-93E73E3C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5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97B3-3054-4B2E-AC54-98193262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B9E78-6745-4470-85BD-81F405F6B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7634C-A206-4DFB-8F82-24F288F7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E179E-AE08-4363-AADA-BFD86F74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9FD3C-80F6-4156-A594-127515EF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7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653A-969B-4340-8FAF-AD35FD3D6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ABEB8-A634-4C43-BD11-3DF780422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33C10-DFD5-40D9-82E6-DF134606D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F2ED2-8073-4671-AD07-1C053B4F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47B94-1713-4D51-A1DF-27F04EA1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95371-7183-4A70-8F80-1622D79D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FFBC-A18E-4D7B-80A7-41E0A31D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13238-C829-4E62-8438-CD4629A95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C1355-9C7C-4DAB-866D-C3894272A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DF5CF-65EB-4275-96DE-03BC080A1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16C007-A02F-4864-A2F1-538B824C2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F9D685-AFB7-4049-AE68-22487A51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D5682-E01F-41E0-815C-DBFE6BBA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6D0BD-1490-45CC-A2A4-4A2D77B9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8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51D7-D162-4AC2-8510-5F9B53ED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9FEBA-5D5B-4649-8F53-B2632F6B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B44D1-C203-47F5-BB39-C8CF6722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161E3-3489-4C10-A24E-A881542A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8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2FD600-E437-41ED-8CC6-9CD02291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C4C5D-B885-42E0-B285-35515128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852F8-0FD8-4309-8736-76BC9D0B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9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9DC4D-5AC2-4851-BCA3-58623EA8F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7C01B-C8C3-42BD-81C9-36B5B9C6E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1556A-BAE1-43E1-AF1C-7FEE111A7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3B3CF-ECFD-4C01-B59B-AE7237F7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2299B-65DA-471C-B892-1E984C3DA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0C4BB-E913-4629-AB04-B6BF7332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6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B072-BED2-4283-98C9-2E59454C0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C2F4E-4534-4C49-B57B-5AD5C7292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7BB9D-65D4-4978-B879-C9DFC1BB9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042A0-3A5D-4885-A2F2-2209F4E4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9204D-0822-406A-9DD9-B534E7F8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B574C-AE51-49C7-886F-CC6AF8FD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9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26591-5E03-402E-9A48-30C4DF3C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28FDB-ECE0-4761-94D1-786AFAAB6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64B74-97EA-4D51-B529-B1D57D08C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C3778-0A6C-4CF7-879B-9660607AEF10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02F12-77E0-4E10-A379-69656F728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FE447-955E-46CC-9F4C-33262F97C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8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F14BD67-5B23-4B06-9808-99C313D0A981}"/>
              </a:ext>
            </a:extLst>
          </p:cNvPr>
          <p:cNvGrpSpPr/>
          <p:nvPr/>
        </p:nvGrpSpPr>
        <p:grpSpPr>
          <a:xfrm>
            <a:off x="503195" y="1406251"/>
            <a:ext cx="11185607" cy="4045496"/>
            <a:chOff x="503195" y="1406251"/>
            <a:chExt cx="11185607" cy="404549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9B912D1-BAC0-4C7B-ABF5-694F21744794}"/>
                </a:ext>
              </a:extLst>
            </p:cNvPr>
            <p:cNvSpPr/>
            <p:nvPr/>
          </p:nvSpPr>
          <p:spPr>
            <a:xfrm>
              <a:off x="503195" y="1406251"/>
              <a:ext cx="2530680" cy="1012272"/>
            </a:xfrm>
            <a:custGeom>
              <a:avLst/>
              <a:gdLst>
                <a:gd name="connsiteX0" fmla="*/ 168715 w 2530680"/>
                <a:gd name="connsiteY0" fmla="*/ 0 h 1012272"/>
                <a:gd name="connsiteX1" fmla="*/ 2361965 w 2530680"/>
                <a:gd name="connsiteY1" fmla="*/ 0 h 1012272"/>
                <a:gd name="connsiteX2" fmla="*/ 2530680 w 2530680"/>
                <a:gd name="connsiteY2" fmla="*/ 168715 h 1012272"/>
                <a:gd name="connsiteX3" fmla="*/ 2530680 w 2530680"/>
                <a:gd name="connsiteY3" fmla="*/ 1012272 h 1012272"/>
                <a:gd name="connsiteX4" fmla="*/ 2530680 w 2530680"/>
                <a:gd name="connsiteY4" fmla="*/ 1012272 h 1012272"/>
                <a:gd name="connsiteX5" fmla="*/ 0 w 2530680"/>
                <a:gd name="connsiteY5" fmla="*/ 1012272 h 1012272"/>
                <a:gd name="connsiteX6" fmla="*/ 0 w 2530680"/>
                <a:gd name="connsiteY6" fmla="*/ 1012272 h 1012272"/>
                <a:gd name="connsiteX7" fmla="*/ 0 w 2530680"/>
                <a:gd name="connsiteY7" fmla="*/ 168715 h 1012272"/>
                <a:gd name="connsiteX8" fmla="*/ 168715 w 2530680"/>
                <a:gd name="connsiteY8" fmla="*/ 0 h 101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0680" h="1012272">
                  <a:moveTo>
                    <a:pt x="168715" y="0"/>
                  </a:moveTo>
                  <a:lnTo>
                    <a:pt x="2361965" y="0"/>
                  </a:lnTo>
                  <a:cubicBezTo>
                    <a:pt x="2455144" y="0"/>
                    <a:pt x="2530680" y="75536"/>
                    <a:pt x="2530680" y="168715"/>
                  </a:cubicBezTo>
                  <a:lnTo>
                    <a:pt x="2530680" y="1012272"/>
                  </a:lnTo>
                  <a:lnTo>
                    <a:pt x="2530680" y="1012272"/>
                  </a:lnTo>
                  <a:lnTo>
                    <a:pt x="0" y="1012272"/>
                  </a:lnTo>
                  <a:lnTo>
                    <a:pt x="0" y="1012272"/>
                  </a:lnTo>
                  <a:lnTo>
                    <a:pt x="0" y="168715"/>
                  </a:lnTo>
                  <a:cubicBezTo>
                    <a:pt x="0" y="75536"/>
                    <a:pt x="75536" y="0"/>
                    <a:pt x="16871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20103" tIns="146951" rIns="220103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Pre-processing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DED6DDC-3004-492F-B39D-C5F569D64A39}"/>
                </a:ext>
              </a:extLst>
            </p:cNvPr>
            <p:cNvSpPr/>
            <p:nvPr/>
          </p:nvSpPr>
          <p:spPr>
            <a:xfrm>
              <a:off x="503195" y="2418523"/>
              <a:ext cx="2530680" cy="3033224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Reweighing (RW)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Disparate Impact Remover (DIR)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91272E2-4179-418B-8AE6-F34E928D45D3}"/>
                </a:ext>
              </a:extLst>
            </p:cNvPr>
            <p:cNvSpPr/>
            <p:nvPr/>
          </p:nvSpPr>
          <p:spPr>
            <a:xfrm>
              <a:off x="3388171" y="1406251"/>
              <a:ext cx="2530680" cy="1012272"/>
            </a:xfrm>
            <a:custGeom>
              <a:avLst/>
              <a:gdLst>
                <a:gd name="connsiteX0" fmla="*/ 168715 w 2530680"/>
                <a:gd name="connsiteY0" fmla="*/ 0 h 1012272"/>
                <a:gd name="connsiteX1" fmla="*/ 2361965 w 2530680"/>
                <a:gd name="connsiteY1" fmla="*/ 0 h 1012272"/>
                <a:gd name="connsiteX2" fmla="*/ 2530680 w 2530680"/>
                <a:gd name="connsiteY2" fmla="*/ 168715 h 1012272"/>
                <a:gd name="connsiteX3" fmla="*/ 2530680 w 2530680"/>
                <a:gd name="connsiteY3" fmla="*/ 1012272 h 1012272"/>
                <a:gd name="connsiteX4" fmla="*/ 2530680 w 2530680"/>
                <a:gd name="connsiteY4" fmla="*/ 1012272 h 1012272"/>
                <a:gd name="connsiteX5" fmla="*/ 0 w 2530680"/>
                <a:gd name="connsiteY5" fmla="*/ 1012272 h 1012272"/>
                <a:gd name="connsiteX6" fmla="*/ 0 w 2530680"/>
                <a:gd name="connsiteY6" fmla="*/ 1012272 h 1012272"/>
                <a:gd name="connsiteX7" fmla="*/ 0 w 2530680"/>
                <a:gd name="connsiteY7" fmla="*/ 168715 h 1012272"/>
                <a:gd name="connsiteX8" fmla="*/ 168715 w 2530680"/>
                <a:gd name="connsiteY8" fmla="*/ 0 h 101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0680" h="1012272">
                  <a:moveTo>
                    <a:pt x="168715" y="0"/>
                  </a:moveTo>
                  <a:lnTo>
                    <a:pt x="2361965" y="0"/>
                  </a:lnTo>
                  <a:cubicBezTo>
                    <a:pt x="2455144" y="0"/>
                    <a:pt x="2530680" y="75536"/>
                    <a:pt x="2530680" y="168715"/>
                  </a:cubicBezTo>
                  <a:lnTo>
                    <a:pt x="2530680" y="1012272"/>
                  </a:lnTo>
                  <a:lnTo>
                    <a:pt x="2530680" y="1012272"/>
                  </a:lnTo>
                  <a:lnTo>
                    <a:pt x="0" y="1012272"/>
                  </a:lnTo>
                  <a:lnTo>
                    <a:pt x="0" y="1012272"/>
                  </a:lnTo>
                  <a:lnTo>
                    <a:pt x="0" y="168715"/>
                  </a:lnTo>
                  <a:cubicBezTo>
                    <a:pt x="0" y="75536"/>
                    <a:pt x="75536" y="0"/>
                    <a:pt x="16871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20103" tIns="146951" rIns="220103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In-processing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45A2B45-1486-4FF5-8E46-A97EBA002C4B}"/>
                </a:ext>
              </a:extLst>
            </p:cNvPr>
            <p:cNvSpPr/>
            <p:nvPr/>
          </p:nvSpPr>
          <p:spPr>
            <a:xfrm>
              <a:off x="3388171" y="2418523"/>
              <a:ext cx="2530680" cy="3033224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Prejudice Remover (PR)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Exponentiated Gradient Reduction (EGR)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Gerry Fair Classifier (GFC)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Meta Fair Classifier (MFC)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Grid Search Reduction (GSR)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622D63B-5C87-4597-9628-54E94DD6B371}"/>
                </a:ext>
              </a:extLst>
            </p:cNvPr>
            <p:cNvSpPr/>
            <p:nvPr/>
          </p:nvSpPr>
          <p:spPr>
            <a:xfrm>
              <a:off x="6273147" y="1406251"/>
              <a:ext cx="2530680" cy="1012272"/>
            </a:xfrm>
            <a:custGeom>
              <a:avLst/>
              <a:gdLst>
                <a:gd name="connsiteX0" fmla="*/ 168715 w 2530680"/>
                <a:gd name="connsiteY0" fmla="*/ 0 h 1012272"/>
                <a:gd name="connsiteX1" fmla="*/ 2361965 w 2530680"/>
                <a:gd name="connsiteY1" fmla="*/ 0 h 1012272"/>
                <a:gd name="connsiteX2" fmla="*/ 2530680 w 2530680"/>
                <a:gd name="connsiteY2" fmla="*/ 168715 h 1012272"/>
                <a:gd name="connsiteX3" fmla="*/ 2530680 w 2530680"/>
                <a:gd name="connsiteY3" fmla="*/ 1012272 h 1012272"/>
                <a:gd name="connsiteX4" fmla="*/ 2530680 w 2530680"/>
                <a:gd name="connsiteY4" fmla="*/ 1012272 h 1012272"/>
                <a:gd name="connsiteX5" fmla="*/ 0 w 2530680"/>
                <a:gd name="connsiteY5" fmla="*/ 1012272 h 1012272"/>
                <a:gd name="connsiteX6" fmla="*/ 0 w 2530680"/>
                <a:gd name="connsiteY6" fmla="*/ 1012272 h 1012272"/>
                <a:gd name="connsiteX7" fmla="*/ 0 w 2530680"/>
                <a:gd name="connsiteY7" fmla="*/ 168715 h 1012272"/>
                <a:gd name="connsiteX8" fmla="*/ 168715 w 2530680"/>
                <a:gd name="connsiteY8" fmla="*/ 0 h 101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0680" h="1012272">
                  <a:moveTo>
                    <a:pt x="168715" y="0"/>
                  </a:moveTo>
                  <a:lnTo>
                    <a:pt x="2361965" y="0"/>
                  </a:lnTo>
                  <a:cubicBezTo>
                    <a:pt x="2455144" y="0"/>
                    <a:pt x="2530680" y="75536"/>
                    <a:pt x="2530680" y="168715"/>
                  </a:cubicBezTo>
                  <a:lnTo>
                    <a:pt x="2530680" y="1012272"/>
                  </a:lnTo>
                  <a:lnTo>
                    <a:pt x="2530680" y="1012272"/>
                  </a:lnTo>
                  <a:lnTo>
                    <a:pt x="0" y="1012272"/>
                  </a:lnTo>
                  <a:lnTo>
                    <a:pt x="0" y="1012272"/>
                  </a:lnTo>
                  <a:lnTo>
                    <a:pt x="0" y="168715"/>
                  </a:lnTo>
                  <a:cubicBezTo>
                    <a:pt x="0" y="75536"/>
                    <a:pt x="75536" y="0"/>
                    <a:pt x="16871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20103" tIns="146951" rIns="220103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Post-processing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B0D4B2A-20FE-40CB-88C5-0C2BB56568B9}"/>
                </a:ext>
              </a:extLst>
            </p:cNvPr>
            <p:cNvSpPr/>
            <p:nvPr/>
          </p:nvSpPr>
          <p:spPr>
            <a:xfrm>
              <a:off x="6273147" y="2418523"/>
              <a:ext cx="2530680" cy="3033224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Equalized Odds Postprocessing (EOP)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29DAC2F-5B24-4043-9205-510D180EEB74}"/>
                </a:ext>
              </a:extLst>
            </p:cNvPr>
            <p:cNvSpPr/>
            <p:nvPr/>
          </p:nvSpPr>
          <p:spPr>
            <a:xfrm>
              <a:off x="9158122" y="1406251"/>
              <a:ext cx="2530680" cy="1012272"/>
            </a:xfrm>
            <a:custGeom>
              <a:avLst/>
              <a:gdLst>
                <a:gd name="connsiteX0" fmla="*/ 168715 w 2530680"/>
                <a:gd name="connsiteY0" fmla="*/ 0 h 1012272"/>
                <a:gd name="connsiteX1" fmla="*/ 2361965 w 2530680"/>
                <a:gd name="connsiteY1" fmla="*/ 0 h 1012272"/>
                <a:gd name="connsiteX2" fmla="*/ 2530680 w 2530680"/>
                <a:gd name="connsiteY2" fmla="*/ 168715 h 1012272"/>
                <a:gd name="connsiteX3" fmla="*/ 2530680 w 2530680"/>
                <a:gd name="connsiteY3" fmla="*/ 1012272 h 1012272"/>
                <a:gd name="connsiteX4" fmla="*/ 2530680 w 2530680"/>
                <a:gd name="connsiteY4" fmla="*/ 1012272 h 1012272"/>
                <a:gd name="connsiteX5" fmla="*/ 0 w 2530680"/>
                <a:gd name="connsiteY5" fmla="*/ 1012272 h 1012272"/>
                <a:gd name="connsiteX6" fmla="*/ 0 w 2530680"/>
                <a:gd name="connsiteY6" fmla="*/ 1012272 h 1012272"/>
                <a:gd name="connsiteX7" fmla="*/ 0 w 2530680"/>
                <a:gd name="connsiteY7" fmla="*/ 168715 h 1012272"/>
                <a:gd name="connsiteX8" fmla="*/ 168715 w 2530680"/>
                <a:gd name="connsiteY8" fmla="*/ 0 h 101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0680" h="1012272">
                  <a:moveTo>
                    <a:pt x="168715" y="0"/>
                  </a:moveTo>
                  <a:lnTo>
                    <a:pt x="2361965" y="0"/>
                  </a:lnTo>
                  <a:cubicBezTo>
                    <a:pt x="2455144" y="0"/>
                    <a:pt x="2530680" y="75536"/>
                    <a:pt x="2530680" y="168715"/>
                  </a:cubicBezTo>
                  <a:lnTo>
                    <a:pt x="2530680" y="1012272"/>
                  </a:lnTo>
                  <a:lnTo>
                    <a:pt x="2530680" y="1012272"/>
                  </a:lnTo>
                  <a:lnTo>
                    <a:pt x="0" y="1012272"/>
                  </a:lnTo>
                  <a:lnTo>
                    <a:pt x="0" y="1012272"/>
                  </a:lnTo>
                  <a:lnTo>
                    <a:pt x="0" y="168715"/>
                  </a:lnTo>
                  <a:cubicBezTo>
                    <a:pt x="0" y="75536"/>
                    <a:pt x="75536" y="0"/>
                    <a:pt x="16871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20103" tIns="146951" rIns="220103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Cascade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F0EA97F-34BE-4C69-A57A-2FEB632BEE88}"/>
                </a:ext>
              </a:extLst>
            </p:cNvPr>
            <p:cNvSpPr/>
            <p:nvPr/>
          </p:nvSpPr>
          <p:spPr>
            <a:xfrm>
              <a:off x="9158122" y="2418523"/>
              <a:ext cx="2530680" cy="3033224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10 Pre + In 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5 In + Post 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2 Pre + Post 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10 Pre + In + Post processing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139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0EA6E28-5D31-438D-B4B3-AFCED6739F28}"/>
              </a:ext>
            </a:extLst>
          </p:cNvPr>
          <p:cNvGrpSpPr/>
          <p:nvPr/>
        </p:nvGrpSpPr>
        <p:grpSpPr>
          <a:xfrm>
            <a:off x="157993" y="641553"/>
            <a:ext cx="11751330" cy="3443886"/>
            <a:chOff x="157993" y="641553"/>
            <a:chExt cx="11751330" cy="3476538"/>
          </a:xfrm>
        </p:grpSpPr>
        <p:sp>
          <p:nvSpPr>
            <p:cNvPr id="3" name="Rectangle: Top Corners Rounded 2">
              <a:extLst>
                <a:ext uri="{FF2B5EF4-FFF2-40B4-BE49-F238E27FC236}">
                  <a16:creationId xmlns:a16="http://schemas.microsoft.com/office/drawing/2014/main" id="{80FD4884-FA46-4FB4-95E0-280852B14954}"/>
                </a:ext>
              </a:extLst>
            </p:cNvPr>
            <p:cNvSpPr/>
            <p:nvPr/>
          </p:nvSpPr>
          <p:spPr>
            <a:xfrm>
              <a:off x="157993" y="641555"/>
              <a:ext cx="1840413" cy="499618"/>
            </a:xfrm>
            <a:prstGeom prst="round2SameRect">
              <a:avLst>
                <a:gd name="adj1" fmla="val 29951"/>
                <a:gd name="adj2" fmla="val 0"/>
              </a:avLst>
            </a:prstGeom>
            <a:solidFill>
              <a:schemeClr val="accent3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Datasets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96B4E6-AA92-4808-8F55-F0546B003616}"/>
                </a:ext>
              </a:extLst>
            </p:cNvPr>
            <p:cNvSpPr/>
            <p:nvPr/>
          </p:nvSpPr>
          <p:spPr>
            <a:xfrm>
              <a:off x="157993" y="1141172"/>
              <a:ext cx="1840413" cy="2976919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Adult Income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German Credit     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COMPASS                           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Bank Marketing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F1CD1A-55E5-4C27-846D-99F67B882C0B}"/>
                </a:ext>
              </a:extLst>
            </p:cNvPr>
            <p:cNvSpPr/>
            <p:nvPr/>
          </p:nvSpPr>
          <p:spPr>
            <a:xfrm>
              <a:off x="2128233" y="1141170"/>
              <a:ext cx="6595438" cy="2976921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033513-0B7C-4A77-9722-9332AD238C19}"/>
                </a:ext>
              </a:extLst>
            </p:cNvPr>
            <p:cNvSpPr/>
            <p:nvPr/>
          </p:nvSpPr>
          <p:spPr>
            <a:xfrm>
              <a:off x="8853496" y="1141170"/>
              <a:ext cx="3055827" cy="2976921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Accuracy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F1 score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Accuracy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False Positive Rate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False Negative Rate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Accuracy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Consistency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Statistical Parity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False Discovery Rate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False Omission Rate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Theil Index</a:t>
              </a:r>
            </a:p>
            <a:p>
              <a:endParaRPr lang="en-US" sz="1600" dirty="0"/>
            </a:p>
            <a:p>
              <a:endParaRPr lang="en-US" sz="1600" dirty="0"/>
            </a:p>
            <a:p>
              <a:endParaRPr lang="en-US" sz="1600" dirty="0"/>
            </a:p>
            <a:p>
              <a:endParaRPr lang="en-US" sz="1600" dirty="0"/>
            </a:p>
          </p:txBody>
        </p:sp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D1305A5B-0D1F-4777-BF53-AB9307A27F52}"/>
                </a:ext>
              </a:extLst>
            </p:cNvPr>
            <p:cNvSpPr/>
            <p:nvPr/>
          </p:nvSpPr>
          <p:spPr>
            <a:xfrm>
              <a:off x="2128232" y="641553"/>
              <a:ext cx="6595438" cy="507103"/>
            </a:xfrm>
            <a:prstGeom prst="round2SameRect">
              <a:avLst>
                <a:gd name="adj1" fmla="val 29951"/>
                <a:gd name="adj2" fmla="val 0"/>
              </a:avLst>
            </a:prstGeom>
            <a:solidFill>
              <a:schemeClr val="accent3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Interventions</a:t>
              </a:r>
            </a:p>
          </p:txBody>
        </p:sp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A7085B3F-C605-4D30-9106-19D5E54001D2}"/>
                </a:ext>
              </a:extLst>
            </p:cNvPr>
            <p:cNvSpPr/>
            <p:nvPr/>
          </p:nvSpPr>
          <p:spPr>
            <a:xfrm>
              <a:off x="8853496" y="641553"/>
              <a:ext cx="3055827" cy="499618"/>
            </a:xfrm>
            <a:prstGeom prst="round2SameRect">
              <a:avLst>
                <a:gd name="adj1" fmla="val 29951"/>
                <a:gd name="adj2" fmla="val 0"/>
              </a:avLst>
            </a:prstGeom>
            <a:solidFill>
              <a:schemeClr val="accent3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Metrics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B0CD2A2-5012-49F4-89D4-BFB078678BF4}"/>
                </a:ext>
              </a:extLst>
            </p:cNvPr>
            <p:cNvSpPr/>
            <p:nvPr/>
          </p:nvSpPr>
          <p:spPr>
            <a:xfrm>
              <a:off x="2128231" y="1148657"/>
              <a:ext cx="1840413" cy="2960815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0" lvl="1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i="1" kern="1200" dirty="0"/>
                <a:t>Pre-processing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Reweighing (RW)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Disparate Impact Remover (DIR)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B3CA73F-E4FE-471A-9668-BBEDB6D06C7C}"/>
                </a:ext>
              </a:extLst>
            </p:cNvPr>
            <p:cNvSpPr/>
            <p:nvPr/>
          </p:nvSpPr>
          <p:spPr>
            <a:xfrm>
              <a:off x="3968644" y="1156143"/>
              <a:ext cx="2530680" cy="2953329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0" lvl="1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i="1" kern="1200" dirty="0"/>
                <a:t>In-processing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Prejudice Remover (PR)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Exponentiated Gradient Reduction (EGR)</a:t>
              </a:r>
            </a:p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Grid Search Reduction (GSR)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57BFD8-A63E-464C-865F-A9E3C6D7EE4B}"/>
                </a:ext>
              </a:extLst>
            </p:cNvPr>
            <p:cNvSpPr/>
            <p:nvPr/>
          </p:nvSpPr>
          <p:spPr>
            <a:xfrm>
              <a:off x="6499325" y="1156142"/>
              <a:ext cx="2224346" cy="2953330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0" lvl="1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i="1" dirty="0"/>
                <a:t>Post-processing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Equalized Odds Postprocessing (EOP)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Calibrated Equalized Odds Postprocessing (CEOP)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Reject Option Classification (ROC)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531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9A32EC-93B7-455B-B160-5F2CE5A86815}"/>
              </a:ext>
            </a:extLst>
          </p:cNvPr>
          <p:cNvGrpSpPr/>
          <p:nvPr/>
        </p:nvGrpSpPr>
        <p:grpSpPr>
          <a:xfrm>
            <a:off x="3374471" y="1358586"/>
            <a:ext cx="3441235" cy="3684470"/>
            <a:chOff x="3374471" y="1358586"/>
            <a:chExt cx="3441235" cy="368447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5DC8CC-73E0-4486-AC44-1E319D2CA5DB}"/>
                </a:ext>
              </a:extLst>
            </p:cNvPr>
            <p:cNvSpPr txBox="1"/>
            <p:nvPr/>
          </p:nvSpPr>
          <p:spPr>
            <a:xfrm>
              <a:off x="4427987" y="1358586"/>
              <a:ext cx="158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In-processing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5BCBCC1-5559-4FDC-A884-C320CC8C89C2}"/>
                </a:ext>
              </a:extLst>
            </p:cNvPr>
            <p:cNvSpPr/>
            <p:nvPr/>
          </p:nvSpPr>
          <p:spPr>
            <a:xfrm>
              <a:off x="4023918" y="1695631"/>
              <a:ext cx="2167158" cy="2062637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4DBB6C-5723-41CA-865B-863FE5BC870F}"/>
                </a:ext>
              </a:extLst>
            </p:cNvPr>
            <p:cNvSpPr txBox="1"/>
            <p:nvPr/>
          </p:nvSpPr>
          <p:spPr>
            <a:xfrm>
              <a:off x="3374471" y="4673724"/>
              <a:ext cx="1733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Pre-processing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18120E-B385-4545-A796-293D670C6D0D}"/>
                </a:ext>
              </a:extLst>
            </p:cNvPr>
            <p:cNvSpPr txBox="1"/>
            <p:nvPr/>
          </p:nvSpPr>
          <p:spPr>
            <a:xfrm>
              <a:off x="4974669" y="4673724"/>
              <a:ext cx="1841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Post-processing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20DB11-332D-4A3A-B59D-3DD36C7A9DC7}"/>
                </a:ext>
              </a:extLst>
            </p:cNvPr>
            <p:cNvSpPr/>
            <p:nvPr/>
          </p:nvSpPr>
          <p:spPr>
            <a:xfrm>
              <a:off x="3449970" y="2634039"/>
              <a:ext cx="2167158" cy="2062637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3346BEA-C01A-4610-ACD3-4A90845A32CA}"/>
                </a:ext>
              </a:extLst>
            </p:cNvPr>
            <p:cNvSpPr/>
            <p:nvPr/>
          </p:nvSpPr>
          <p:spPr>
            <a:xfrm>
              <a:off x="4597866" y="2634039"/>
              <a:ext cx="2167158" cy="2062637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59AC04-D481-445D-A252-8CCA25C239E1}"/>
                </a:ext>
              </a:extLst>
            </p:cNvPr>
            <p:cNvSpPr txBox="1"/>
            <p:nvPr/>
          </p:nvSpPr>
          <p:spPr>
            <a:xfrm>
              <a:off x="4941111" y="2007475"/>
              <a:ext cx="427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EFA74A-06F6-4C8F-82A8-31E4C7706191}"/>
                </a:ext>
              </a:extLst>
            </p:cNvPr>
            <p:cNvSpPr txBox="1"/>
            <p:nvPr/>
          </p:nvSpPr>
          <p:spPr>
            <a:xfrm>
              <a:off x="5977156" y="3734568"/>
              <a:ext cx="427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EE1AFE-C9B9-4C80-97F2-1D887600AEA4}"/>
                </a:ext>
              </a:extLst>
            </p:cNvPr>
            <p:cNvSpPr txBox="1"/>
            <p:nvPr/>
          </p:nvSpPr>
          <p:spPr>
            <a:xfrm>
              <a:off x="5608389" y="2775344"/>
              <a:ext cx="427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23A179-D880-47B3-A9F0-772E84828B68}"/>
                </a:ext>
              </a:extLst>
            </p:cNvPr>
            <p:cNvSpPr txBox="1"/>
            <p:nvPr/>
          </p:nvSpPr>
          <p:spPr>
            <a:xfrm>
              <a:off x="4233291" y="2785314"/>
              <a:ext cx="655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D3CB1D-A309-43BD-8F6C-F9E8DCC549CD}"/>
                </a:ext>
              </a:extLst>
            </p:cNvPr>
            <p:cNvSpPr txBox="1"/>
            <p:nvPr/>
          </p:nvSpPr>
          <p:spPr>
            <a:xfrm>
              <a:off x="3918358" y="3723722"/>
              <a:ext cx="427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76F850-5AE7-42AC-BCCD-6AEAE1DF1B77}"/>
                </a:ext>
              </a:extLst>
            </p:cNvPr>
            <p:cNvSpPr txBox="1"/>
            <p:nvPr/>
          </p:nvSpPr>
          <p:spPr>
            <a:xfrm>
              <a:off x="4845335" y="3097004"/>
              <a:ext cx="5893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18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A6475B-9DCD-40EA-AD89-48A52C2FE4C3}"/>
                </a:ext>
              </a:extLst>
            </p:cNvPr>
            <p:cNvSpPr txBox="1"/>
            <p:nvPr/>
          </p:nvSpPr>
          <p:spPr>
            <a:xfrm>
              <a:off x="4974669" y="3919982"/>
              <a:ext cx="427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38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FC803568-AAD9-4E8D-9EF7-F983355FD31B}"/>
              </a:ext>
            </a:extLst>
          </p:cNvPr>
          <p:cNvGrpSpPr/>
          <p:nvPr/>
        </p:nvGrpSpPr>
        <p:grpSpPr>
          <a:xfrm>
            <a:off x="599811" y="1660356"/>
            <a:ext cx="10588097" cy="2744082"/>
            <a:chOff x="599811" y="1660356"/>
            <a:chExt cx="10588097" cy="274408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D76B2E4-2290-477F-89AA-E0C352F289DE}"/>
                </a:ext>
              </a:extLst>
            </p:cNvPr>
            <p:cNvSpPr/>
            <p:nvPr/>
          </p:nvSpPr>
          <p:spPr>
            <a:xfrm>
              <a:off x="599811" y="3152702"/>
              <a:ext cx="8070210" cy="1209573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2AC5830-8EE3-48BB-A823-BDF11653CFD9}"/>
                </a:ext>
              </a:extLst>
            </p:cNvPr>
            <p:cNvSpPr/>
            <p:nvPr/>
          </p:nvSpPr>
          <p:spPr>
            <a:xfrm>
              <a:off x="6568579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Predictions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F4DC32E-B14D-47F8-9B07-6FD81273FCCC}"/>
                </a:ext>
              </a:extLst>
            </p:cNvPr>
            <p:cNvSpPr/>
            <p:nvPr/>
          </p:nvSpPr>
          <p:spPr>
            <a:xfrm>
              <a:off x="3665988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</a:t>
              </a:r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F277B94-6FC0-40E2-873F-7780A3B6E812}"/>
                </a:ext>
              </a:extLst>
            </p:cNvPr>
            <p:cNvSpPr/>
            <p:nvPr/>
          </p:nvSpPr>
          <p:spPr>
            <a:xfrm>
              <a:off x="763397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Dataset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61CB7F-7167-4546-9A6A-0AE27A67A7CF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>
              <a:off x="2701254" y="3702692"/>
              <a:ext cx="964734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15D480A-589A-4652-BA93-36C178F75EAC}"/>
                </a:ext>
              </a:extLst>
            </p:cNvPr>
            <p:cNvCxnSpPr>
              <a:cxnSpLocks/>
              <a:stCxn id="6" idx="3"/>
              <a:endCxn id="2" idx="1"/>
            </p:cNvCxnSpPr>
            <p:nvPr/>
          </p:nvCxnSpPr>
          <p:spPr>
            <a:xfrm>
              <a:off x="5603845" y="3702692"/>
              <a:ext cx="964734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E21518-10D0-451B-B9B6-EB21E94E69EB}"/>
                </a:ext>
              </a:extLst>
            </p:cNvPr>
            <p:cNvSpPr/>
            <p:nvPr/>
          </p:nvSpPr>
          <p:spPr>
            <a:xfrm>
              <a:off x="8169050" y="1685381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Post-processing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F8EE38C-1AE5-4C69-A911-9FB2C17D949F}"/>
                </a:ext>
              </a:extLst>
            </p:cNvPr>
            <p:cNvSpPr txBox="1"/>
            <p:nvPr/>
          </p:nvSpPr>
          <p:spPr>
            <a:xfrm>
              <a:off x="3207104" y="2506371"/>
              <a:ext cx="1241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Debiased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0FE1DD2-4CF9-45D1-A6BE-A98413C65627}"/>
                </a:ext>
              </a:extLst>
            </p:cNvPr>
            <p:cNvSpPr txBox="1"/>
            <p:nvPr/>
          </p:nvSpPr>
          <p:spPr>
            <a:xfrm>
              <a:off x="6380525" y="2418451"/>
              <a:ext cx="1130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Fair</a:t>
              </a:r>
            </a:p>
            <a:p>
              <a:pPr algn="ctr"/>
              <a:r>
                <a:rPr lang="en-US" dirty="0"/>
                <a:t>Model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AD6720A-A981-47E0-A81D-07767CD63545}"/>
                </a:ext>
              </a:extLst>
            </p:cNvPr>
            <p:cNvSpPr txBox="1"/>
            <p:nvPr/>
          </p:nvSpPr>
          <p:spPr>
            <a:xfrm>
              <a:off x="9773562" y="3388775"/>
              <a:ext cx="1414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Fair</a:t>
              </a:r>
            </a:p>
            <a:p>
              <a:pPr algn="ctr"/>
              <a:r>
                <a:rPr lang="en-US" dirty="0"/>
                <a:t>Predictions</a:t>
              </a:r>
            </a:p>
          </p:txBody>
        </p: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DA3CDB80-DF5F-41FC-8182-B566D0548079}"/>
                </a:ext>
              </a:extLst>
            </p:cNvPr>
            <p:cNvCxnSpPr>
              <a:cxnSpLocks/>
              <a:stCxn id="85" idx="6"/>
            </p:cNvCxnSpPr>
            <p:nvPr/>
          </p:nvCxnSpPr>
          <p:spPr>
            <a:xfrm>
              <a:off x="7173033" y="2073310"/>
              <a:ext cx="203509" cy="1311590"/>
            </a:xfrm>
            <a:prstGeom prst="bentConnector2">
              <a:avLst/>
            </a:prstGeom>
            <a:ln w="19050" cmpd="sng">
              <a:solidFill>
                <a:schemeClr val="accent3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A68CC54-5D6F-4CF8-B0F2-A28192550DF7}"/>
                </a:ext>
              </a:extLst>
            </p:cNvPr>
            <p:cNvSpPr/>
            <p:nvPr/>
          </p:nvSpPr>
          <p:spPr>
            <a:xfrm>
              <a:off x="2070647" y="1685381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Pre-processing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2E21483-A827-415C-A595-048054A2F267}"/>
                </a:ext>
              </a:extLst>
            </p:cNvPr>
            <p:cNvSpPr/>
            <p:nvPr/>
          </p:nvSpPr>
          <p:spPr>
            <a:xfrm>
              <a:off x="5108259" y="1660356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In-processing</a:t>
              </a:r>
            </a:p>
          </p:txBody>
        </p: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99F8760B-B5FA-431B-AAAD-4E74CC5FF093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rot="5400000" flipH="1" flipV="1">
              <a:off x="7370067" y="2571298"/>
              <a:ext cx="1271945" cy="326021"/>
            </a:xfrm>
            <a:prstGeom prst="bentConnector2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B081439A-0B1B-4E02-9AC3-1F0B5A07AB6A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rot="5400000" flipH="1" flipV="1">
              <a:off x="4283788" y="2560430"/>
              <a:ext cx="1311590" cy="337351"/>
            </a:xfrm>
            <a:prstGeom prst="bentConnector2">
              <a:avLst/>
            </a:prstGeom>
            <a:ln w="19050" cmpd="sng">
              <a:solidFill>
                <a:schemeClr val="accent3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or: Elbow 149">
              <a:extLst>
                <a:ext uri="{FF2B5EF4-FFF2-40B4-BE49-F238E27FC236}">
                  <a16:creationId xmlns:a16="http://schemas.microsoft.com/office/drawing/2014/main" id="{0372FB2F-3059-4390-A97F-CD8B2D413149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10233824" y="2098335"/>
              <a:ext cx="246911" cy="1271942"/>
            </a:xfrm>
            <a:prstGeom prst="bentConnector2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F5200615-0492-40FA-801E-6ED3617D264D}"/>
                </a:ext>
              </a:extLst>
            </p:cNvPr>
            <p:cNvCxnSpPr>
              <a:cxnSpLocks/>
              <a:stCxn id="84" idx="6"/>
            </p:cNvCxnSpPr>
            <p:nvPr/>
          </p:nvCxnSpPr>
          <p:spPr>
            <a:xfrm>
              <a:off x="4135421" y="2098335"/>
              <a:ext cx="243912" cy="1286565"/>
            </a:xfrm>
            <a:prstGeom prst="bentConnector2">
              <a:avLst/>
            </a:prstGeom>
            <a:ln w="19050" cmpd="sng">
              <a:solidFill>
                <a:srgbClr val="002060"/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or: Elbow 157">
              <a:extLst>
                <a:ext uri="{FF2B5EF4-FFF2-40B4-BE49-F238E27FC236}">
                  <a16:creationId xmlns:a16="http://schemas.microsoft.com/office/drawing/2014/main" id="{B34609C6-7B31-4488-8B4F-C9A412319783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 rot="5400000" flipH="1" flipV="1">
              <a:off x="1267884" y="2582140"/>
              <a:ext cx="1286567" cy="318959"/>
            </a:xfrm>
            <a:prstGeom prst="bentConnector2">
              <a:avLst/>
            </a:prstGeom>
            <a:ln w="19050" cmpd="sng">
              <a:solidFill>
                <a:srgbClr val="002060"/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5FBB44E-AB94-48EE-91FD-4DDD6273D82F}"/>
                </a:ext>
              </a:extLst>
            </p:cNvPr>
            <p:cNvSpPr txBox="1"/>
            <p:nvPr/>
          </p:nvSpPr>
          <p:spPr>
            <a:xfrm>
              <a:off x="2141625" y="4035106"/>
              <a:ext cx="2180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Standard ML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439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184</Words>
  <Application>Microsoft Office PowerPoint</Application>
  <PresentationFormat>Widescreen</PresentationFormat>
  <Paragraphs>93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Bhavya Ghai</dc:creator>
  <cp:lastModifiedBy>Bhavya Ghai</cp:lastModifiedBy>
  <cp:revision>39</cp:revision>
  <dcterms:created xsi:type="dcterms:W3CDTF">2021-08-17T03:08:51Z</dcterms:created>
  <dcterms:modified xsi:type="dcterms:W3CDTF">2021-11-20T02:49:22Z</dcterms:modified>
</cp:coreProperties>
</file>