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52" r:id="rId3"/>
    <p:sldId id="353" r:id="rId4"/>
    <p:sldId id="354" r:id="rId5"/>
    <p:sldId id="356" r:id="rId6"/>
    <p:sldId id="347" r:id="rId7"/>
    <p:sldId id="355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807" autoAdjust="0"/>
  </p:normalViewPr>
  <p:slideViewPr>
    <p:cSldViewPr snapToGrid="0">
      <p:cViewPr varScale="1">
        <p:scale>
          <a:sx n="130" d="100"/>
          <a:sy n="130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E842-1B71-4FDF-8546-7CFAC534C40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757D-DE5A-4CD1-82FB-678E1CF7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r>
              <a:rPr lang="en-US" dirty="0"/>
              <a:t>I am Bhavya Ghai from Stony Brook University</a:t>
            </a:r>
          </a:p>
          <a:p>
            <a:r>
              <a:rPr lang="en-US" dirty="0"/>
              <a:t>N today I will presenting our joint work with IBM Research i.e. “Active Learning++: Incorporating A ……………………..”</a:t>
            </a:r>
          </a:p>
          <a:p>
            <a:r>
              <a:rPr lang="en-US" dirty="0"/>
              <a:t>This is a joint work with Vera and Yunfeng from IBM and my adviser Klaus Mueller</a:t>
            </a:r>
          </a:p>
          <a:p>
            <a:endParaRPr lang="en-US" dirty="0"/>
          </a:p>
          <a:p>
            <a:r>
              <a:rPr lang="en-US" dirty="0"/>
              <a:t>Let’s start off with an overview of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14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1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3B8-1724-4579-AB54-A1308143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7A30-14C4-401A-8AE0-36DB00B4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CBEF-8967-42AC-BE36-7435E82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1941-9699-43CA-8D6A-CD3F314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66BE-AC42-44B1-AF09-E49CC75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454-7DD5-427A-A458-8970987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188-53E6-492A-AA45-9FBC80F9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F42B-84C5-40C9-A768-8FB0B10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38F3-2934-4799-8CC7-8AE2DEA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173-D98D-4F9C-8ED5-1EBFC1B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AF99-4153-4340-ABE9-DD6ADC8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C99-C7BD-41B1-B59F-11C1047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909-C506-47A2-9A72-8A426E8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BB2B-4AC6-4D17-B79C-D8C2BB8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92-2F14-49CB-AD4D-4B0500E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7F7-12EB-4485-AA00-DFEE7D53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ADA7-C84B-41D1-A46D-1E745DD8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05F-997B-424F-9746-1D501F2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8D0-97D7-480D-BD8D-A3B9C58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C6-21A6-4E16-ACA8-C56B79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D74-E32F-4182-A687-6243E37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89F6-5736-4206-BE92-26C2A0C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80E-1C34-4080-9A04-BCE84D6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0435-F5AF-49BC-9934-2A0C722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C3E-B95C-44FB-9DD3-2F4C127A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D2D-5D36-4FD9-98BF-4A37EB6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9D-203D-42CC-A13F-55D84538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677D-F948-47B4-BA10-A5F049D7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E9AE-0BB3-4E35-B1FC-DA05154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80C6-4D38-45B5-B64A-39C48BB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43CD-AFC3-478E-9386-FF1C86A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5715-1C07-4FB9-B9EA-132B780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641E-7EF8-4B28-A227-297CFD55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9A9A-ED8C-4130-A3AB-AF526B8B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1FDF-8DB4-403C-8769-0E824BCB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526-DFF7-403B-9947-3FB19D08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38E5-1899-4D26-B4CF-AED7A18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0284-B1F7-4467-985E-4B92DE9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475C-410D-49E6-8AA1-50AD45C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9CD-B897-47E9-8907-ED72DDF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AA9B-1055-4E2B-93B8-6F8D1B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626F-7CF4-4E54-8792-45A7A1C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62D5-DA46-4477-B22D-D980BF4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FA7-F5F8-48F0-BE51-EAB4EF4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2B1D-251C-4C19-80D3-AA5AF97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806C-8C12-418E-B06A-75D3C15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C-D400-40E1-A26E-8786891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877-86A0-4E01-8DDC-935A151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6BEE-EF18-4E0D-8C29-C1DECCCE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F521-85A1-4505-8C6F-32A3F55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7C9-B98C-4A5F-A8F2-CFE98D0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93CC-6FA5-4B67-A02B-AF0A63E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48-B8D1-4EE0-ACB0-1022862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8356-04D4-4EB6-926C-838E9FC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ED53-5430-46E3-82D2-1BD87DE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BFF-B6FC-495D-BE52-EFD818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CA3C-46F5-4F71-AE44-13F40DF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2A5-8D1E-454B-9FD3-013812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39068-79B8-40B8-BE63-8F37296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7BE4-FE2C-44BE-A015-9656891C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6898-0CC2-44A5-8CEF-326A3471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A9E-B205-4E3D-B322-3F4BE24D992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843-FF0C-49E9-A661-DF8A628C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D9B-E154-4647-BBED-9310221D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76FB-E7BA-49ED-935D-855916D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 dirty="0">
                <a:solidFill>
                  <a:srgbClr val="FFFFFF"/>
                </a:solidFill>
                <a:latin typeface="+mn-lt"/>
              </a:rPr>
              <a:t>Fluent: An AI Augmented Writing Tool for People who Stutter</a:t>
            </a:r>
          </a:p>
        </p:txBody>
      </p:sp>
    </p:spTree>
    <p:extLst>
      <p:ext uri="{BB962C8B-B14F-4D97-AF65-F5344CB8AC3E}">
        <p14:creationId xmlns:p14="http://schemas.microsoft.com/office/powerpoint/2010/main" val="8501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10F9026-7477-4D40-B71D-14ABAE4D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4" y="1171243"/>
            <a:ext cx="10776665" cy="4145954"/>
          </a:xfrm>
          <a:prstGeom prst="roundRect">
            <a:avLst>
              <a:gd name="adj" fmla="val 3789"/>
            </a:avLst>
          </a:prstGeom>
          <a:ln>
            <a:solidFill>
              <a:schemeClr val="accent3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3E8BC5-9B22-4579-9F63-245382145BB7}"/>
              </a:ext>
            </a:extLst>
          </p:cNvPr>
          <p:cNvSpPr/>
          <p:nvPr/>
        </p:nvSpPr>
        <p:spPr>
          <a:xfrm>
            <a:off x="10286964" y="1400561"/>
            <a:ext cx="561474" cy="1409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6A875-093E-499A-A13A-C615BF864544}"/>
              </a:ext>
            </a:extLst>
          </p:cNvPr>
          <p:cNvSpPr txBox="1"/>
          <p:nvPr/>
        </p:nvSpPr>
        <p:spPr>
          <a:xfrm>
            <a:off x="8948668" y="1301758"/>
            <a:ext cx="1411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CFC1E-DBFC-430E-882F-62CFBAC8C3F5}"/>
              </a:ext>
            </a:extLst>
          </p:cNvPr>
          <p:cNvSpPr/>
          <p:nvPr/>
        </p:nvSpPr>
        <p:spPr>
          <a:xfrm>
            <a:off x="10911141" y="1359897"/>
            <a:ext cx="256032" cy="228600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118564-3A29-4DA4-B0AF-8B73699D97AF}"/>
              </a:ext>
            </a:extLst>
          </p:cNvPr>
          <p:cNvSpPr/>
          <p:nvPr/>
        </p:nvSpPr>
        <p:spPr>
          <a:xfrm rot="20246643">
            <a:off x="10710613" y="1676372"/>
            <a:ext cx="561474" cy="152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74A9E-3A74-4B1A-A85B-1DBD2676BD42}"/>
              </a:ext>
            </a:extLst>
          </p:cNvPr>
          <p:cNvSpPr/>
          <p:nvPr/>
        </p:nvSpPr>
        <p:spPr>
          <a:xfrm>
            <a:off x="11223053" y="1361797"/>
            <a:ext cx="256032" cy="228600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17B0A-45F7-468F-B5B5-DA534F8B15D9}"/>
              </a:ext>
            </a:extLst>
          </p:cNvPr>
          <p:cNvSpPr txBox="1"/>
          <p:nvPr/>
        </p:nvSpPr>
        <p:spPr>
          <a:xfrm>
            <a:off x="9570717" y="1672153"/>
            <a:ext cx="1411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234703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323BDA-346C-4062-A7B3-5032BFF21DE9}"/>
              </a:ext>
            </a:extLst>
          </p:cNvPr>
          <p:cNvGrpSpPr/>
          <p:nvPr/>
        </p:nvGrpSpPr>
        <p:grpSpPr>
          <a:xfrm>
            <a:off x="271982" y="1146563"/>
            <a:ext cx="11707562" cy="4564874"/>
            <a:chOff x="271982" y="1146563"/>
            <a:chExt cx="11707562" cy="4564874"/>
          </a:xfrm>
        </p:grpSpPr>
        <p:pic>
          <p:nvPicPr>
            <p:cNvPr id="37" name="Picture 36" descr="Text&#10;&#10;Description automatically generated">
              <a:extLst>
                <a:ext uri="{FF2B5EF4-FFF2-40B4-BE49-F238E27FC236}">
                  <a16:creationId xmlns:a16="http://schemas.microsoft.com/office/drawing/2014/main" id="{742CFED0-A088-4EFB-BB7E-D240EA048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82" y="1146563"/>
              <a:ext cx="11648036" cy="4564874"/>
            </a:xfrm>
            <a:prstGeom prst="roundRect">
              <a:avLst>
                <a:gd name="adj" fmla="val 2940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6A875-093E-499A-A13A-C615BF864544}"/>
                </a:ext>
              </a:extLst>
            </p:cNvPr>
            <p:cNvSpPr txBox="1"/>
            <p:nvPr/>
          </p:nvSpPr>
          <p:spPr>
            <a:xfrm>
              <a:off x="9708117" y="1640296"/>
              <a:ext cx="1411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517B0A-45F7-468F-B5B5-DA534F8B15D9}"/>
                </a:ext>
              </a:extLst>
            </p:cNvPr>
            <p:cNvSpPr txBox="1"/>
            <p:nvPr/>
          </p:nvSpPr>
          <p:spPr>
            <a:xfrm>
              <a:off x="10812380" y="1771226"/>
              <a:ext cx="1167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E7E398-0B4B-4824-BF6A-4B7DC8504A37}"/>
                </a:ext>
              </a:extLst>
            </p:cNvPr>
            <p:cNvSpPr txBox="1"/>
            <p:nvPr/>
          </p:nvSpPr>
          <p:spPr>
            <a:xfrm>
              <a:off x="8981371" y="1327122"/>
              <a:ext cx="1672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 Highlighting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3134C1-0938-4307-8F06-5AF1E6485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8039" y="1613461"/>
              <a:ext cx="0" cy="2352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7673D8-6CE6-4D7D-8B1E-36DE22877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1231" y="1629503"/>
              <a:ext cx="381184" cy="1732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62F523-98C3-458A-8FE7-0E73C431F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776" y="1490889"/>
              <a:ext cx="245455" cy="349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6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DE64F93-1F94-4A2D-9F7B-ECAC83492141}"/>
              </a:ext>
            </a:extLst>
          </p:cNvPr>
          <p:cNvGrpSpPr/>
          <p:nvPr/>
        </p:nvGrpSpPr>
        <p:grpSpPr>
          <a:xfrm>
            <a:off x="379797" y="1556571"/>
            <a:ext cx="11336175" cy="3347225"/>
            <a:chOff x="379797" y="1556571"/>
            <a:chExt cx="11336175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919344" y="4128189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602757" y="4128189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10081536" y="2608375"/>
              <a:ext cx="1634436" cy="1396093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6467467" y="1671515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921118" y="4515993"/>
              <a:ext cx="99822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479800" y="4515993"/>
              <a:ext cx="112295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9163213" y="4004468"/>
              <a:ext cx="1735541" cy="511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921118" y="2059318"/>
              <a:ext cx="2546349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8027923" y="2059319"/>
              <a:ext cx="2870831" cy="5490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921118" y="3306422"/>
              <a:ext cx="6160418" cy="2582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643948" y="2926166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892568" y="2147119"/>
              <a:ext cx="6186" cy="4612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10449174" y="1556571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4115610" y="4191755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629019" y="4158696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798284" y="4204862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838955" y="1626748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482203" y="1720324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  <p:pic>
          <p:nvPicPr>
            <p:cNvPr id="31" name="Picture 30" descr="Text&#10;&#10;Description automatically generated">
              <a:extLst>
                <a:ext uri="{FF2B5EF4-FFF2-40B4-BE49-F238E27FC236}">
                  <a16:creationId xmlns:a16="http://schemas.microsoft.com/office/drawing/2014/main" id="{62BF2712-E5E8-497A-A74C-D797DD75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97" y="1671515"/>
              <a:ext cx="3540928" cy="3219025"/>
            </a:xfrm>
            <a:prstGeom prst="roundRect">
              <a:avLst>
                <a:gd name="adj" fmla="val 5476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5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DE64F93-1F94-4A2D-9F7B-ECAC83492141}"/>
              </a:ext>
            </a:extLst>
          </p:cNvPr>
          <p:cNvGrpSpPr/>
          <p:nvPr/>
        </p:nvGrpSpPr>
        <p:grpSpPr>
          <a:xfrm>
            <a:off x="427912" y="1519701"/>
            <a:ext cx="11336175" cy="3347225"/>
            <a:chOff x="379797" y="1556571"/>
            <a:chExt cx="11336175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919344" y="4128189"/>
              <a:ext cx="1560456" cy="775607"/>
            </a:xfrm>
            <a:prstGeom prst="round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602757" y="4128189"/>
              <a:ext cx="1560456" cy="775607"/>
            </a:xfrm>
            <a:prstGeom prst="round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10081536" y="2608375"/>
              <a:ext cx="1634436" cy="1396093"/>
            </a:xfrm>
            <a:prstGeom prst="round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6467467" y="1671515"/>
              <a:ext cx="1560456" cy="775607"/>
            </a:xfrm>
            <a:prstGeom prst="round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921118" y="4515993"/>
              <a:ext cx="998226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479800" y="4515993"/>
              <a:ext cx="112295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9163213" y="4004468"/>
              <a:ext cx="1735541" cy="51152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921118" y="2059318"/>
              <a:ext cx="2546349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8027923" y="2059319"/>
              <a:ext cx="2870831" cy="54905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921118" y="3306422"/>
              <a:ext cx="6160418" cy="2582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643948" y="2926166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892568" y="2147119"/>
              <a:ext cx="6186" cy="46125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10449174" y="1556571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4115610" y="4191755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629019" y="4158696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798284" y="4204862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838955" y="1626748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482203" y="1720324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  <p:pic>
          <p:nvPicPr>
            <p:cNvPr id="31" name="Picture 30" descr="Text&#10;&#10;Description automatically generated">
              <a:extLst>
                <a:ext uri="{FF2B5EF4-FFF2-40B4-BE49-F238E27FC236}">
                  <a16:creationId xmlns:a16="http://schemas.microsoft.com/office/drawing/2014/main" id="{62BF2712-E5E8-497A-A74C-D797DD75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97" y="1671515"/>
              <a:ext cx="3540928" cy="3219025"/>
            </a:xfrm>
            <a:prstGeom prst="roundRect">
              <a:avLst>
                <a:gd name="adj" fmla="val 5476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162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716E49-0540-4481-9B45-CD3016599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856891"/>
            <a:ext cx="5658640" cy="5144218"/>
          </a:xfrm>
          <a:prstGeom prst="roundRect">
            <a:avLst>
              <a:gd name="adj" fmla="val 5476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395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Refining Model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D7C06C-B139-4669-96BF-F7FDD9097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90" y="2121646"/>
            <a:ext cx="5887272" cy="2486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2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79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68E765-8CCF-4429-9151-47841327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247206"/>
            <a:ext cx="5896798" cy="6363588"/>
          </a:xfrm>
          <a:prstGeom prst="roundRect">
            <a:avLst>
              <a:gd name="adj" fmla="val 3289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2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2172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219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Fluent: An AI Augmented Writing Tool for People who Stutter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Social Biases of Crowd Workers using Counterfactual Queries</dc:title>
  <dc:creator>bhavya ghai</dc:creator>
  <cp:lastModifiedBy>Bhavya Ghai</cp:lastModifiedBy>
  <cp:revision>190</cp:revision>
  <dcterms:created xsi:type="dcterms:W3CDTF">2020-04-19T18:53:12Z</dcterms:created>
  <dcterms:modified xsi:type="dcterms:W3CDTF">2021-07-05T22:21:46Z</dcterms:modified>
</cp:coreProperties>
</file>